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0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91" d="100"/>
          <a:sy n="91" d="100"/>
        </p:scale>
        <p:origin x="-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4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23C1CC-41A9-2548-B038-A064BE0CCA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23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5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59E3E0-00F2-5242-980C-AFA9074316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C29A0-0CDA-A04C-B5BF-FFC01C816C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861588-3910-FB4D-BA25-83A2DED08D7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4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E1E6BA-18A4-8E49-B552-21EA563C73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129125-AD8B-9F4C-A520-BDED533057B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4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2A8D32-AB50-3843-A9F8-E028A8D195F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5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D26B9D-9601-3A4E-9CA0-A17DF9A30F8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7F196-4753-FE41-9464-2A20B805A85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6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7029DC-F513-E34D-86B0-9FFFCAAA8BE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5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1728B7-CC3A-E64C-BAC0-CDC6B10FD0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84554-2DAC-B44A-AAEA-306A736E53A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9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ED1E5-F19F-AE4E-B22D-74678152C797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963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96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96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696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.tisdall@ed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ip.org.uk/publications/documents/QPB/QPB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2232025"/>
          </a:xfrm>
        </p:spPr>
        <p:txBody>
          <a:bodyPr/>
          <a:lstStyle/>
          <a:p>
            <a:r>
              <a:rPr lang="en-GB" sz="4000"/>
              <a:t>Children, Young People and Participation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284538"/>
            <a:ext cx="7777163" cy="2736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>
                <a:solidFill>
                  <a:schemeClr val="hlink"/>
                </a:solidFill>
              </a:rPr>
              <a:t>Dr Kay Tisdall</a:t>
            </a:r>
          </a:p>
          <a:p>
            <a:pPr>
              <a:lnSpc>
                <a:spcPct val="80000"/>
              </a:lnSpc>
            </a:pPr>
            <a:r>
              <a:rPr lang="en-GB" sz="2800"/>
              <a:t>Programme Director, MSc in Childhood Studies</a:t>
            </a:r>
          </a:p>
          <a:p>
            <a:pPr>
              <a:lnSpc>
                <a:spcPct val="80000"/>
              </a:lnSpc>
            </a:pPr>
            <a:r>
              <a:rPr lang="en-GB" sz="2800"/>
              <a:t>University of Edinburgh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>
                <a:hlinkClick r:id="rId2"/>
              </a:rPr>
              <a:t>k.tisdall@ed.ac.uk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www.childhoodstudies.ed.ac.uk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GB"/>
              <a:t>You are the manager of a day nursery. The Care Commission is coming to inspect. 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GB"/>
              <a:t>Your staff ask you – what does this standard mean?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GB"/>
          </a:p>
          <a:p>
            <a:pPr marL="457200" lvl="1" indent="1588">
              <a:lnSpc>
                <a:spcPct val="90000"/>
              </a:lnSpc>
              <a:buFont typeface="Wingdings" charset="0"/>
              <a:buNone/>
            </a:pPr>
            <a:r>
              <a:rPr lang="en-GB" sz="3200">
                <a:solidFill>
                  <a:schemeClr val="hlink"/>
                </a:solidFill>
              </a:rPr>
              <a:t>Children and young people will have opportunities to express their views, exercise choice and, where possible, influence the programme. (Standard 5.4)</a:t>
            </a:r>
          </a:p>
          <a:p>
            <a:pPr marL="457200" lvl="1" indent="1588">
              <a:lnSpc>
                <a:spcPct val="90000"/>
              </a:lnSpc>
              <a:buFont typeface="Wingdings" charset="0"/>
              <a:buNone/>
            </a:pPr>
            <a:endParaRPr lang="en-GB" sz="320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GB" sz="280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good news story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The participation of children and young people in </a:t>
            </a:r>
            <a:r>
              <a:rPr lang="ja-JP" altLang="en-GB" sz="2400">
                <a:latin typeface="Arial"/>
              </a:rPr>
              <a:t>‘</a:t>
            </a:r>
            <a:r>
              <a:rPr lang="en-GB" sz="2400"/>
              <a:t>public</a:t>
            </a:r>
            <a:r>
              <a:rPr lang="ja-JP" altLang="en-GB" sz="2400">
                <a:latin typeface="Arial"/>
              </a:rPr>
              <a:t>’</a:t>
            </a:r>
            <a:r>
              <a:rPr lang="en-GB" sz="2400"/>
              <a:t> decision-making has gained unprecedented policy prominence.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Children</a:t>
            </a:r>
            <a:r>
              <a:rPr lang="ja-JP" altLang="en-GB" sz="2400">
                <a:latin typeface="Arial"/>
              </a:rPr>
              <a:t>’</a:t>
            </a:r>
            <a:r>
              <a:rPr lang="en-GB" sz="2400"/>
              <a:t>s rights to participate are increasingly recognised in the UK, in official government policy and legislation. This has been greatly assisted by the UNCRC.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Services are increasingly expected to involve children and young people.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Participation activities have proliferated.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59788" cy="5400675"/>
          </a:xfrm>
        </p:spPr>
        <p:txBody>
          <a:bodyPr/>
          <a:lstStyle/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Is it clear what the purpose of the participation is? Is it purposeful or just a </a:t>
            </a:r>
            <a:r>
              <a:rPr lang="ja-JP" altLang="en-GB" sz="2800">
                <a:latin typeface="Arial"/>
              </a:rPr>
              <a:t>‘</a:t>
            </a:r>
            <a:r>
              <a:rPr lang="en-GB" sz="2800"/>
              <a:t>tick box</a:t>
            </a:r>
            <a:r>
              <a:rPr lang="ja-JP" altLang="en-GB" sz="2800">
                <a:latin typeface="Arial"/>
              </a:rPr>
              <a:t>’</a:t>
            </a:r>
            <a:r>
              <a:rPr lang="en-GB" sz="2800"/>
              <a:t>?</a:t>
            </a:r>
          </a:p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Which children are included? </a:t>
            </a:r>
            <a:endParaRPr lang="en-GB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How do we (adults) interpret what children are saying?</a:t>
            </a:r>
          </a:p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How do children</a:t>
            </a:r>
            <a:r>
              <a:rPr lang="ja-JP" altLang="en-GB" sz="2800">
                <a:latin typeface="Arial"/>
              </a:rPr>
              <a:t>’</a:t>
            </a:r>
            <a:r>
              <a:rPr lang="en-GB" sz="2800"/>
              <a:t>s views fit amongst other stakeholders?</a:t>
            </a:r>
          </a:p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Is the participation meaningful to those involved? </a:t>
            </a:r>
          </a:p>
          <a:p>
            <a:pPr marL="533400" indent="-533400">
              <a:spcBef>
                <a:spcPts val="300"/>
              </a:spcBef>
              <a:buFont typeface="Times" charset="0"/>
              <a:buAutoNum type="arabicPeriod"/>
            </a:pPr>
            <a:r>
              <a:rPr lang="en-GB" sz="2800"/>
              <a:t>Is the participation having any impact on decisions? </a:t>
            </a:r>
          </a:p>
          <a:p>
            <a:pPr marL="533400" indent="-533400">
              <a:buFontTx/>
              <a:buAutoNum type="arabicPeriod"/>
            </a:pPr>
            <a:r>
              <a:rPr lang="en-GB" sz="2800"/>
              <a:t>Is the participation ethical? </a:t>
            </a:r>
            <a:r>
              <a:rPr lang="en-GB" sz="1800"/>
              <a:t>(Sinclair 2004)</a:t>
            </a:r>
          </a:p>
          <a:p>
            <a:pPr marL="533400" indent="-533400">
              <a:buFont typeface="Times" charset="0"/>
              <a:buNone/>
            </a:pPr>
            <a:endParaRPr lang="en-GB" sz="1800"/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23850" y="5373688"/>
            <a:ext cx="8229600" cy="1143000"/>
          </a:xfrm>
        </p:spPr>
        <p:txBody>
          <a:bodyPr/>
          <a:lstStyle/>
          <a:p>
            <a:r>
              <a:rPr lang="en-GB"/>
              <a:t>What challenges do you face?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Discourses of Participation</a:t>
            </a:r>
            <a:endParaRPr lang="en-GB" sz="32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uphold children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rights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fulfil legal responsibilities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improve services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improve decision-making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enhance democratic processes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promote children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protection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enhance children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skills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To empower and enhance self-esteem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076825" y="6165850"/>
            <a:ext cx="406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Sinclair and Franklin 2000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0FD6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0FD6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not there?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/>
              <a:t>Performance</a:t>
            </a:r>
          </a:p>
          <a:p>
            <a:r>
              <a:rPr lang="en-GB" sz="4000"/>
              <a:t>Political mobilisation and emancipation</a:t>
            </a:r>
          </a:p>
          <a:p>
            <a:r>
              <a:rPr lang="en-GB" sz="4000"/>
              <a:t>Age discrimination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 to the vignette …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21163"/>
            <a:ext cx="8229600" cy="4525962"/>
          </a:xfrm>
        </p:spPr>
        <p:txBody>
          <a:bodyPr/>
          <a:lstStyle/>
          <a:p>
            <a:r>
              <a:rPr lang="en-GB"/>
              <a:t>The involvement of young children</a:t>
            </a:r>
          </a:p>
          <a:p>
            <a:r>
              <a:rPr lang="en-GB"/>
              <a:t>A fixation on </a:t>
            </a:r>
            <a:r>
              <a:rPr lang="ja-JP" altLang="en-GB">
                <a:latin typeface="Arial"/>
              </a:rPr>
              <a:t>‘</a:t>
            </a:r>
            <a:r>
              <a:rPr lang="en-GB"/>
              <a:t>voice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?</a:t>
            </a:r>
          </a:p>
          <a:p>
            <a:r>
              <a:rPr lang="en-GB"/>
              <a:t>The role of adults</a:t>
            </a: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827088" y="1484313"/>
            <a:ext cx="7777162" cy="2447925"/>
            <a:chOff x="521" y="845"/>
            <a:chExt cx="4899" cy="1542"/>
          </a:xfrm>
        </p:grpSpPr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67" y="935"/>
              <a:ext cx="4844" cy="1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None/>
              </a:pPr>
              <a:r>
                <a:rPr lang="en-GB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You are the manager of a day nursery. The Care Commission is coming to inspect.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None/>
              </a:pPr>
              <a:r>
                <a:rPr lang="en-GB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Your staff ask you – what does this standard mean?</a:t>
              </a:r>
            </a:p>
            <a:p>
              <a:pPr lvl="1" indent="1588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0"/>
                <a:buNone/>
              </a:pPr>
              <a:r>
                <a:rPr lang="en-GB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Children and young people will have opportunities to express their views, exercise choice and, where possible, influence the programme. (Standard 5.4)</a:t>
              </a:r>
            </a:p>
            <a:p>
              <a:pPr lvl="1" indent="1588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0"/>
                <a:buNone/>
              </a:pPr>
              <a:endParaRPr lang="en-GB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None/>
              </a:pPr>
              <a:endParaRPr lang="en-GB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None/>
              </a:pPr>
              <a:endParaRPr lang="en-GB" sz="3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0" name="Rectangle 6"/>
            <p:cNvSpPr>
              <a:spLocks noChangeArrowheads="1"/>
            </p:cNvSpPr>
            <p:nvPr/>
          </p:nvSpPr>
          <p:spPr bwMode="auto">
            <a:xfrm>
              <a:off x="521" y="845"/>
              <a:ext cx="4899" cy="15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26427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1600">
                <a:solidFill>
                  <a:schemeClr val="hlink"/>
                </a:solidFill>
              </a:rPr>
              <a:t>References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1600"/>
              <a:t>Sinclair, R. and Franklin, A., </a:t>
            </a:r>
            <a:r>
              <a:rPr lang="ja-JP" altLang="en-GB" sz="1600">
                <a:latin typeface="Arial"/>
              </a:rPr>
              <a:t>“</a:t>
            </a:r>
            <a:r>
              <a:rPr lang="en-GB" sz="1600"/>
              <a:t>Young People</a:t>
            </a:r>
            <a:r>
              <a:rPr lang="ja-JP" altLang="en-GB" sz="1600">
                <a:latin typeface="Arial"/>
              </a:rPr>
              <a:t>’</a:t>
            </a:r>
            <a:r>
              <a:rPr lang="en-GB" sz="1600"/>
              <a:t>s Participation</a:t>
            </a:r>
            <a:r>
              <a:rPr lang="ja-JP" altLang="en-GB" sz="1600">
                <a:latin typeface="Arial"/>
              </a:rPr>
              <a:t>”</a:t>
            </a:r>
            <a:r>
              <a:rPr lang="en-GB" sz="1600"/>
              <a:t> Quality Protects Research Briefing (2000) accessed at </a:t>
            </a:r>
            <a:r>
              <a:rPr lang="en-GB" sz="1600">
                <a:hlinkClick r:id="rId2"/>
              </a:rPr>
              <a:t>http://www.rip.org.uk/publications/documents/QPB/QPB3.PDF</a:t>
            </a:r>
            <a:r>
              <a:rPr lang="en-GB" sz="1600"/>
              <a:t> (2.11.07)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1600"/>
              <a:t>Sinclair, R. (2004) </a:t>
            </a:r>
            <a:r>
              <a:rPr lang="ja-JP" altLang="en-GB" sz="1600">
                <a:latin typeface="Arial"/>
              </a:rPr>
              <a:t>‘</a:t>
            </a:r>
            <a:r>
              <a:rPr lang="en-GB" sz="1600"/>
              <a:t>Participation in practice: making it meaningful, effective and sustainable</a:t>
            </a:r>
            <a:r>
              <a:rPr lang="ja-JP" altLang="en-GB" sz="1600">
                <a:latin typeface="Arial"/>
              </a:rPr>
              <a:t>’</a:t>
            </a:r>
            <a:r>
              <a:rPr lang="en-GB" sz="1600"/>
              <a:t>, </a:t>
            </a:r>
            <a:r>
              <a:rPr lang="en-GB" sz="1600" i="1"/>
              <a:t>Children &amp; Society</a:t>
            </a:r>
            <a:r>
              <a:rPr lang="en-GB" sz="1600"/>
              <a:t>, 18(2): 106-118.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160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1600">
                <a:solidFill>
                  <a:schemeClr val="hlink"/>
                </a:solidFill>
              </a:rPr>
              <a:t>Related papers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E.K.M. (2009) ‘Governance, Civil Society and Participation’, in Percy-Smith, B. and Thomas, N. (eds) </a:t>
            </a:r>
            <a:r>
              <a:rPr lang="en-US" sz="1600" i="1"/>
              <a:t>A Handbook of Children’s Participation</a:t>
            </a:r>
            <a:r>
              <a:rPr lang="en-US" sz="1600"/>
              <a:t>, London: Routledge. (forthcoming)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E.K.M. (2008) “The rise of a new profession? Children’s participation workers”, in Allan, J., Ozga, J. and Smyth, G. (Eds) </a:t>
            </a:r>
            <a:r>
              <a:rPr lang="en-US" sz="1600" i="1"/>
              <a:t>Social Capital, Professionalism and Diversity</a:t>
            </a:r>
            <a:r>
              <a:rPr lang="en-US" sz="1600"/>
              <a:t>, Rotterdam: Sense Publishers. (forthcoming)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E.K.M. (2008) ‘Is the honeymoon over? Children and Young People’s Participation in Public Decision-Making’ </a:t>
            </a:r>
            <a:r>
              <a:rPr lang="en-US" sz="1600" i="1"/>
              <a:t>International Journal of Children’s Rights, </a:t>
            </a:r>
            <a:r>
              <a:rPr lang="en-US" sz="1600"/>
              <a:t>Special Issue 16(3): 419-429.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E.K.M., Davis, J.M. and Gallagher, M. (2008) ‘Reflecting upon children and young people’s participation in the UK‘, </a:t>
            </a:r>
            <a:r>
              <a:rPr lang="en-US" sz="1600" i="1"/>
              <a:t>International Journal of Children’s Rights, </a:t>
            </a:r>
            <a:r>
              <a:rPr lang="en-US" sz="1600"/>
              <a:t>Special Issue  16(3): 343-354.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E.K.M. and Bell, R. (2006) ‘Included in Governance? Children’s participation in ‘public’ decision-making’ in Tisdall, E.K.M., Davis, J., Hill, M. and Prout, A. (Eds) </a:t>
            </a:r>
            <a:r>
              <a:rPr lang="en-US" sz="1600" i="1"/>
              <a:t>Children, young people and social inclusion: participation for what? </a:t>
            </a:r>
            <a:r>
              <a:rPr lang="en-US" sz="1600"/>
              <a:t>Bristol: Policy Press, pp. 105-120.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Tisdall, K. and Davis, J. (2004) ‘Making a Difference? Bringing children’s and young people’s views into policy-making’ </a:t>
            </a:r>
            <a:r>
              <a:rPr lang="en-US" sz="1600" i="1"/>
              <a:t>Children &amp; Society</a:t>
            </a:r>
            <a:r>
              <a:rPr lang="en-US" sz="1600"/>
              <a:t> 18(2): 131-142.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/>
              <a:t>Hill, M., Davis, J., Prout, A. and Tisdall, K. (2004) ‘Moving the participation agenda forward’ </a:t>
            </a:r>
            <a:r>
              <a:rPr lang="en-US" sz="1600" i="1"/>
              <a:t>Children &amp; Society</a:t>
            </a:r>
            <a:r>
              <a:rPr lang="en-US" sz="1600"/>
              <a:t> 18(2): 77-96.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1600"/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773</Words>
  <Application>Microsoft Macintosh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Times</vt:lpstr>
      <vt:lpstr>Stream</vt:lpstr>
      <vt:lpstr>Children, Young People and Participation</vt:lpstr>
      <vt:lpstr>PowerPoint Presentation</vt:lpstr>
      <vt:lpstr>The good news story</vt:lpstr>
      <vt:lpstr>What challenges do you face?</vt:lpstr>
      <vt:lpstr>Discourses of Participation</vt:lpstr>
      <vt:lpstr>What is not there?</vt:lpstr>
      <vt:lpstr>Back to the vignette …</vt:lpstr>
      <vt:lpstr>PowerPoint Presentation</vt:lpstr>
    </vt:vector>
  </TitlesOfParts>
  <Manager/>
  <Company>University of Edinburgh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Children, Young People and Participation</dc:title>
  <dc:subject>Getting It Right for Every Child: Childhood, Citizenship and Children's Services</dc:subject>
  <dc:creator>Kay Tisdall</dc:creator>
  <cp:keywords>children,youth,participation,research</cp:keywords>
  <dc:description>Getting It Right for Every Child: Childhood, Citizenship and Children's Services, Glasgow, 24-26 September 2008.</dc:description>
  <cp:lastModifiedBy>Lesley Duff</cp:lastModifiedBy>
  <cp:revision>17</cp:revision>
  <dcterms:created xsi:type="dcterms:W3CDTF">2008-09-23T15:47:20Z</dcterms:created>
  <dcterms:modified xsi:type="dcterms:W3CDTF">2016-03-18T15:42:53Z</dcterms:modified>
  <cp:category/>
</cp:coreProperties>
</file>