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7" r:id="rId2"/>
    <p:sldId id="289" r:id="rId3"/>
    <p:sldId id="288" r:id="rId4"/>
    <p:sldId id="258" r:id="rId5"/>
    <p:sldId id="259" r:id="rId6"/>
    <p:sldId id="262" r:id="rId7"/>
    <p:sldId id="260" r:id="rId8"/>
    <p:sldId id="272" r:id="rId9"/>
    <p:sldId id="261" r:id="rId10"/>
    <p:sldId id="283" r:id="rId11"/>
    <p:sldId id="284" r:id="rId12"/>
    <p:sldId id="285" r:id="rId13"/>
    <p:sldId id="263" r:id="rId14"/>
    <p:sldId id="264" r:id="rId15"/>
    <p:sldId id="265" r:id="rId16"/>
    <p:sldId id="273" r:id="rId17"/>
    <p:sldId id="275" r:id="rId18"/>
    <p:sldId id="281" r:id="rId19"/>
    <p:sldId id="276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0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052256-52DD-2D4E-87CA-DC80B088D3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E71381-51E8-3A41-9615-898016D209CF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89103F-6384-594E-9378-8EA6DE5DB9F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9FCFE0-0274-5C4E-AAC2-5BB48DB83BC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2A2960-5EB0-854A-AE62-E5B45491219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2FFB0C-56AB-1B49-ACE3-C35EAF16D0F7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46CC9F-1830-BC4D-B330-791A240ADB99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F693C7-86B4-8642-9D43-7240FB24EEC8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7D979-C371-F14F-A315-AD10545E1389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87DE7-CC7F-8E40-A16E-4A8077435BFF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303979-4E4E-6341-883A-CAAEF3D3D3E9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1525C5-DA2D-F842-A072-B70F710A6072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B67EF7-1245-B04A-9B2D-8E5438F075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7F0655-BBA9-AA41-AE41-9151D342BB21}" type="slidenum">
              <a:rPr lang="en-US"/>
              <a:pPr/>
              <a:t>20</a:t>
            </a:fld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93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B416F6D7-4773-6C40-B648-4462405B64AF}" type="slidenum">
              <a:rPr lang="en-GB" sz="1200">
                <a:latin typeface="Calibri" charset="0"/>
              </a:rPr>
              <a:pPr algn="r" eaLnBrk="1" hangingPunct="1"/>
              <a:t>20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C66AC2-6D73-8143-AD93-54BCB456EC2F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37C89C-4F31-5948-A5F5-ADC4D2A6D72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C9DF09-6432-A140-B812-04244E4E9F80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294657-A83E-184D-BCD0-B706B8FCFE92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981451-DFB4-1048-A797-CA8CCA2169D8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68A9AE-D599-BC40-BF2C-655628318054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0EA00B-15AA-294C-91F7-475AFC9F136B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5B0E58-E69D-A64F-8AE3-F9E092A9CA7E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  <a:ea typeface="+mn-ea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</a:endParaRPr>
            </a:p>
          </p:txBody>
        </p:sp>
      </p:grp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BB237EF-CCB3-7E45-80D5-7A3015B02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B0E5E-FF84-FE4B-9647-643BC8477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8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36C7B-0B29-DD4F-B755-18AC63B80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9AA7A-3041-064F-BA5B-6AF497D09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0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4816C-5FDD-7B46-8A0A-261BF3461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794C9-AC7C-5A43-AAF0-2AC91A953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B7748-C32A-4A44-8B6C-3FC2CA707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8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59B10-5BFE-3945-A095-8E1A6BCB5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37525-1EA6-9A46-84F0-0F6B5BAD7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69C8D-1C5D-D347-9267-D215F650B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0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4D360-1791-3F40-B353-1398AE089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8FE2F-FFDC-CA4C-9B4E-A24F637B0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9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2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ea typeface="+mn-ea"/>
                </a:endParaRPr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ea typeface="+mn-ea"/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ea typeface="+mn-ea"/>
                </a:endParaRPr>
              </a:p>
            </p:txBody>
          </p:sp>
          <p:sp>
            <p:nvSpPr>
              <p:cNvPr id="92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ea typeface="+mn-ea"/>
                </a:endParaRPr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7B752121-697E-1A4C-AFA4-29C549CFA1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redamecentre.org.uk/" TargetMode="External"/><Relationship Id="rId4" Type="http://schemas.openxmlformats.org/officeDocument/2006/relationships/hyperlink" Target="mailto:sfg@notredamecentre.org.u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Building Better Childhoods</a:t>
            </a:r>
            <a:endParaRPr lang="en-US">
              <a:latin typeface="Arial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438400"/>
            <a:ext cx="4013200" cy="18224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 sz="24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Grief Matters, Responding to Loss and Bereavement</a:t>
            </a:r>
          </a:p>
          <a:p>
            <a:pPr eaLnBrk="1" hangingPunct="1">
              <a:buFont typeface="Wingdings" charset="0"/>
              <a:buNone/>
            </a:pPr>
            <a:endParaRPr lang="en-GB" sz="1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GB" sz="2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Mike O’Connor</a:t>
            </a: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495800" y="5334000"/>
            <a:ext cx="473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b="1"/>
          </a:p>
          <a:p>
            <a:r>
              <a:rPr lang="en-GB" b="1"/>
              <a:t>mike.o’connor@notredamecentre.org.uk</a:t>
            </a: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Adults Views on Grief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‘Give sorrow words; the grief that does not speak whispers the o’er-fraught heart and bids it break’ (</a:t>
            </a:r>
            <a:r>
              <a:rPr lang="en-GB" sz="2000">
                <a:latin typeface="Arial" charset="0"/>
              </a:rPr>
              <a:t>Shakespeare</a:t>
            </a:r>
            <a:r>
              <a:rPr lang="en-GB">
                <a:latin typeface="Arial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‘He that conceals his grief finds no remedy for it’ (</a:t>
            </a:r>
            <a:r>
              <a:rPr lang="en-GB" sz="2000">
                <a:latin typeface="Arial" charset="0"/>
              </a:rPr>
              <a:t>Turkish proverb</a:t>
            </a:r>
            <a:r>
              <a:rPr lang="en-GB">
                <a:latin typeface="Arial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‘one often calms one’s grief by recounting it’</a:t>
            </a: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						(</a:t>
            </a:r>
            <a:r>
              <a:rPr lang="en-GB" sz="2000">
                <a:latin typeface="Arial" charset="0"/>
              </a:rPr>
              <a:t>George Eliot</a:t>
            </a:r>
            <a:r>
              <a:rPr lang="en-GB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Adults Views on Grief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</a:t>
            </a:r>
            <a:r>
              <a:rPr lang="en-GB" sz="3600">
                <a:latin typeface="Arial" charset="0"/>
              </a:rPr>
              <a:t>‘least reward for hardest work’</a:t>
            </a:r>
          </a:p>
          <a:p>
            <a:pPr eaLnBrk="1" hangingPunct="1">
              <a:buFont typeface="Wingdings" charset="0"/>
              <a:buNone/>
            </a:pPr>
            <a:r>
              <a:rPr lang="en-GB" sz="2000">
                <a:latin typeface="Arial" charset="0"/>
              </a:rPr>
              <a:t>						Les Murray, Poet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 Child’s view (age 10)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	‘I’m angry (at God)... I knew grandad was going to die.... but not as soon as that... it’s like I had no say’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pPr eaLnBrk="1" hangingPunct="1"/>
            <a:r>
              <a:rPr lang="en-GB" sz="2800">
                <a:latin typeface="Arial" charset="0"/>
              </a:rPr>
              <a:t>Children, Young People and Bereavement</a:t>
            </a:r>
            <a:endParaRPr lang="en-US" sz="280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92% of children under 16 report experiencing ‘significant bereavement’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70 % of schools will be dealing with a recently bereaved child</a:t>
            </a:r>
          </a:p>
          <a:p>
            <a:pPr eaLnBrk="1" hangingPunct="1"/>
            <a:endParaRPr lang="en-GB">
              <a:latin typeface="Arial" charset="0"/>
            </a:endParaRPr>
          </a:p>
          <a:p>
            <a:pPr algn="ctr">
              <a:buFont typeface="Wingdings" charset="0"/>
              <a:buNone/>
            </a:pPr>
            <a:r>
              <a:rPr lang="en-GB" sz="1800">
                <a:latin typeface="Arial" charset="0"/>
              </a:rPr>
              <a:t>Jane Ribben-McCarthy, NCB, Highlight No.232 (2007)</a:t>
            </a:r>
            <a:endParaRPr lang="en-US" sz="180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Arial" charset="0"/>
              </a:rPr>
              <a:t>Bereavement – a mainstream issue?</a:t>
            </a:r>
            <a:endParaRPr lang="en-US" sz="3200"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Arial" charset="0"/>
              </a:rPr>
              <a:t>In UK almost </a:t>
            </a:r>
            <a:r>
              <a:rPr lang="en-GB" sz="2400" b="1">
                <a:latin typeface="Arial" charset="0"/>
              </a:rPr>
              <a:t>78%</a:t>
            </a:r>
            <a:r>
              <a:rPr lang="en-GB" sz="2400">
                <a:latin typeface="Arial" charset="0"/>
              </a:rPr>
              <a:t> of 11-16 year olds have report the death of at least one of first or second degree relatives (includes grandparents or close friends)</a:t>
            </a:r>
          </a:p>
          <a:p>
            <a:pPr eaLnBrk="1" hangingPunct="1">
              <a:lnSpc>
                <a:spcPct val="90000"/>
              </a:lnSpc>
            </a:pPr>
            <a:endParaRPr lang="en-GB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Arial" charset="0"/>
              </a:rPr>
              <a:t>Prevalence range for the death of a parent are around </a:t>
            </a:r>
            <a:r>
              <a:rPr lang="en-GB" sz="2400" b="1">
                <a:latin typeface="Arial" charset="0"/>
              </a:rPr>
              <a:t>5-7%</a:t>
            </a:r>
          </a:p>
          <a:p>
            <a:pPr eaLnBrk="1" hangingPunct="1">
              <a:lnSpc>
                <a:spcPct val="90000"/>
              </a:lnSpc>
            </a:pPr>
            <a:endParaRPr lang="en-GB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Arial" charset="0"/>
              </a:rPr>
              <a:t>Slightly lower figures for the death of a sibling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GB" sz="160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GB" sz="1600">
                <a:latin typeface="Arial" charset="0"/>
              </a:rPr>
              <a:t>		Jane Ribben-McCarthy, NCB, Highlight No.232 (2007)</a:t>
            </a:r>
            <a:endParaRPr lang="en-US" sz="16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Arial" charset="0"/>
              </a:rPr>
              <a:t>Survey in 3 Primary Schools in Clackmannanshire (2003)</a:t>
            </a:r>
            <a:endParaRPr lang="en-US" sz="3200">
              <a:latin typeface="Arial" charset="0"/>
            </a:endParaRPr>
          </a:p>
        </p:txBody>
      </p:sp>
      <p:graphicFrame>
        <p:nvGraphicFramePr>
          <p:cNvPr id="24655" name="Group 79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187825"/>
        </p:xfrm>
        <a:graphic>
          <a:graphicData uri="http://schemas.openxmlformats.org/drawingml/2006/table">
            <a:tbl>
              <a:tblPr/>
              <a:tblGrid>
                <a:gridCol w="3124200"/>
                <a:gridCol w="1143000"/>
                <a:gridCol w="1143000"/>
                <a:gridCol w="1106488"/>
                <a:gridCol w="1176337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Did this ever happen to you?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School A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School B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School C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Total Sample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Family bereavement (%)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48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58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67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59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Separation or divorce ( %)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27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24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38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Arial" charset="0"/>
              </a:rPr>
              <a:t>Does experiencing a bereavement constitute a risk factor?</a:t>
            </a:r>
            <a:endParaRPr lang="en-US" sz="3200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Not necessarily but experiencing a parental bereavement increases risk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May be particularly harmful for children who are already vulnerable or who have experienced multiple problems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Arial" charset="0"/>
              </a:rPr>
              <a:t>Children and Young People</a:t>
            </a:r>
            <a:br>
              <a:rPr lang="en-GB" sz="3200">
                <a:latin typeface="Arial" charset="0"/>
              </a:rPr>
            </a:br>
            <a:r>
              <a:rPr lang="en-GB" sz="3200">
                <a:latin typeface="Arial" charset="0"/>
              </a:rPr>
              <a:t>What do they think?</a:t>
            </a:r>
            <a:endParaRPr lang="en-US" sz="3200"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Arial" charset="0"/>
              </a:rPr>
              <a:t>Difficulty coping with and understanding overwhelming feelings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Arial" charset="0"/>
              </a:rPr>
              <a:t>Long time periods over which they are affected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Arial" charset="0"/>
              </a:rPr>
              <a:t>Adverse impact on social relationships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Arial" charset="0"/>
              </a:rPr>
              <a:t>Lack of opportunities to talk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Arial" charset="0"/>
              </a:rPr>
              <a:t>Lack of power and sense of exclusion from decision-making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Key Messages</a:t>
            </a:r>
            <a:endParaRPr lang="en-US">
              <a:latin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Preparation is essential  - and possible</a:t>
            </a:r>
          </a:p>
          <a:p>
            <a:pPr eaLnBrk="1" hangingPunct="1">
              <a:lnSpc>
                <a:spcPct val="80000"/>
              </a:lnSpc>
            </a:pPr>
            <a:endParaRPr lang="en-GB" sz="1600" b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Timely intervention and support should be offered when children need it</a:t>
            </a:r>
          </a:p>
          <a:p>
            <a:pPr eaLnBrk="1" hangingPunct="1">
              <a:lnSpc>
                <a:spcPct val="80000"/>
              </a:lnSpc>
            </a:pPr>
            <a:endParaRPr lang="en-GB" sz="1600" b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All those working with and for children should be aware of the impact of loss and bereavement on children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GB" sz="1600" b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Children and young people should be able to access support in their own communities</a:t>
            </a:r>
          </a:p>
          <a:p>
            <a:pPr eaLnBrk="1" hangingPunct="1">
              <a:lnSpc>
                <a:spcPct val="80000"/>
              </a:lnSpc>
            </a:pPr>
            <a:endParaRPr lang="en-GB" sz="1600" b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There can be positive and negative outcomes for bereaved children</a:t>
            </a:r>
          </a:p>
          <a:p>
            <a:pPr eaLnBrk="1" hangingPunct="1">
              <a:lnSpc>
                <a:spcPct val="80000"/>
              </a:lnSpc>
            </a:pPr>
            <a:endParaRPr lang="en-GB" sz="1600" b="1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b="1">
                <a:latin typeface="Arial" charset="0"/>
              </a:rPr>
              <a:t>Cultural differences should be respected</a:t>
            </a:r>
          </a:p>
          <a:p>
            <a:pPr eaLnBrk="1" hangingPunct="1">
              <a:lnSpc>
                <a:spcPct val="80000"/>
              </a:lnSpc>
            </a:pPr>
            <a:endParaRPr lang="en-GB" sz="16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" charset="0"/>
              </a:rPr>
              <a:t>Seasons for Growth</a:t>
            </a:r>
            <a:br>
              <a:rPr lang="en-AU">
                <a:latin typeface="Arial" charset="0"/>
              </a:rPr>
            </a:br>
            <a:r>
              <a:rPr lang="en-AU">
                <a:latin typeface="Arial" charset="0"/>
              </a:rPr>
              <a:t>- </a:t>
            </a:r>
            <a:r>
              <a:rPr lang="en-AU" sz="2800">
                <a:latin typeface="Arial" charset="0"/>
              </a:rPr>
              <a:t>a loss and grief education program</a:t>
            </a:r>
            <a:endParaRPr lang="en-US" sz="280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  <a:buFont typeface="Wingdings" charset="0"/>
              <a:buNone/>
            </a:pPr>
            <a:endParaRPr lang="en-AU" sz="1800">
              <a:latin typeface="Arial" charset="0"/>
            </a:endParaRP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1800" b="1">
                <a:latin typeface="Arial" charset="0"/>
              </a:rPr>
              <a:t>is based on peer support</a:t>
            </a: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1800" b="1">
                <a:latin typeface="Arial" charset="0"/>
              </a:rPr>
              <a:t>uses quality educational methods to process loss and grief </a:t>
            </a: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1800" b="1">
                <a:latin typeface="Arial" charset="0"/>
              </a:rPr>
              <a:t>is a withdrawal program from normal classes</a:t>
            </a: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1800" b="1">
                <a:latin typeface="Arial" charset="0"/>
              </a:rPr>
              <a:t>has five levels – three in Primary and two in Secondary</a:t>
            </a: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1800" b="1">
                <a:latin typeface="Arial" charset="0"/>
              </a:rPr>
              <a:t>has an Adult Program available in 3 Components</a:t>
            </a:r>
            <a:r>
              <a:rPr lang="en-AU" sz="1800">
                <a:latin typeface="Arial" charset="0"/>
              </a:rPr>
              <a:t> </a:t>
            </a:r>
          </a:p>
          <a:p>
            <a:pPr eaLnBrk="1" hangingPunct="1">
              <a:lnSpc>
                <a:spcPct val="130000"/>
              </a:lnSpc>
              <a:spcAft>
                <a:spcPts val="500"/>
              </a:spcAft>
              <a:buSzPct val="120000"/>
            </a:pPr>
            <a:r>
              <a:rPr lang="en-AU" sz="2000">
                <a:latin typeface="Arial" charset="0"/>
              </a:rPr>
              <a:t>promotes connectedness</a:t>
            </a:r>
          </a:p>
          <a:p>
            <a:pPr eaLnBrk="1" hangingPunct="1">
              <a:lnSpc>
                <a:spcPct val="80000"/>
              </a:lnSpc>
            </a:pPr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Grief Matters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Grief has no friends</a:t>
            </a:r>
          </a:p>
          <a:p>
            <a:r>
              <a:rPr lang="en-GB">
                <a:latin typeface="Arial" charset="0"/>
              </a:rPr>
              <a:t>Grief is normal</a:t>
            </a:r>
          </a:p>
          <a:p>
            <a:r>
              <a:rPr lang="en-GB">
                <a:latin typeface="Arial" charset="0"/>
              </a:rPr>
              <a:t>Grief education is important</a:t>
            </a:r>
          </a:p>
          <a:p>
            <a:r>
              <a:rPr lang="en-GB">
                <a:latin typeface="Arial" charset="0"/>
              </a:rPr>
              <a:t>Children’s grief is often misunderstood</a:t>
            </a:r>
          </a:p>
          <a:p>
            <a:r>
              <a:rPr lang="en-GB">
                <a:latin typeface="Arial" charset="0"/>
              </a:rPr>
              <a:t>Preparation is key</a:t>
            </a:r>
          </a:p>
          <a:p>
            <a:r>
              <a:rPr lang="en-GB">
                <a:latin typeface="Arial" charset="0"/>
              </a:rPr>
              <a:t>There is no “grieve by’” 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 idx="4294967295"/>
          </p:nvPr>
        </p:nvSpPr>
        <p:spPr>
          <a:xfrm>
            <a:off x="609600" y="914400"/>
            <a:ext cx="8534400" cy="914400"/>
          </a:xfrm>
        </p:spPr>
        <p:txBody>
          <a:bodyPr/>
          <a:lstStyle/>
          <a:p>
            <a:pPr eaLnBrk="1" hangingPunct="1"/>
            <a:r>
              <a:rPr lang="en-GB" sz="3300">
                <a:latin typeface="Arial" charset="0"/>
              </a:rPr>
              <a:t>WHO Framework for Comprehensive Mental  Health promotion in Schools</a:t>
            </a:r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accent2">
                <a:tint val="45000"/>
                <a:satMod val="400000"/>
              </a:schemeClr>
            </a:duotone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4013" y="2514600"/>
            <a:ext cx="58943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Contact details</a:t>
            </a:r>
            <a:endParaRPr lang="en-US">
              <a:latin typeface="Arial" charset="0"/>
            </a:endParaRP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  <a:hlinkClick r:id="rId3"/>
              </a:rPr>
              <a:t>www.notredamecentre.org.uk</a:t>
            </a:r>
            <a:endParaRPr lang="en-GB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  <a:hlinkClick r:id="rId4"/>
              </a:rPr>
              <a:t>sfg@notredamecentre.org.uk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Contemporary Childhood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4267200"/>
          </a:xfrm>
        </p:spPr>
        <p:txBody>
          <a:bodyPr/>
          <a:lstStyle/>
          <a:p>
            <a:r>
              <a:rPr lang="en-GB" sz="1800">
                <a:latin typeface="Arial" charset="0"/>
              </a:rPr>
              <a:t>1 in 10 children in the UK under age of sixteen has a mental health disorder</a:t>
            </a:r>
          </a:p>
          <a:p>
            <a:endParaRPr lang="en-GB" sz="1800">
              <a:latin typeface="Arial" charset="0"/>
            </a:endParaRPr>
          </a:p>
          <a:p>
            <a:r>
              <a:rPr lang="en-GB" sz="1800">
                <a:latin typeface="Arial" charset="0"/>
              </a:rPr>
              <a:t>Young people in the UK are involved in more violence, binge drinking and drug taking than European teenagers</a:t>
            </a:r>
          </a:p>
          <a:p>
            <a:endParaRPr lang="en-GB" sz="1800">
              <a:latin typeface="Arial" charset="0"/>
            </a:endParaRPr>
          </a:p>
          <a:p>
            <a:r>
              <a:rPr lang="en-GB" sz="1800">
                <a:latin typeface="Arial" charset="0"/>
              </a:rPr>
              <a:t>1 in 5 girls (age 15-17) self harm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2362200"/>
            <a:ext cx="4343400" cy="4114800"/>
          </a:xfrm>
        </p:spPr>
        <p:txBody>
          <a:bodyPr/>
          <a:lstStyle/>
          <a:p>
            <a:r>
              <a:rPr lang="en-GB" sz="1800">
                <a:latin typeface="Arial" charset="0"/>
              </a:rPr>
              <a:t>A third of all boys and a quarter of all girls bully other children at some stage in their school career</a:t>
            </a:r>
          </a:p>
          <a:p>
            <a:r>
              <a:rPr lang="en-GB" sz="1800">
                <a:latin typeface="Arial" charset="0"/>
              </a:rPr>
              <a:t>40,000 children are prescribed anti-depressants in the UK</a:t>
            </a:r>
          </a:p>
          <a:p>
            <a:pPr>
              <a:buFont typeface="Wingdings" charset="0"/>
              <a:buNone/>
            </a:pPr>
            <a:endParaRPr lang="en-GB" sz="1800">
              <a:latin typeface="Arial" charset="0"/>
            </a:endParaRPr>
          </a:p>
          <a:p>
            <a:r>
              <a:rPr lang="en-GB" sz="1800">
                <a:latin typeface="Arial" charset="0"/>
              </a:rPr>
              <a:t>Nearly 50% of teenagers report that they are unable to talk to their parents about their problems</a:t>
            </a:r>
          </a:p>
          <a:p>
            <a:pPr>
              <a:buFont typeface="Wingdings" charset="0"/>
              <a:buNone/>
            </a:pPr>
            <a:endParaRPr lang="en-GB" sz="20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GB" sz="200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GB" sz="2000">
                <a:latin typeface="Arial" charset="0"/>
              </a:rPr>
              <a:t>Centre for Child mental Health(2007)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Change Cycle</a:t>
            </a:r>
            <a:endParaRPr lang="en-US">
              <a:latin typeface="Arial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4097338" cy="3536950"/>
          </a:xfrm>
          <a:prstGeom prst="rect">
            <a:avLst/>
          </a:prstGeom>
          <a:solidFill>
            <a:srgbClr val="33CCCC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Different Types of Loss</a:t>
            </a:r>
            <a:endParaRPr lang="en-US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Developmental</a:t>
            </a:r>
          </a:p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Anticipated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Unexpected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Arial" charset="0"/>
              </a:rPr>
              <a:t>Some Major Life Events for Children</a:t>
            </a:r>
            <a:endParaRPr lang="en-US" sz="320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Death of a family member</a:t>
            </a:r>
          </a:p>
          <a:p>
            <a:pPr eaLnBrk="1" hangingPunct="1"/>
            <a:r>
              <a:rPr lang="en-GB">
                <a:latin typeface="Arial" charset="0"/>
              </a:rPr>
              <a:t>Parental separation and divorce</a:t>
            </a:r>
          </a:p>
          <a:p>
            <a:pPr eaLnBrk="1" hangingPunct="1"/>
            <a:r>
              <a:rPr lang="en-GB">
                <a:latin typeface="Arial" charset="0"/>
              </a:rPr>
              <a:t>Becoming ‘Looked After’</a:t>
            </a:r>
            <a:endParaRPr lang="en-US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Living with parents with problems of addiction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Definition of Grief</a:t>
            </a:r>
            <a:endParaRPr lang="en-US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GB" sz="360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endParaRPr lang="en-GB" sz="360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GB" sz="3600">
                <a:latin typeface="Arial" charset="0"/>
              </a:rPr>
              <a:t>‘The feelings we have when we lose </a:t>
            </a:r>
          </a:p>
          <a:p>
            <a:pPr algn="ctr" eaLnBrk="1" hangingPunct="1">
              <a:buFont typeface="Wingdings" charset="0"/>
              <a:buNone/>
            </a:pPr>
            <a:r>
              <a:rPr lang="en-GB" sz="3600">
                <a:latin typeface="Arial" charset="0"/>
              </a:rPr>
              <a:t>someone or something precious’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Child – Parent Discrepancies in Reporting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children often under-report their level of distress to parents</a:t>
            </a:r>
            <a:endParaRPr lang="en-US" sz="2400">
              <a:latin typeface="Arial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581400"/>
            <a:ext cx="3200400" cy="2590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FF7C8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FF7C8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7C80"/>
                </a:solidFill>
                <a:latin typeface="Arial" charset="0"/>
              </a:rPr>
              <a:t>Key issue for schools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sz="2400">
                <a:solidFill>
                  <a:schemeClr val="hlink"/>
                </a:solidFill>
                <a:latin typeface="Arial" charset="0"/>
              </a:rPr>
              <a:t>Children under-report to their teachers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0" y="2209800"/>
          <a:ext cx="6524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1295640" imgH="3934080" progId="MS_ClipArt_Gallery.2">
                  <p:embed/>
                </p:oleObj>
              </mc:Choice>
              <mc:Fallback>
                <p:oleObj name="Clip" r:id="rId4" imgW="1295640" imgH="393408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6524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Grief Reactions</a:t>
            </a:r>
            <a:endParaRPr lang="en-US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Physical</a:t>
            </a:r>
          </a:p>
          <a:p>
            <a:pPr eaLnBrk="1" hangingPunct="1"/>
            <a:r>
              <a:rPr lang="en-GB">
                <a:latin typeface="Arial" charset="0"/>
              </a:rPr>
              <a:t>Behavioural</a:t>
            </a:r>
          </a:p>
          <a:p>
            <a:pPr eaLnBrk="1" hangingPunct="1"/>
            <a:r>
              <a:rPr lang="en-GB">
                <a:latin typeface="Arial" charset="0"/>
              </a:rPr>
              <a:t>Emotional</a:t>
            </a:r>
          </a:p>
          <a:p>
            <a:pPr eaLnBrk="1" hangingPunct="1"/>
            <a:r>
              <a:rPr lang="en-GB">
                <a:latin typeface="Arial" charset="0"/>
              </a:rPr>
              <a:t>Cognitive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640</TotalTime>
  <Words>625</Words>
  <Application>Microsoft Macintosh PowerPoint</Application>
  <PresentationFormat>On-screen Show (4:3)</PresentationFormat>
  <Paragraphs>172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Wingdings</vt:lpstr>
      <vt:lpstr>Times New Roman</vt:lpstr>
      <vt:lpstr>Calibri</vt:lpstr>
      <vt:lpstr>Capsules</vt:lpstr>
      <vt:lpstr>Microsoft Clip Gallery</vt:lpstr>
      <vt:lpstr>Building Better Childhoods</vt:lpstr>
      <vt:lpstr>Grief Matters</vt:lpstr>
      <vt:lpstr>Contemporary Childhood</vt:lpstr>
      <vt:lpstr>Change Cycle</vt:lpstr>
      <vt:lpstr>Different Types of Loss</vt:lpstr>
      <vt:lpstr>Some Major Life Events for Children</vt:lpstr>
      <vt:lpstr>Definition of Grief</vt:lpstr>
      <vt:lpstr>Child – Parent Discrepancies in Reporting</vt:lpstr>
      <vt:lpstr>Grief Reactions</vt:lpstr>
      <vt:lpstr>Adults Views on Grief</vt:lpstr>
      <vt:lpstr>Adults Views on Grief</vt:lpstr>
      <vt:lpstr>A Child’s view (age 10)</vt:lpstr>
      <vt:lpstr>Children, Young People and Bereavement</vt:lpstr>
      <vt:lpstr>Bereavement – a mainstream issue?</vt:lpstr>
      <vt:lpstr>Survey in 3 Primary Schools in Clackmannanshire (2003)</vt:lpstr>
      <vt:lpstr>Does experiencing a bereavement constitute a risk factor?</vt:lpstr>
      <vt:lpstr>Children and Young People What do they think?</vt:lpstr>
      <vt:lpstr>Key Messages</vt:lpstr>
      <vt:lpstr>Seasons for Growth - a loss and grief education program</vt:lpstr>
      <vt:lpstr>WHO Framework for Comprehensive Mental  Health promotion in Schools</vt:lpstr>
      <vt:lpstr>Contact details</vt:lpstr>
    </vt:vector>
  </TitlesOfParts>
  <Manager/>
  <Company>The Notre Dame Centre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Grief Matters, Responding to Loss and Bereavement</dc:title>
  <dc:subject>children</dc:subject>
  <dc:creator>Mike O'Connor</dc:creator>
  <cp:keywords>GIRFEC,grief,children,loss,social care</cp:keywords>
  <dc:description>Getting It Right for Every Child: Childhood, Citizenship and Children's Services, Glasgow, 24-26 September 2008.</dc:description>
  <cp:lastModifiedBy>Lesley Duff</cp:lastModifiedBy>
  <cp:revision>60</cp:revision>
  <cp:lastPrinted>1601-01-01T00:00:00Z</cp:lastPrinted>
  <dcterms:created xsi:type="dcterms:W3CDTF">1601-01-01T00:00:00Z</dcterms:created>
  <dcterms:modified xsi:type="dcterms:W3CDTF">2016-03-21T10:29:38Z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