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11"/>
  </p:notesMasterIdLst>
  <p:sldIdLst>
    <p:sldId id="331" r:id="rId2"/>
    <p:sldId id="332" r:id="rId3"/>
    <p:sldId id="333" r:id="rId4"/>
    <p:sldId id="334" r:id="rId5"/>
    <p:sldId id="335" r:id="rId6"/>
    <p:sldId id="336" r:id="rId7"/>
    <p:sldId id="337" r:id="rId8"/>
    <p:sldId id="338" r:id="rId9"/>
    <p:sldId id="339" r:id="rId10"/>
  </p:sldIdLst>
  <p:sldSz cx="9144000" cy="6858000" type="screen4x3"/>
  <p:notesSz cx="6794500" cy="9906000"/>
  <p:defaultTextStyle>
    <a:defPPr>
      <a:defRPr lang="en-GB"/>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27" autoAdjust="0"/>
    <p:restoredTop sz="94454" autoAdjust="0"/>
  </p:normalViewPr>
  <p:slideViewPr>
    <p:cSldViewPr>
      <p:cViewPr varScale="1">
        <p:scale>
          <a:sx n="90" d="100"/>
          <a:sy n="90" d="100"/>
        </p:scale>
        <p:origin x="-68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104"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303" tIns="45651" rIns="91303" bIns="45651" numCol="1" anchor="t" anchorCtr="0" compatLnSpc="1">
            <a:prstTxWarp prst="textNoShape">
              <a:avLst/>
            </a:prstTxWarp>
          </a:bodyPr>
          <a:lstStyle>
            <a:lvl1pPr defTabSz="912813">
              <a:defRPr sz="1200"/>
            </a:lvl1pPr>
          </a:lstStyle>
          <a:p>
            <a:endParaRPr lang="en-GB"/>
          </a:p>
        </p:txBody>
      </p:sp>
      <p:sp>
        <p:nvSpPr>
          <p:cNvPr id="16387" name="Rectangle 3"/>
          <p:cNvSpPr>
            <a:spLocks noGrp="1" noChangeArrowheads="1"/>
          </p:cNvSpPr>
          <p:nvPr>
            <p:ph type="dt" idx="1"/>
          </p:nvPr>
        </p:nvSpPr>
        <p:spPr bwMode="auto">
          <a:xfrm>
            <a:off x="384810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303" tIns="45651" rIns="91303" bIns="45651" numCol="1" anchor="t" anchorCtr="0" compatLnSpc="1">
            <a:prstTxWarp prst="textNoShape">
              <a:avLst/>
            </a:prstTxWarp>
          </a:bodyPr>
          <a:lstStyle>
            <a:lvl1pPr algn="r" defTabSz="912813">
              <a:defRPr sz="1200"/>
            </a:lvl1pPr>
          </a:lstStyle>
          <a:p>
            <a:endParaRPr lang="en-GB"/>
          </a:p>
        </p:txBody>
      </p:sp>
      <p:sp>
        <p:nvSpPr>
          <p:cNvPr id="16388" name="Rectangle 4"/>
          <p:cNvSpPr>
            <a:spLocks noRo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79450" y="4705350"/>
            <a:ext cx="5435600" cy="445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303" tIns="45651" rIns="91303" bIns="45651"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6390" name="Rectangle 6"/>
          <p:cNvSpPr>
            <a:spLocks noGrp="1" noChangeArrowheads="1"/>
          </p:cNvSpPr>
          <p:nvPr>
            <p:ph type="ftr" sz="quarter" idx="4"/>
          </p:nvPr>
        </p:nvSpPr>
        <p:spPr bwMode="auto">
          <a:xfrm>
            <a:off x="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303" tIns="45651" rIns="91303" bIns="45651" numCol="1" anchor="b" anchorCtr="0" compatLnSpc="1">
            <a:prstTxWarp prst="textNoShape">
              <a:avLst/>
            </a:prstTxWarp>
          </a:bodyPr>
          <a:lstStyle>
            <a:lvl1pPr defTabSz="912813">
              <a:defRPr sz="1200"/>
            </a:lvl1pPr>
          </a:lstStyle>
          <a:p>
            <a:endParaRPr lang="en-GB"/>
          </a:p>
        </p:txBody>
      </p:sp>
      <p:sp>
        <p:nvSpPr>
          <p:cNvPr id="16391" name="Rectangle 7"/>
          <p:cNvSpPr>
            <a:spLocks noGrp="1" noChangeArrowheads="1"/>
          </p:cNvSpPr>
          <p:nvPr>
            <p:ph type="sldNum" sz="quarter" idx="5"/>
          </p:nvPr>
        </p:nvSpPr>
        <p:spPr bwMode="auto">
          <a:xfrm>
            <a:off x="3848100" y="9409113"/>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303" tIns="45651" rIns="91303" bIns="45651" numCol="1" anchor="b" anchorCtr="0" compatLnSpc="1">
            <a:prstTxWarp prst="textNoShape">
              <a:avLst/>
            </a:prstTxWarp>
          </a:bodyPr>
          <a:lstStyle>
            <a:lvl1pPr algn="r" defTabSz="912813">
              <a:defRPr sz="1200"/>
            </a:lvl1pPr>
          </a:lstStyle>
          <a:p>
            <a:fld id="{E43B335D-162B-3B49-87B4-B625648F4315}" type="slidenum">
              <a:rPr lang="en-GB"/>
              <a:pPr/>
              <a:t>‹#›</a:t>
            </a:fld>
            <a:endParaRPr lang="en-GB"/>
          </a:p>
        </p:txBody>
      </p:sp>
    </p:spTree>
    <p:extLst>
      <p:ext uri="{BB962C8B-B14F-4D97-AF65-F5344CB8AC3E}">
        <p14:creationId xmlns:p14="http://schemas.microsoft.com/office/powerpoint/2010/main" val="27257019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a:xfrm>
            <a:off x="685800" y="990600"/>
            <a:ext cx="7772400" cy="1371600"/>
          </a:xfrm>
        </p:spPr>
        <p:txBody>
          <a:bodyPr/>
          <a:lstStyle>
            <a:lvl1pPr>
              <a:defRPr sz="4000"/>
            </a:lvl1pPr>
          </a:lstStyle>
          <a:p>
            <a:pPr lvl="0"/>
            <a:r>
              <a:rPr lang="en-US" noProof="0" smtClean="0"/>
              <a:t>Click to edit Master title style</a:t>
            </a:r>
          </a:p>
        </p:txBody>
      </p:sp>
      <p:sp>
        <p:nvSpPr>
          <p:cNvPr id="202755" name="Rectangle 3"/>
          <p:cNvSpPr>
            <a:spLocks noGrp="1" noChangeArrowheads="1"/>
          </p:cNvSpPr>
          <p:nvPr>
            <p:ph type="subTitle" idx="1"/>
          </p:nvPr>
        </p:nvSpPr>
        <p:spPr>
          <a:xfrm>
            <a:off x="1447800" y="3429000"/>
            <a:ext cx="7010400" cy="1600200"/>
          </a:xfrm>
        </p:spPr>
        <p:txBody>
          <a:bodyPr/>
          <a:lstStyle>
            <a:lvl1pPr marL="0" indent="0">
              <a:buFont typeface="Wingdings" charset="0"/>
              <a:buNone/>
              <a:defRPr sz="2800"/>
            </a:lvl1pPr>
          </a:lstStyle>
          <a:p>
            <a:pPr lvl="0"/>
            <a:r>
              <a:rPr lang="en-US" noProof="0" smtClean="0"/>
              <a:t>Click to edit Master subtitle style</a:t>
            </a:r>
          </a:p>
        </p:txBody>
      </p:sp>
      <p:sp>
        <p:nvSpPr>
          <p:cNvPr id="20275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202757"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02758" name="Rectangle 6"/>
          <p:cNvSpPr>
            <a:spLocks noGrp="1" noChangeArrowheads="1"/>
          </p:cNvSpPr>
          <p:nvPr>
            <p:ph type="sldNum" sz="quarter" idx="4"/>
          </p:nvPr>
        </p:nvSpPr>
        <p:spPr>
          <a:xfrm>
            <a:off x="6553200" y="6248400"/>
            <a:ext cx="1905000" cy="457200"/>
          </a:xfrm>
        </p:spPr>
        <p:txBody>
          <a:bodyPr/>
          <a:lstStyle>
            <a:lvl1pPr>
              <a:defRPr/>
            </a:lvl1pPr>
          </a:lstStyle>
          <a:p>
            <a:fld id="{59FB8B83-065D-7A40-98DC-7B0EB2FF6894}" type="slidenum">
              <a:rPr lang="en-US"/>
              <a:pPr/>
              <a:t>‹#›</a:t>
            </a:fld>
            <a:endParaRPr lang="en-US"/>
          </a:p>
        </p:txBody>
      </p:sp>
      <p:sp>
        <p:nvSpPr>
          <p:cNvPr id="202759"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charset="0"/>
              <a:cs typeface="Arial"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098DF0-96C7-EB48-8C83-8B838CDC962B}" type="slidenum">
              <a:rPr lang="en-US"/>
              <a:pPr/>
              <a:t>‹#›</a:t>
            </a:fld>
            <a:endParaRPr lang="en-US"/>
          </a:p>
        </p:txBody>
      </p:sp>
    </p:spTree>
    <p:extLst>
      <p:ext uri="{BB962C8B-B14F-4D97-AF65-F5344CB8AC3E}">
        <p14:creationId xmlns:p14="http://schemas.microsoft.com/office/powerpoint/2010/main" val="225016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5866CC-715C-3645-8ACF-1FBDCB09C4B3}" type="slidenum">
              <a:rPr lang="en-US"/>
              <a:pPr/>
              <a:t>‹#›</a:t>
            </a:fld>
            <a:endParaRPr lang="en-US"/>
          </a:p>
        </p:txBody>
      </p:sp>
    </p:spTree>
    <p:extLst>
      <p:ext uri="{BB962C8B-B14F-4D97-AF65-F5344CB8AC3E}">
        <p14:creationId xmlns:p14="http://schemas.microsoft.com/office/powerpoint/2010/main" val="729313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948C16-2346-A44C-B347-E8BABA1628CC}" type="slidenum">
              <a:rPr lang="en-US"/>
              <a:pPr/>
              <a:t>‹#›</a:t>
            </a:fld>
            <a:endParaRPr lang="en-US"/>
          </a:p>
        </p:txBody>
      </p:sp>
    </p:spTree>
    <p:extLst>
      <p:ext uri="{BB962C8B-B14F-4D97-AF65-F5344CB8AC3E}">
        <p14:creationId xmlns:p14="http://schemas.microsoft.com/office/powerpoint/2010/main" val="303752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17EA4F-FBCF-CB48-8DBD-DBE337223370}" type="slidenum">
              <a:rPr lang="en-US"/>
              <a:pPr/>
              <a:t>‹#›</a:t>
            </a:fld>
            <a:endParaRPr lang="en-US"/>
          </a:p>
        </p:txBody>
      </p:sp>
    </p:spTree>
    <p:extLst>
      <p:ext uri="{BB962C8B-B14F-4D97-AF65-F5344CB8AC3E}">
        <p14:creationId xmlns:p14="http://schemas.microsoft.com/office/powerpoint/2010/main" val="283347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8C6D57-8E42-154D-9C2D-C8FA9EC8F8F7}" type="slidenum">
              <a:rPr lang="en-US"/>
              <a:pPr/>
              <a:t>‹#›</a:t>
            </a:fld>
            <a:endParaRPr lang="en-US"/>
          </a:p>
        </p:txBody>
      </p:sp>
    </p:spTree>
    <p:extLst>
      <p:ext uri="{BB962C8B-B14F-4D97-AF65-F5344CB8AC3E}">
        <p14:creationId xmlns:p14="http://schemas.microsoft.com/office/powerpoint/2010/main" val="3461198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A6B96A-C0AD-B645-9230-43A3CE9EA059}" type="slidenum">
              <a:rPr lang="en-US"/>
              <a:pPr/>
              <a:t>‹#›</a:t>
            </a:fld>
            <a:endParaRPr lang="en-US"/>
          </a:p>
        </p:txBody>
      </p:sp>
    </p:spTree>
    <p:extLst>
      <p:ext uri="{BB962C8B-B14F-4D97-AF65-F5344CB8AC3E}">
        <p14:creationId xmlns:p14="http://schemas.microsoft.com/office/powerpoint/2010/main" val="33051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4416A1-B7F4-524A-AC03-2A6ACDA12E95}" type="slidenum">
              <a:rPr lang="en-US"/>
              <a:pPr/>
              <a:t>‹#›</a:t>
            </a:fld>
            <a:endParaRPr lang="en-US"/>
          </a:p>
        </p:txBody>
      </p:sp>
    </p:spTree>
    <p:extLst>
      <p:ext uri="{BB962C8B-B14F-4D97-AF65-F5344CB8AC3E}">
        <p14:creationId xmlns:p14="http://schemas.microsoft.com/office/powerpoint/2010/main" val="11915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16A5A28-C9AE-5C49-B880-D5BF09959E18}" type="slidenum">
              <a:rPr lang="en-US"/>
              <a:pPr/>
              <a:t>‹#›</a:t>
            </a:fld>
            <a:endParaRPr lang="en-US"/>
          </a:p>
        </p:txBody>
      </p:sp>
    </p:spTree>
    <p:extLst>
      <p:ext uri="{BB962C8B-B14F-4D97-AF65-F5344CB8AC3E}">
        <p14:creationId xmlns:p14="http://schemas.microsoft.com/office/powerpoint/2010/main" val="802160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D7DD5E-63E7-AA4B-A29A-A6C6330E79C7}" type="slidenum">
              <a:rPr lang="en-US"/>
              <a:pPr/>
              <a:t>‹#›</a:t>
            </a:fld>
            <a:endParaRPr lang="en-US"/>
          </a:p>
        </p:txBody>
      </p:sp>
    </p:spTree>
    <p:extLst>
      <p:ext uri="{BB962C8B-B14F-4D97-AF65-F5344CB8AC3E}">
        <p14:creationId xmlns:p14="http://schemas.microsoft.com/office/powerpoint/2010/main" val="387297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8D9448-CEF0-EA46-8493-D5E0E34EA78B}" type="slidenum">
              <a:rPr lang="en-US"/>
              <a:pPr/>
              <a:t>‹#›</a:t>
            </a:fld>
            <a:endParaRPr lang="en-US"/>
          </a:p>
        </p:txBody>
      </p:sp>
    </p:spTree>
    <p:extLst>
      <p:ext uri="{BB962C8B-B14F-4D97-AF65-F5344CB8AC3E}">
        <p14:creationId xmlns:p14="http://schemas.microsoft.com/office/powerpoint/2010/main" val="2764621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1731"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1732"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sz="2400">
              <a:latin typeface="Times New Roman" charset="0"/>
              <a:cs typeface="Arial" charset="0"/>
            </a:endParaRPr>
          </a:p>
        </p:txBody>
      </p:sp>
      <p:sp>
        <p:nvSpPr>
          <p:cNvPr id="20173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01734"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mn-lt"/>
                <a:cs typeface="+mn-cs"/>
              </a:defRPr>
            </a:lvl1pPr>
          </a:lstStyle>
          <a:p>
            <a:endParaRPr lang="en-US"/>
          </a:p>
        </p:txBody>
      </p:sp>
      <p:sp>
        <p:nvSpPr>
          <p:cNvPr id="201735"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200">
                <a:latin typeface="+mn-lt"/>
                <a:cs typeface="+mn-cs"/>
              </a:defRPr>
            </a:lvl1pPr>
          </a:lstStyle>
          <a:p>
            <a:endParaRPr lang="en-US"/>
          </a:p>
        </p:txBody>
      </p:sp>
      <p:sp>
        <p:nvSpPr>
          <p:cNvPr id="201736"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mn-lt"/>
                <a:cs typeface="+mn-cs"/>
              </a:defRPr>
            </a:lvl1pPr>
          </a:lstStyle>
          <a:p>
            <a:fld id="{8617872A-364E-AB42-9118-015E2C6BBA4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xmlns:p14="http://schemas.microsoft.com/office/powerpoint/2010/mai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charset="0"/>
          <a:ea typeface="ＭＳ Ｐゴシック" charset="0"/>
          <a:cs typeface="Arial" charset="0"/>
        </a:defRPr>
      </a:lvl2pPr>
      <a:lvl3pPr algn="l" rtl="0" fontAlgn="base">
        <a:spcBef>
          <a:spcPct val="0"/>
        </a:spcBef>
        <a:spcAft>
          <a:spcPct val="0"/>
        </a:spcAft>
        <a:defRPr sz="3800">
          <a:solidFill>
            <a:schemeClr val="tx2"/>
          </a:solidFill>
          <a:latin typeface="Verdana" charset="0"/>
          <a:ea typeface="ＭＳ Ｐゴシック" charset="0"/>
          <a:cs typeface="Arial" charset="0"/>
        </a:defRPr>
      </a:lvl3pPr>
      <a:lvl4pPr algn="l" rtl="0" fontAlgn="base">
        <a:spcBef>
          <a:spcPct val="0"/>
        </a:spcBef>
        <a:spcAft>
          <a:spcPct val="0"/>
        </a:spcAft>
        <a:defRPr sz="3800">
          <a:solidFill>
            <a:schemeClr val="tx2"/>
          </a:solidFill>
          <a:latin typeface="Verdana" charset="0"/>
          <a:ea typeface="ＭＳ Ｐゴシック" charset="0"/>
          <a:cs typeface="Arial" charset="0"/>
        </a:defRPr>
      </a:lvl4pPr>
      <a:lvl5pPr algn="l" rtl="0" fontAlgn="base">
        <a:spcBef>
          <a:spcPct val="0"/>
        </a:spcBef>
        <a:spcAft>
          <a:spcPct val="0"/>
        </a:spcAft>
        <a:defRPr sz="3800">
          <a:solidFill>
            <a:schemeClr val="tx2"/>
          </a:solidFill>
          <a:latin typeface="Verdana" charset="0"/>
          <a:ea typeface="ＭＳ Ｐゴシック" charset="0"/>
          <a:cs typeface="Arial" charset="0"/>
        </a:defRPr>
      </a:lvl5pPr>
      <a:lvl6pPr marL="457200" algn="l" rtl="0" fontAlgn="base">
        <a:spcBef>
          <a:spcPct val="0"/>
        </a:spcBef>
        <a:spcAft>
          <a:spcPct val="0"/>
        </a:spcAft>
        <a:defRPr sz="3800">
          <a:solidFill>
            <a:schemeClr val="tx2"/>
          </a:solidFill>
          <a:latin typeface="Verdana" charset="0"/>
          <a:ea typeface="ＭＳ Ｐゴシック" charset="0"/>
          <a:cs typeface="Arial" charset="0"/>
        </a:defRPr>
      </a:lvl6pPr>
      <a:lvl7pPr marL="914400" algn="l" rtl="0" fontAlgn="base">
        <a:spcBef>
          <a:spcPct val="0"/>
        </a:spcBef>
        <a:spcAft>
          <a:spcPct val="0"/>
        </a:spcAft>
        <a:defRPr sz="3800">
          <a:solidFill>
            <a:schemeClr val="tx2"/>
          </a:solidFill>
          <a:latin typeface="Verdana" charset="0"/>
          <a:ea typeface="ＭＳ Ｐゴシック" charset="0"/>
          <a:cs typeface="Arial" charset="0"/>
        </a:defRPr>
      </a:lvl7pPr>
      <a:lvl8pPr marL="1371600" algn="l" rtl="0" fontAlgn="base">
        <a:spcBef>
          <a:spcPct val="0"/>
        </a:spcBef>
        <a:spcAft>
          <a:spcPct val="0"/>
        </a:spcAft>
        <a:defRPr sz="3800">
          <a:solidFill>
            <a:schemeClr val="tx2"/>
          </a:solidFill>
          <a:latin typeface="Verdana" charset="0"/>
          <a:ea typeface="ＭＳ Ｐゴシック" charset="0"/>
          <a:cs typeface="Arial" charset="0"/>
        </a:defRPr>
      </a:lvl8pPr>
      <a:lvl9pPr marL="1828800" algn="l" rtl="0" fontAlgn="base">
        <a:spcBef>
          <a:spcPct val="0"/>
        </a:spcBef>
        <a:spcAft>
          <a:spcPct val="0"/>
        </a:spcAft>
        <a:defRPr sz="3800">
          <a:solidFill>
            <a:schemeClr val="tx2"/>
          </a:solidFill>
          <a:latin typeface="Verdana" charset="0"/>
          <a:ea typeface="ＭＳ Ｐゴシック" charset="0"/>
          <a:cs typeface="Arial" charset="0"/>
        </a:defRPr>
      </a:lvl9pPr>
    </p:titleStyle>
    <p:bodyStyle>
      <a:lvl1pPr marL="469900" indent="-469900" algn="l" rtl="0" fontAlgn="base">
        <a:spcBef>
          <a:spcPct val="20000"/>
        </a:spcBef>
        <a:spcAft>
          <a:spcPct val="0"/>
        </a:spcAft>
        <a:buClr>
          <a:schemeClr val="accent2"/>
        </a:buClr>
        <a:buFont typeface="Wingdings" charset="0"/>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charset="0"/>
        <a:buChar char="n"/>
        <a:defRPr sz="2600">
          <a:solidFill>
            <a:schemeClr val="tx1"/>
          </a:solidFill>
          <a:latin typeface="+mn-lt"/>
          <a:ea typeface="Arial" charset="0"/>
          <a:cs typeface="+mn-cs"/>
        </a:defRPr>
      </a:lvl2pPr>
      <a:lvl3pPr marL="1304925" indent="-395288" algn="l" rtl="0" fontAlgn="base">
        <a:spcBef>
          <a:spcPct val="20000"/>
        </a:spcBef>
        <a:spcAft>
          <a:spcPct val="0"/>
        </a:spcAft>
        <a:buClr>
          <a:schemeClr val="accent2"/>
        </a:buClr>
        <a:buFont typeface="Wingdings" charset="0"/>
        <a:buChar char="o"/>
        <a:defRPr sz="2300">
          <a:solidFill>
            <a:schemeClr val="tx1"/>
          </a:solidFill>
          <a:latin typeface="+mn-lt"/>
          <a:ea typeface="Arial" charset="0"/>
          <a:cs typeface="+mn-cs"/>
        </a:defRPr>
      </a:lvl3pPr>
      <a:lvl4pPr marL="1693863" indent="-387350" algn="l" rtl="0" fontAlgn="base">
        <a:spcBef>
          <a:spcPct val="20000"/>
        </a:spcBef>
        <a:spcAft>
          <a:spcPct val="0"/>
        </a:spcAft>
        <a:buClr>
          <a:schemeClr val="accent2"/>
        </a:buClr>
        <a:buFont typeface="Wingdings" charset="0"/>
        <a:buChar char="n"/>
        <a:defRPr sz="2000">
          <a:solidFill>
            <a:schemeClr val="tx1"/>
          </a:solidFill>
          <a:latin typeface="+mn-lt"/>
          <a:ea typeface="Arial" charset="0"/>
          <a:cs typeface="+mn-cs"/>
        </a:defRPr>
      </a:lvl4pPr>
      <a:lvl5pPr marL="2093913" indent="-398463" algn="l" rtl="0" fontAlgn="base">
        <a:spcBef>
          <a:spcPct val="25000"/>
        </a:spcBef>
        <a:spcAft>
          <a:spcPct val="0"/>
        </a:spcAft>
        <a:buClr>
          <a:schemeClr val="accent2"/>
        </a:buClr>
        <a:buFont typeface="Wingdings" charset="0"/>
        <a:buChar char="§"/>
        <a:defRPr sz="2000">
          <a:solidFill>
            <a:schemeClr val="tx1"/>
          </a:solidFill>
          <a:latin typeface="+mn-lt"/>
          <a:ea typeface="Arial" charset="0"/>
          <a:cs typeface="+mn-cs"/>
        </a:defRPr>
      </a:lvl5pPr>
      <a:lvl6pPr marL="2551113" indent="-398463" algn="l" rtl="0" fontAlgn="base">
        <a:spcBef>
          <a:spcPct val="25000"/>
        </a:spcBef>
        <a:spcAft>
          <a:spcPct val="0"/>
        </a:spcAft>
        <a:buClr>
          <a:schemeClr val="accent2"/>
        </a:buClr>
        <a:buFont typeface="Wingdings" charset="0"/>
        <a:buChar char="§"/>
        <a:defRPr sz="2000">
          <a:solidFill>
            <a:schemeClr val="tx1"/>
          </a:solidFill>
          <a:latin typeface="+mn-lt"/>
          <a:ea typeface="Arial" charset="0"/>
          <a:cs typeface="+mn-cs"/>
        </a:defRPr>
      </a:lvl6pPr>
      <a:lvl7pPr marL="3008313" indent="-398463" algn="l" rtl="0" fontAlgn="base">
        <a:spcBef>
          <a:spcPct val="25000"/>
        </a:spcBef>
        <a:spcAft>
          <a:spcPct val="0"/>
        </a:spcAft>
        <a:buClr>
          <a:schemeClr val="accent2"/>
        </a:buClr>
        <a:buFont typeface="Wingdings" charset="0"/>
        <a:buChar char="§"/>
        <a:defRPr sz="2000">
          <a:solidFill>
            <a:schemeClr val="tx1"/>
          </a:solidFill>
          <a:latin typeface="+mn-lt"/>
          <a:ea typeface="Arial" charset="0"/>
          <a:cs typeface="+mn-cs"/>
        </a:defRPr>
      </a:lvl7pPr>
      <a:lvl8pPr marL="3465513" indent="-398463" algn="l" rtl="0" fontAlgn="base">
        <a:spcBef>
          <a:spcPct val="25000"/>
        </a:spcBef>
        <a:spcAft>
          <a:spcPct val="0"/>
        </a:spcAft>
        <a:buClr>
          <a:schemeClr val="accent2"/>
        </a:buClr>
        <a:buFont typeface="Wingdings" charset="0"/>
        <a:buChar char="§"/>
        <a:defRPr sz="2000">
          <a:solidFill>
            <a:schemeClr val="tx1"/>
          </a:solidFill>
          <a:latin typeface="+mn-lt"/>
          <a:ea typeface="Arial" charset="0"/>
          <a:cs typeface="+mn-cs"/>
        </a:defRPr>
      </a:lvl8pPr>
      <a:lvl9pPr marL="3922713" indent="-398463" algn="l" rtl="0" fontAlgn="base">
        <a:spcBef>
          <a:spcPct val="25000"/>
        </a:spcBef>
        <a:spcAft>
          <a:spcPct val="0"/>
        </a:spcAft>
        <a:buClr>
          <a:schemeClr val="accent2"/>
        </a:buClr>
        <a:buFont typeface="Wingdings" charset="0"/>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ctrTitle"/>
          </p:nvPr>
        </p:nvSpPr>
        <p:spPr/>
        <p:txBody>
          <a:bodyPr/>
          <a:lstStyle/>
          <a:p>
            <a:r>
              <a:rPr lang="en-US" sz="3600" b="1"/>
              <a:t>Accountability and practical change in child welfare: Beyond professionalism</a:t>
            </a:r>
            <a:r>
              <a:rPr lang="en-US" sz="3600"/>
              <a:t> </a:t>
            </a:r>
          </a:p>
        </p:txBody>
      </p:sp>
      <p:sp>
        <p:nvSpPr>
          <p:cNvPr id="203779" name="Rectangle 3"/>
          <p:cNvSpPr>
            <a:spLocks noGrp="1" noChangeArrowheads="1"/>
          </p:cNvSpPr>
          <p:nvPr>
            <p:ph type="subTitle" idx="1"/>
          </p:nvPr>
        </p:nvSpPr>
        <p:spPr/>
        <p:txBody>
          <a:bodyPr/>
          <a:lstStyle/>
          <a:p>
            <a:pPr>
              <a:lnSpc>
                <a:spcPct val="80000"/>
              </a:lnSpc>
            </a:pPr>
            <a:endParaRPr lang="en-US" sz="1400"/>
          </a:p>
          <a:p>
            <a:pPr>
              <a:lnSpc>
                <a:spcPct val="80000"/>
              </a:lnSpc>
            </a:pPr>
            <a:r>
              <a:rPr lang="en-US" sz="1400"/>
              <a:t>Mark Creekmore (creekmor@umich.edu)</a:t>
            </a:r>
          </a:p>
          <a:p>
            <a:pPr>
              <a:lnSpc>
                <a:spcPct val="80000"/>
              </a:lnSpc>
            </a:pPr>
            <a:endParaRPr lang="en-US" sz="1400"/>
          </a:p>
          <a:p>
            <a:pPr>
              <a:lnSpc>
                <a:spcPct val="80000"/>
              </a:lnSpc>
            </a:pPr>
            <a:r>
              <a:rPr lang="en-GB" sz="1400" b="1"/>
              <a:t>Getting it Right for Every Child: Childhood, Citizenship and Children</a:t>
            </a:r>
            <a:r>
              <a:rPr lang="ja-JP" altLang="en-GB" sz="1400" b="1">
                <a:latin typeface="Arial"/>
              </a:rPr>
              <a:t>’</a:t>
            </a:r>
            <a:r>
              <a:rPr lang="en-GB" sz="1400" b="1"/>
              <a:t>s Services</a:t>
            </a:r>
          </a:p>
          <a:p>
            <a:pPr>
              <a:lnSpc>
                <a:spcPct val="80000"/>
              </a:lnSpc>
            </a:pPr>
            <a:r>
              <a:rPr lang="en-US" sz="1400"/>
              <a:t>Glasgow, Scotland</a:t>
            </a:r>
          </a:p>
          <a:p>
            <a:pPr>
              <a:lnSpc>
                <a:spcPct val="80000"/>
              </a:lnSpc>
            </a:pPr>
            <a:r>
              <a:rPr lang="en-US" sz="1400"/>
              <a:t>September 23, 2008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n-US" sz="3400"/>
              <a:t>Miss Jane Addams, “The child at the point of greatest pressure”</a:t>
            </a:r>
          </a:p>
        </p:txBody>
      </p:sp>
      <p:sp>
        <p:nvSpPr>
          <p:cNvPr id="204803" name="Rectangle 3"/>
          <p:cNvSpPr>
            <a:spLocks noGrp="1" noChangeArrowheads="1"/>
          </p:cNvSpPr>
          <p:nvPr>
            <p:ph type="body" idx="1"/>
          </p:nvPr>
        </p:nvSpPr>
        <p:spPr/>
        <p:txBody>
          <a:bodyPr/>
          <a:lstStyle/>
          <a:p>
            <a:pPr>
              <a:lnSpc>
                <a:spcPct val="80000"/>
              </a:lnSpc>
            </a:pPr>
            <a:r>
              <a:rPr lang="en-US" sz="1900"/>
              <a:t>“… it is well so far as it goes, but it is not after all sufficient” to save children from dying or to protect them from harm.  What is “… the next step, the one beyond the mere negative salvation of human life?” </a:t>
            </a:r>
          </a:p>
          <a:p>
            <a:pPr>
              <a:lnSpc>
                <a:spcPct val="80000"/>
              </a:lnSpc>
            </a:pPr>
            <a:endParaRPr lang="en-US" sz="1100"/>
          </a:p>
          <a:p>
            <a:pPr>
              <a:lnSpc>
                <a:spcPct val="80000"/>
              </a:lnSpc>
            </a:pPr>
            <a:r>
              <a:rPr lang="en-US" sz="1900"/>
              <a:t>If we look at children under greatest pressure “… we will discover the beginnings of new life, something more positive, much more beautiful, much more all-embracing than anything we have yet dealt with, because our minds are fixed only upon preservation.”</a:t>
            </a:r>
          </a:p>
          <a:p>
            <a:pPr>
              <a:lnSpc>
                <a:spcPct val="80000"/>
              </a:lnSpc>
            </a:pPr>
            <a:endParaRPr lang="en-US" sz="1100"/>
          </a:p>
          <a:p>
            <a:pPr>
              <a:lnSpc>
                <a:spcPct val="80000"/>
              </a:lnSpc>
            </a:pPr>
            <a:r>
              <a:rPr lang="en-US" sz="1900"/>
              <a:t>“And there is that wonderful life in the children of the most crowded quarter, living under the most untoward conditions which will sweep away our little attempts at </a:t>
            </a:r>
            <a:r>
              <a:rPr lang="en-US" sz="1900" i="1"/>
              <a:t>charity and correction</a:t>
            </a:r>
            <a:r>
              <a:rPr lang="en-US" sz="1900"/>
              <a:t> if we will but give them opportunity to grow and adapt themselves to the particular point of the city in which they find themselves at the present moment.”   </a:t>
            </a:r>
          </a:p>
        </p:txBody>
      </p:sp>
      <p:sp>
        <p:nvSpPr>
          <p:cNvPr id="204804" name="Text Box 4"/>
          <p:cNvSpPr txBox="1">
            <a:spLocks noChangeArrowheads="1"/>
          </p:cNvSpPr>
          <p:nvPr/>
        </p:nvSpPr>
        <p:spPr bwMode="auto">
          <a:xfrm>
            <a:off x="441325" y="5899150"/>
            <a:ext cx="79073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200">
                <a:latin typeface="Verdana" charset="0"/>
                <a:cs typeface="Arial" charset="0"/>
              </a:rPr>
              <a:t>39</a:t>
            </a:r>
            <a:r>
              <a:rPr lang="en-US" sz="1200" baseline="30000">
                <a:latin typeface="Verdana" charset="0"/>
                <a:cs typeface="Arial" charset="0"/>
              </a:rPr>
              <a:t>th </a:t>
            </a:r>
            <a:r>
              <a:rPr lang="en-US" sz="1200">
                <a:latin typeface="Verdana" charset="0"/>
                <a:cs typeface="Arial" charset="0"/>
              </a:rPr>
              <a:t>annual session of the Proceedings of the National Conference of Charities and Corrections,1912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sz="3000"/>
              <a:t>Three stresses in child welfare in the US leading to change</a:t>
            </a:r>
          </a:p>
        </p:txBody>
      </p:sp>
      <p:sp>
        <p:nvSpPr>
          <p:cNvPr id="205827" name="Rectangle 3"/>
          <p:cNvSpPr>
            <a:spLocks noGrp="1" noChangeArrowheads="1"/>
          </p:cNvSpPr>
          <p:nvPr>
            <p:ph type="body" idx="1"/>
          </p:nvPr>
        </p:nvSpPr>
        <p:spPr>
          <a:xfrm>
            <a:off x="533400" y="1828800"/>
            <a:ext cx="8001000" cy="4267200"/>
          </a:xfrm>
        </p:spPr>
        <p:txBody>
          <a:bodyPr/>
          <a:lstStyle/>
          <a:p>
            <a:r>
              <a:rPr lang="en-US"/>
              <a:t>Formal incorporation of child and parent perspectives into the CWS: “Nothing about me without me?” </a:t>
            </a:r>
          </a:p>
          <a:p>
            <a:r>
              <a:rPr lang="en-US"/>
              <a:t>Constraints on professional decision making to correct excesses system-wide </a:t>
            </a:r>
          </a:p>
          <a:p>
            <a:r>
              <a:rPr lang="en-US"/>
              <a:t>Separate and parallel systems for acute and chronic cases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en-US" sz="3400"/>
              <a:t>Three (sometimes) </a:t>
            </a:r>
            <a:br>
              <a:rPr lang="en-US" sz="3400"/>
            </a:br>
            <a:r>
              <a:rPr lang="en-US" sz="3400"/>
              <a:t>competing goals</a:t>
            </a:r>
          </a:p>
        </p:txBody>
      </p:sp>
      <p:sp>
        <p:nvSpPr>
          <p:cNvPr id="206851" name="Rectangle 3"/>
          <p:cNvSpPr>
            <a:spLocks noGrp="1" noChangeArrowheads="1"/>
          </p:cNvSpPr>
          <p:nvPr>
            <p:ph type="body" idx="1"/>
          </p:nvPr>
        </p:nvSpPr>
        <p:spPr/>
        <p:txBody>
          <a:bodyPr/>
          <a:lstStyle/>
          <a:p>
            <a:r>
              <a:rPr lang="en-US"/>
              <a:t>Individual and social (group) rights </a:t>
            </a:r>
          </a:p>
          <a:p>
            <a:r>
              <a:rPr lang="en-US"/>
              <a:t>Change (growth, treatment and recovery)</a:t>
            </a:r>
          </a:p>
          <a:p>
            <a:r>
              <a:rPr lang="en-US"/>
              <a:t>Protection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r>
              <a:rPr lang="en-US" sz="3000"/>
              <a:t>Child and parent perspectives in CWSs: “Nothing about me without me?”</a:t>
            </a:r>
          </a:p>
        </p:txBody>
      </p:sp>
      <p:sp>
        <p:nvSpPr>
          <p:cNvPr id="207875" name="Rectangle 3"/>
          <p:cNvSpPr>
            <a:spLocks noGrp="1" noChangeArrowheads="1"/>
          </p:cNvSpPr>
          <p:nvPr>
            <p:ph type="body" idx="1"/>
          </p:nvPr>
        </p:nvSpPr>
        <p:spPr/>
        <p:txBody>
          <a:bodyPr/>
          <a:lstStyle/>
          <a:p>
            <a:pPr>
              <a:lnSpc>
                <a:spcPct val="90000"/>
              </a:lnSpc>
            </a:pPr>
            <a:r>
              <a:rPr lang="en-US" sz="2600"/>
              <a:t>About me without me: the sources of information and the objects of change</a:t>
            </a:r>
          </a:p>
          <a:p>
            <a:pPr>
              <a:lnSpc>
                <a:spcPct val="90000"/>
              </a:lnSpc>
            </a:pPr>
            <a:r>
              <a:rPr lang="en-US" sz="2600"/>
              <a:t>Nonprofessional volunteers as mediators, advocates and change makers</a:t>
            </a:r>
          </a:p>
          <a:p>
            <a:pPr lvl="1">
              <a:lnSpc>
                <a:spcPct val="90000"/>
              </a:lnSpc>
            </a:pPr>
            <a:r>
              <a:rPr lang="en-US" sz="2200"/>
              <a:t>Surrogates for recipients of services</a:t>
            </a:r>
          </a:p>
          <a:p>
            <a:pPr lvl="2">
              <a:lnSpc>
                <a:spcPct val="90000"/>
              </a:lnSpc>
            </a:pPr>
            <a:r>
              <a:rPr lang="en-US" sz="2100"/>
              <a:t>CASA</a:t>
            </a:r>
          </a:p>
          <a:p>
            <a:pPr lvl="2">
              <a:lnSpc>
                <a:spcPct val="90000"/>
              </a:lnSpc>
            </a:pPr>
            <a:r>
              <a:rPr lang="en-US" sz="2100"/>
              <a:t>FC review boards</a:t>
            </a:r>
          </a:p>
          <a:p>
            <a:pPr lvl="2">
              <a:lnSpc>
                <a:spcPct val="90000"/>
              </a:lnSpc>
            </a:pPr>
            <a:r>
              <a:rPr lang="en-US" sz="2100"/>
              <a:t>Alumni associations (The Chafee Program)</a:t>
            </a:r>
          </a:p>
          <a:p>
            <a:pPr lvl="2">
              <a:lnSpc>
                <a:spcPct val="90000"/>
              </a:lnSpc>
            </a:pPr>
            <a:r>
              <a:rPr lang="en-US" sz="2100"/>
              <a:t>Research </a:t>
            </a:r>
          </a:p>
          <a:p>
            <a:pPr lvl="1">
              <a:lnSpc>
                <a:spcPct val="90000"/>
              </a:lnSpc>
            </a:pPr>
            <a:r>
              <a:rPr lang="en-US" sz="2200"/>
              <a:t>Direct participation.  Case management, permanency plans and self-help movements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r>
              <a:rPr lang="en-US" sz="3400"/>
              <a:t>Constraints on professional decision making </a:t>
            </a:r>
          </a:p>
        </p:txBody>
      </p:sp>
      <p:sp>
        <p:nvSpPr>
          <p:cNvPr id="208899" name="Rectangle 3"/>
          <p:cNvSpPr>
            <a:spLocks noGrp="1" noChangeArrowheads="1"/>
          </p:cNvSpPr>
          <p:nvPr>
            <p:ph type="body" idx="1"/>
          </p:nvPr>
        </p:nvSpPr>
        <p:spPr/>
        <p:txBody>
          <a:bodyPr/>
          <a:lstStyle/>
          <a:p>
            <a:r>
              <a:rPr lang="en-US"/>
              <a:t>Class action lawsuits</a:t>
            </a:r>
          </a:p>
          <a:p>
            <a:r>
              <a:rPr lang="en-US"/>
              <a:t>Evidence based practice</a:t>
            </a:r>
          </a:p>
          <a:p>
            <a:r>
              <a:rPr lang="en-US"/>
              <a:t>Structured decision making </a:t>
            </a:r>
          </a:p>
          <a:p>
            <a:r>
              <a:rPr lang="en-US"/>
              <a:t>Quality assurance methods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n-US" sz="3400"/>
              <a:t>Separate and parallel systems for acute and chronic cases </a:t>
            </a:r>
          </a:p>
        </p:txBody>
      </p:sp>
      <p:sp>
        <p:nvSpPr>
          <p:cNvPr id="209923" name="Rectangle 3"/>
          <p:cNvSpPr>
            <a:spLocks noGrp="1" noChangeArrowheads="1"/>
          </p:cNvSpPr>
          <p:nvPr>
            <p:ph type="body" idx="1"/>
          </p:nvPr>
        </p:nvSpPr>
        <p:spPr/>
        <p:txBody>
          <a:bodyPr/>
          <a:lstStyle/>
          <a:p>
            <a:pPr>
              <a:lnSpc>
                <a:spcPct val="90000"/>
              </a:lnSpc>
            </a:pPr>
            <a:r>
              <a:rPr lang="en-US"/>
              <a:t>Special docket courts, problem-solving courts and therapeutic jurisprudence.</a:t>
            </a:r>
          </a:p>
          <a:p>
            <a:pPr>
              <a:lnSpc>
                <a:spcPct val="90000"/>
              </a:lnSpc>
            </a:pPr>
            <a:r>
              <a:rPr lang="en-US"/>
              <a:t>Acute conditions and stages: dependency caused by the acute condition, regression of one’s capacities and recovery after getting assistance from others, typically professionals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r>
              <a:rPr lang="en-US" sz="3400"/>
              <a:t>Chronic conditions and coerced treatment</a:t>
            </a:r>
          </a:p>
        </p:txBody>
      </p:sp>
      <p:sp>
        <p:nvSpPr>
          <p:cNvPr id="210947" name="Rectangle 3"/>
          <p:cNvSpPr>
            <a:spLocks noGrp="1" noChangeArrowheads="1"/>
          </p:cNvSpPr>
          <p:nvPr>
            <p:ph type="body" idx="1"/>
          </p:nvPr>
        </p:nvSpPr>
        <p:spPr/>
        <p:txBody>
          <a:bodyPr/>
          <a:lstStyle/>
          <a:p>
            <a:r>
              <a:rPr lang="en-US" sz="2600"/>
              <a:t>Community courts, mental health courts, domestic violence courts, reentry courts and substance abuse (drug) courts </a:t>
            </a:r>
          </a:p>
          <a:p>
            <a:r>
              <a:rPr lang="en-US" sz="2600"/>
              <a:t>Elements</a:t>
            </a:r>
          </a:p>
          <a:p>
            <a:pPr lvl="1"/>
            <a:r>
              <a:rPr lang="en-US" sz="2200"/>
              <a:t>Chronic problems that cause (usually minor) criminal activity </a:t>
            </a:r>
          </a:p>
          <a:p>
            <a:pPr lvl="1"/>
            <a:r>
              <a:rPr lang="en-US" sz="2200"/>
              <a:t>Voluntary admission based on exchange  </a:t>
            </a:r>
          </a:p>
          <a:p>
            <a:pPr lvl="1"/>
            <a:r>
              <a:rPr lang="en-US" sz="2200"/>
              <a:t>Violation of court orders</a:t>
            </a:r>
          </a:p>
          <a:p>
            <a:pPr lvl="1"/>
            <a:r>
              <a:rPr lang="en-US" sz="2200"/>
              <a:t>Recovery (relapse) model</a:t>
            </a:r>
          </a:p>
          <a:p>
            <a:pPr lvl="1"/>
            <a:endParaRPr lang="en-US"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n-US"/>
              <a:t>System stresses and balance</a:t>
            </a:r>
          </a:p>
        </p:txBody>
      </p:sp>
      <p:sp>
        <p:nvSpPr>
          <p:cNvPr id="211971" name="Rectangle 3"/>
          <p:cNvSpPr>
            <a:spLocks noGrp="1" noChangeArrowheads="1"/>
          </p:cNvSpPr>
          <p:nvPr>
            <p:ph type="body" idx="1"/>
          </p:nvPr>
        </p:nvSpPr>
        <p:spPr/>
        <p:txBody>
          <a:bodyPr/>
          <a:lstStyle/>
          <a:p>
            <a:r>
              <a:rPr lang="en-US"/>
              <a:t>Are we any closer to Addams’s ecological view?</a:t>
            </a:r>
          </a:p>
          <a:p>
            <a:r>
              <a:rPr lang="en-US"/>
              <a:t>What roles do professions play in post-modern organizations?</a:t>
            </a:r>
          </a:p>
          <a:p>
            <a:r>
              <a:rPr lang="en-US"/>
              <a:t>How have Scotland and the US resolved these conflicts differently?</a:t>
            </a:r>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Arial"/>
      </a:majorFont>
      <a:minorFont>
        <a:latin typeface="Verdana"/>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1669</TotalTime>
  <Words>518</Words>
  <Application>Microsoft Macintosh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Verdana</vt:lpstr>
      <vt:lpstr>Times New Roman</vt:lpstr>
      <vt:lpstr>Wingdings</vt:lpstr>
      <vt:lpstr>Profile</vt:lpstr>
      <vt:lpstr>Accountability and practical change in child welfare: Beyond professionalism </vt:lpstr>
      <vt:lpstr>Miss Jane Addams, “The child at the point of greatest pressure”</vt:lpstr>
      <vt:lpstr>Three stresses in child welfare in the US leading to change</vt:lpstr>
      <vt:lpstr>Three (sometimes)  competing goals</vt:lpstr>
      <vt:lpstr>Child and parent perspectives in CWSs: “Nothing about me without me?”</vt:lpstr>
      <vt:lpstr>Constraints on professional decision making </vt:lpstr>
      <vt:lpstr>Separate and parallel systems for acute and chronic cases </vt:lpstr>
      <vt:lpstr>Chronic conditions and coerced treatment</vt:lpstr>
      <vt:lpstr>System stresses and balance</vt:lpstr>
    </vt:vector>
  </TitlesOfParts>
  <Manager/>
  <Company>University of Michigan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Accountability and practical change in child welfare: Beyond professionalism</dc:title>
  <dc:subject>Getting It Right for Every Child: Childhood, Citizenship and Children's Services</dc:subject>
  <dc:creator>Mark Creekmore</dc:creator>
  <cp:keywords>children,child welfare</cp:keywords>
  <dc:description>Getting It Right for Every Child: Childhood, Citizenship and Children's Services, Glasgow, 24-26 September 2008.</dc:description>
  <cp:lastModifiedBy>Lesley Duff</cp:lastModifiedBy>
  <cp:revision>48</cp:revision>
  <dcterms:created xsi:type="dcterms:W3CDTF">2007-03-21T13:35:57Z</dcterms:created>
  <dcterms:modified xsi:type="dcterms:W3CDTF">2016-03-18T15:55:20Z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bjective-Id">
    <vt:lpwstr>B2372079</vt:lpwstr>
  </property>
  <property fmtid="{D5CDD505-2E9C-101B-9397-08002B2CF9AE}" pid="3" name="Objective-Comment">
    <vt:lpwstr/>
  </property>
  <property fmtid="{D5CDD505-2E9C-101B-9397-08002B2CF9AE}" pid="4" name="Objective-CreationStamp">
    <vt:filetime>2008-09-21T23:00:00Z</vt:filetime>
  </property>
  <property fmtid="{D5CDD505-2E9C-101B-9397-08002B2CF9AE}" pid="5" name="Objective-IsApproved">
    <vt:lpwstr>No</vt:lpwstr>
  </property>
  <property fmtid="{D5CDD505-2E9C-101B-9397-08002B2CF9AE}" pid="6" name="Objective-IsPublished">
    <vt:lpwstr>No</vt:lpwstr>
  </property>
  <property fmtid="{D5CDD505-2E9C-101B-9397-08002B2CF9AE}" pid="7" name="Objective-DatePublished">
    <vt:lpwstr/>
  </property>
  <property fmtid="{D5CDD505-2E9C-101B-9397-08002B2CF9AE}" pid="8" name="Objective-ModificationStamp">
    <vt:filetime>2008-09-21T23:00:00Z</vt:filetime>
  </property>
  <property fmtid="{D5CDD505-2E9C-101B-9397-08002B2CF9AE}" pid="9" name="Objective-Owner">
    <vt:lpwstr>Fowlie, Anna A (Z320945)</vt:lpwstr>
  </property>
  <property fmtid="{D5CDD505-2E9C-101B-9397-08002B2CF9AE}" pid="10" name="Objective-Path">
    <vt:lpwstr>Objective Global Folder:SG File Plan:People, communities and living:Families and children:Care for children:Advice and policy: Care for children:Improving Outcomes for Looked After Children: Working together: Advice and Policy: Care for children file part</vt:lpwstr>
  </property>
  <property fmtid="{D5CDD505-2E9C-101B-9397-08002B2CF9AE}" pid="11" name="Objective-Parent">
    <vt:lpwstr>Improving Outcomes for Looked After Children: Working together: Advice and Policy: Care for children file part 4: July 2008-</vt:lpwstr>
  </property>
  <property fmtid="{D5CDD505-2E9C-101B-9397-08002B2CF9AE}" pid="12" name="Objective-State">
    <vt:lpwstr>Being Edited</vt:lpwstr>
  </property>
  <property fmtid="{D5CDD505-2E9C-101B-9397-08002B2CF9AE}" pid="13" name="Objective-Title">
    <vt:lpwstr>corporate parenting presentation - GIRFEC conference - Glasgow - 25 September 2008</vt:lpwstr>
  </property>
  <property fmtid="{D5CDD505-2E9C-101B-9397-08002B2CF9AE}" pid="14" name="Objective-Version">
    <vt:lpwstr>0.2</vt:lpwstr>
  </property>
  <property fmtid="{D5CDD505-2E9C-101B-9397-08002B2CF9AE}" pid="15" name="Objective-VersionComment">
    <vt:lpwstr>Version 2</vt:lpwstr>
  </property>
  <property fmtid="{D5CDD505-2E9C-101B-9397-08002B2CF9AE}" pid="16" name="Objective-VersionNumber">
    <vt:i4>2</vt:i4>
  </property>
  <property fmtid="{D5CDD505-2E9C-101B-9397-08002B2CF9AE}" pid="17" name="Objective-FileNumber">
    <vt:lpwstr>CASE/124988</vt:lpwstr>
  </property>
  <property fmtid="{D5CDD505-2E9C-101B-9397-08002B2CF9AE}" pid="18" name="Objective-Classification">
    <vt:lpwstr>Not classified</vt:lpwstr>
  </property>
  <property fmtid="{D5CDD505-2E9C-101B-9397-08002B2CF9AE}" pid="19" name="Objective-Caveats">
    <vt:lpwstr/>
  </property>
  <property fmtid="{D5CDD505-2E9C-101B-9397-08002B2CF9AE}" pid="20" name="Objective-Date of Original [system]">
    <vt:lpwstr/>
  </property>
  <property fmtid="{D5CDD505-2E9C-101B-9397-08002B2CF9AE}" pid="21" name="Objective-Date Received [system]">
    <vt:lpwstr/>
  </property>
  <property fmtid="{D5CDD505-2E9C-101B-9397-08002B2CF9AE}" pid="22" name="Objective-SG Web Publication - Category [system]">
    <vt:lpwstr/>
  </property>
  <property fmtid="{D5CDD505-2E9C-101B-9397-08002B2CF9AE}" pid="23" name="Objective-SG Web Publication - Category 2 Classification [system]">
    <vt:lpwstr/>
  </property>
</Properties>
</file>