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  <p:sldMasterId id="2147483780" r:id="rId2"/>
  </p:sldMasterIdLst>
  <p:notesMasterIdLst>
    <p:notesMasterId r:id="rId62"/>
  </p:notesMasterIdLst>
  <p:handoutMasterIdLst>
    <p:handoutMasterId r:id="rId63"/>
  </p:handoutMasterIdLst>
  <p:sldIdLst>
    <p:sldId id="344" r:id="rId3"/>
    <p:sldId id="345" r:id="rId4"/>
    <p:sldId id="346" r:id="rId5"/>
    <p:sldId id="256" r:id="rId6"/>
    <p:sldId id="319" r:id="rId7"/>
    <p:sldId id="316" r:id="rId8"/>
    <p:sldId id="260" r:id="rId9"/>
    <p:sldId id="323" r:id="rId10"/>
    <p:sldId id="322" r:id="rId11"/>
    <p:sldId id="317" r:id="rId12"/>
    <p:sldId id="307" r:id="rId13"/>
    <p:sldId id="299" r:id="rId14"/>
    <p:sldId id="308" r:id="rId15"/>
    <p:sldId id="300" r:id="rId16"/>
    <p:sldId id="309" r:id="rId17"/>
    <p:sldId id="324" r:id="rId18"/>
    <p:sldId id="306" r:id="rId19"/>
    <p:sldId id="297" r:id="rId20"/>
    <p:sldId id="325" r:id="rId21"/>
    <p:sldId id="326" r:id="rId22"/>
    <p:sldId id="331" r:id="rId23"/>
    <p:sldId id="327" r:id="rId24"/>
    <p:sldId id="328" r:id="rId25"/>
    <p:sldId id="329" r:id="rId26"/>
    <p:sldId id="330" r:id="rId27"/>
    <p:sldId id="334" r:id="rId28"/>
    <p:sldId id="332" r:id="rId29"/>
    <p:sldId id="289" r:id="rId30"/>
    <p:sldId id="265" r:id="rId31"/>
    <p:sldId id="266" r:id="rId32"/>
    <p:sldId id="267" r:id="rId33"/>
    <p:sldId id="274" r:id="rId34"/>
    <p:sldId id="275" r:id="rId35"/>
    <p:sldId id="276" r:id="rId36"/>
    <p:sldId id="285" r:id="rId37"/>
    <p:sldId id="277" r:id="rId38"/>
    <p:sldId id="288" r:id="rId39"/>
    <p:sldId id="278" r:id="rId40"/>
    <p:sldId id="333" r:id="rId41"/>
    <p:sldId id="311" r:id="rId42"/>
    <p:sldId id="287" r:id="rId43"/>
    <p:sldId id="341" r:id="rId44"/>
    <p:sldId id="286" r:id="rId45"/>
    <p:sldId id="310" r:id="rId46"/>
    <p:sldId id="337" r:id="rId47"/>
    <p:sldId id="338" r:id="rId48"/>
    <p:sldId id="339" r:id="rId49"/>
    <p:sldId id="318" r:id="rId50"/>
    <p:sldId id="336" r:id="rId51"/>
    <p:sldId id="343" r:id="rId52"/>
    <p:sldId id="320" r:id="rId53"/>
    <p:sldId id="282" r:id="rId54"/>
    <p:sldId id="283" r:id="rId55"/>
    <p:sldId id="321" r:id="rId56"/>
    <p:sldId id="284" r:id="rId57"/>
    <p:sldId id="312" r:id="rId58"/>
    <p:sldId id="313" r:id="rId59"/>
    <p:sldId id="290" r:id="rId60"/>
    <p:sldId id="347" r:id="rId61"/>
  </p:sldIdLst>
  <p:sldSz cx="9144000" cy="6858000" type="screen4x3"/>
  <p:notesSz cx="6623050" cy="981075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00"/>
    <a:srgbClr val="FF9900"/>
    <a:srgbClr val="FFFF00"/>
    <a:srgbClr val="006600"/>
    <a:srgbClr val="FFCC00"/>
    <a:srgbClr val="CC0000"/>
    <a:srgbClr val="FF000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33" autoAdjust="0"/>
    <p:restoredTop sz="94728" autoAdjust="0"/>
  </p:normalViewPr>
  <p:slideViewPr>
    <p:cSldViewPr>
      <p:cViewPr varScale="1">
        <p:scale>
          <a:sx n="116" d="100"/>
          <a:sy n="116" d="100"/>
        </p:scale>
        <p:origin x="-71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handoutMaster" Target="handoutMasters/handoutMaster1.xml"/><Relationship Id="rId64" Type="http://schemas.openxmlformats.org/officeDocument/2006/relationships/printerSettings" Target="printerSettings/printerSettings1.bin"/><Relationship Id="rId65" Type="http://schemas.openxmlformats.org/officeDocument/2006/relationships/presProps" Target="presProps.xml"/><Relationship Id="rId66" Type="http://schemas.openxmlformats.org/officeDocument/2006/relationships/viewProps" Target="viewProps.xml"/><Relationship Id="rId67" Type="http://schemas.openxmlformats.org/officeDocument/2006/relationships/theme" Target="theme/theme1.xml"/><Relationship Id="rId68" Type="http://schemas.openxmlformats.org/officeDocument/2006/relationships/tableStyles" Target="tableStyles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70200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51263" y="0"/>
            <a:ext cx="2870200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18625"/>
            <a:ext cx="2870200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51263" y="9318625"/>
            <a:ext cx="2870200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CDB8534-E9B0-B94C-8632-3B68AECB0AC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64192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70200" cy="4905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51263" y="0"/>
            <a:ext cx="2870200" cy="4905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13CBDC9-10D5-F04E-B637-FF10EB01ACAC}" type="datetimeFigureOut">
              <a:rPr lang="en-GB"/>
              <a:pPr/>
              <a:t>18/03/16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60425" y="736600"/>
            <a:ext cx="4902200" cy="36782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1988" y="4660900"/>
            <a:ext cx="5299075" cy="4414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18625"/>
            <a:ext cx="2870200" cy="4905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51263" y="9318625"/>
            <a:ext cx="2870200" cy="49053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4529897-8907-B542-83FA-664C2A2CC71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3183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1A743B1-1409-7341-8171-CAC49174F551}" type="slidenum">
              <a:rPr lang="en-GB"/>
              <a:pPr eaLnBrk="1" hangingPunct="1"/>
              <a:t>1</a:t>
            </a:fld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BECE47E-6F1B-3F43-9C86-549843742695}" type="slidenum">
              <a:rPr lang="en-GB"/>
              <a:pPr eaLnBrk="1" hangingPunct="1"/>
              <a:t>10</a:t>
            </a:fld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5FA1021-AE7E-FC44-ACD9-5AF9CA54D45A}" type="slidenum">
              <a:rPr lang="en-GB"/>
              <a:pPr eaLnBrk="1" hangingPunct="1"/>
              <a:t>11</a:t>
            </a:fld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14AA9B3-E80B-CE4F-A0F6-7AE10F8A80C0}" type="slidenum">
              <a:rPr lang="en-GB"/>
              <a:pPr eaLnBrk="1" hangingPunct="1"/>
              <a:t>12</a:t>
            </a:fld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9AD43CC4-B46C-AC47-9070-32D399EE251E}" type="slidenum">
              <a:rPr lang="en-GB"/>
              <a:pPr eaLnBrk="1" hangingPunct="1"/>
              <a:t>13</a:t>
            </a:fld>
            <a:endParaRPr lang="en-GB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A89513E-359D-4D45-B770-4828AF8BDFB0}" type="slidenum">
              <a:rPr lang="en-GB"/>
              <a:pPr eaLnBrk="1" hangingPunct="1"/>
              <a:t>14</a:t>
            </a:fld>
            <a:endParaRPr lang="en-GB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3E17716-A1E5-0549-8B68-9BB29301C545}" type="slidenum">
              <a:rPr lang="en-GB"/>
              <a:pPr eaLnBrk="1" hangingPunct="1"/>
              <a:t>15</a:t>
            </a:fld>
            <a:endParaRPr lang="en-GB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ACF24CC-B1BA-FA47-A5C8-64F82A6F3DAD}" type="slidenum">
              <a:rPr lang="en-GB"/>
              <a:pPr eaLnBrk="1" hangingPunct="1"/>
              <a:t>16</a:t>
            </a:fld>
            <a:endParaRPr lang="en-GB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CF41A46B-B934-F847-86A1-6A72F8AD0413}" type="slidenum">
              <a:rPr lang="en-GB"/>
              <a:pPr eaLnBrk="1" hangingPunct="1"/>
              <a:t>17</a:t>
            </a:fld>
            <a:endParaRPr lang="en-GB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7B30135-0215-7E42-8AC1-EBA1F3A823C0}" type="slidenum">
              <a:rPr lang="en-GB"/>
              <a:pPr eaLnBrk="1" hangingPunct="1"/>
              <a:t>18</a:t>
            </a:fld>
            <a:endParaRPr lang="en-GB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3CBC6E6-2CEF-8545-9A07-7EEDC75E060D}" type="slidenum">
              <a:rPr lang="en-GB"/>
              <a:pPr eaLnBrk="1" hangingPunct="1"/>
              <a:t>19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2CA1768-F994-8540-A457-1C783A8A5538}" type="slidenum">
              <a:rPr lang="en-GB"/>
              <a:pPr eaLnBrk="1" hangingPunct="1"/>
              <a:t>2</a:t>
            </a:fld>
            <a:endParaRPr lang="en-GB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CED0B2D5-3C74-F340-BE32-47A38272FFDE}" type="slidenum">
              <a:rPr lang="en-GB"/>
              <a:pPr eaLnBrk="1" hangingPunct="1"/>
              <a:t>20</a:t>
            </a:fld>
            <a:endParaRPr lang="en-GB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6252CE8-4A00-3D46-99D6-BEDAF1E4A967}" type="slidenum">
              <a:rPr lang="en-GB"/>
              <a:pPr eaLnBrk="1" hangingPunct="1"/>
              <a:t>21</a:t>
            </a:fld>
            <a:endParaRPr lang="en-GB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F3BF128-7CD3-5D41-8CAB-A0260E096FEE}" type="slidenum">
              <a:rPr lang="en-GB"/>
              <a:pPr eaLnBrk="1" hangingPunct="1"/>
              <a:t>22</a:t>
            </a:fld>
            <a:endParaRPr lang="en-GB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AAFED087-EDD0-CE4F-88EF-0E7CBB62430B}" type="slidenum">
              <a:rPr lang="en-GB"/>
              <a:pPr eaLnBrk="1" hangingPunct="1"/>
              <a:t>23</a:t>
            </a:fld>
            <a:endParaRPr lang="en-GB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8547359-D52D-3A48-89E4-13CF276DD5B7}" type="slidenum">
              <a:rPr lang="en-GB"/>
              <a:pPr eaLnBrk="1" hangingPunct="1"/>
              <a:t>24</a:t>
            </a:fld>
            <a:endParaRPr lang="en-GB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1C1B569-8D16-B146-9F4D-9D17116E3C45}" type="slidenum">
              <a:rPr lang="en-GB"/>
              <a:pPr eaLnBrk="1" hangingPunct="1"/>
              <a:t>25</a:t>
            </a:fld>
            <a:endParaRPr lang="en-GB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07E080B-33B2-A649-BA23-95F86C30A7FF}" type="slidenum">
              <a:rPr lang="en-GB"/>
              <a:pPr eaLnBrk="1" hangingPunct="1"/>
              <a:t>26</a:t>
            </a:fld>
            <a:endParaRPr lang="en-GB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653F0DC-9CDE-644E-B61A-585415302D93}" type="slidenum">
              <a:rPr lang="en-GB"/>
              <a:pPr eaLnBrk="1" hangingPunct="1"/>
              <a:t>27</a:t>
            </a:fld>
            <a:endParaRPr lang="en-GB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67F0DCD-C9A3-634B-BC18-F7CECB60335C}" type="slidenum">
              <a:rPr lang="en-GB"/>
              <a:pPr eaLnBrk="1" hangingPunct="1"/>
              <a:t>28</a:t>
            </a:fld>
            <a:endParaRPr lang="en-GB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370EC60-F787-4940-881E-F779360FB761}" type="slidenum">
              <a:rPr lang="en-GB"/>
              <a:pPr eaLnBrk="1" hangingPunct="1"/>
              <a:t>29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0EB012B2-9DC7-894E-8BE8-A1836C14D5CA}" type="slidenum">
              <a:rPr lang="en-GB"/>
              <a:pPr eaLnBrk="1" hangingPunct="1"/>
              <a:t>3</a:t>
            </a:fld>
            <a:endParaRPr lang="en-GB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3C1C192-9BCE-AB4C-953A-E773A1CFAEF2}" type="slidenum">
              <a:rPr lang="en-GB"/>
              <a:pPr eaLnBrk="1" hangingPunct="1"/>
              <a:t>30</a:t>
            </a:fld>
            <a:endParaRPr lang="en-GB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99C13A2-567C-D048-94AC-A8F2DE7E5DFE}" type="slidenum">
              <a:rPr lang="en-GB"/>
              <a:pPr eaLnBrk="1" hangingPunct="1"/>
              <a:t>31</a:t>
            </a:fld>
            <a:endParaRPr lang="en-GB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5F2445E-2017-8543-9DCD-C0D2F428B7DD}" type="slidenum">
              <a:rPr lang="en-GB"/>
              <a:pPr eaLnBrk="1" hangingPunct="1"/>
              <a:t>32</a:t>
            </a:fld>
            <a:endParaRPr lang="en-GB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3B78880-1446-7E4F-B246-294ADBDD47DC}" type="slidenum">
              <a:rPr lang="en-GB"/>
              <a:pPr eaLnBrk="1" hangingPunct="1"/>
              <a:t>33</a:t>
            </a:fld>
            <a:endParaRPr lang="en-GB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95E8D2B5-6E60-8541-BE6A-B62FE4052CC5}" type="slidenum">
              <a:rPr lang="en-GB"/>
              <a:pPr eaLnBrk="1" hangingPunct="1"/>
              <a:t>34</a:t>
            </a:fld>
            <a:endParaRPr lang="en-GB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96DA93F-F9E1-2346-962D-69312D145EEA}" type="slidenum">
              <a:rPr lang="en-GB"/>
              <a:pPr eaLnBrk="1" hangingPunct="1"/>
              <a:t>35</a:t>
            </a:fld>
            <a:endParaRPr lang="en-GB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AC34F88-2A25-7F4E-BE23-6A0B4DB50F2B}" type="slidenum">
              <a:rPr lang="en-GB"/>
              <a:pPr eaLnBrk="1" hangingPunct="1"/>
              <a:t>36</a:t>
            </a:fld>
            <a:endParaRPr lang="en-GB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E88C515-13FD-E643-84EC-862B1DFC1117}" type="slidenum">
              <a:rPr lang="en-GB"/>
              <a:pPr eaLnBrk="1" hangingPunct="1"/>
              <a:t>37</a:t>
            </a:fld>
            <a:endParaRPr lang="en-GB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92729169-A71C-B544-83A3-6FB6B8CF36B6}" type="slidenum">
              <a:rPr lang="en-GB"/>
              <a:pPr eaLnBrk="1" hangingPunct="1"/>
              <a:t>38</a:t>
            </a:fld>
            <a:endParaRPr lang="en-GB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8C036BB-1954-BE4C-AF0C-D9D8738D4EF8}" type="slidenum">
              <a:rPr lang="en-GB"/>
              <a:pPr eaLnBrk="1" hangingPunct="1"/>
              <a:t>39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E1D404F-A31A-6540-B1DE-273C32E09A8E}" type="slidenum">
              <a:rPr lang="en-GB"/>
              <a:pPr eaLnBrk="1" hangingPunct="1"/>
              <a:t>4</a:t>
            </a:fld>
            <a:endParaRPr lang="en-GB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CB1683EF-908E-3B4F-85B1-5C78AEF51C14}" type="slidenum">
              <a:rPr lang="en-GB"/>
              <a:pPr eaLnBrk="1" hangingPunct="1"/>
              <a:t>40</a:t>
            </a:fld>
            <a:endParaRPr lang="en-GB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9687539B-A098-5E4E-B534-6410664DDE1D}" type="slidenum">
              <a:rPr lang="en-GB"/>
              <a:pPr eaLnBrk="1" hangingPunct="1"/>
              <a:t>41</a:t>
            </a:fld>
            <a:endParaRPr lang="en-GB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146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C064B520-3BDE-5D48-A849-4495D7219907}" type="slidenum">
              <a:rPr lang="en-GB"/>
              <a:pPr eaLnBrk="1" hangingPunct="1"/>
              <a:t>42</a:t>
            </a:fld>
            <a:endParaRPr lang="en-GB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0387A5B-40FB-5747-BF0C-F947B93F0FA8}" type="slidenum">
              <a:rPr lang="en-GB"/>
              <a:pPr eaLnBrk="1" hangingPunct="1"/>
              <a:t>43</a:t>
            </a:fld>
            <a:endParaRPr lang="en-GB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C4DCBDD1-6E27-5644-9D79-C6DB2794CD8A}" type="slidenum">
              <a:rPr lang="en-GB"/>
              <a:pPr eaLnBrk="1" hangingPunct="1"/>
              <a:t>44</a:t>
            </a:fld>
            <a:endParaRPr lang="en-GB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9F1798C2-78D2-C54C-9817-C99E04DD83C2}" type="slidenum">
              <a:rPr lang="en-GB"/>
              <a:pPr eaLnBrk="1" hangingPunct="1"/>
              <a:t>45</a:t>
            </a:fld>
            <a:endParaRPr lang="en-GB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187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0CFC782-06BC-9D46-81C6-4C848BD951D7}" type="slidenum">
              <a:rPr lang="en-GB"/>
              <a:pPr eaLnBrk="1" hangingPunct="1"/>
              <a:t>46</a:t>
            </a:fld>
            <a:endParaRPr lang="en-GB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4A65B2A-2A76-2244-B9C8-F72638C8744C}" type="slidenum">
              <a:rPr lang="en-GB"/>
              <a:pPr eaLnBrk="1" hangingPunct="1"/>
              <a:t>47</a:t>
            </a:fld>
            <a:endParaRPr lang="en-GB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208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C63F960-E9CF-FE45-AA2B-41220BFAB022}" type="slidenum">
              <a:rPr lang="en-GB"/>
              <a:pPr eaLnBrk="1" hangingPunct="1"/>
              <a:t>48</a:t>
            </a:fld>
            <a:endParaRPr lang="en-GB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AFCC8F5-E589-8047-8871-7BD408AE7BD7}" type="slidenum">
              <a:rPr lang="en-GB"/>
              <a:pPr eaLnBrk="1" hangingPunct="1"/>
              <a:t>49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9982AB92-F6AD-7B45-AF81-691F25F6EE00}" type="slidenum">
              <a:rPr lang="en-GB"/>
              <a:pPr eaLnBrk="1" hangingPunct="1"/>
              <a:t>5</a:t>
            </a:fld>
            <a:endParaRPr lang="en-GB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228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3C88979-17CF-5E47-B5CA-C033D1831B3B}" type="slidenum">
              <a:rPr lang="en-GB"/>
              <a:pPr eaLnBrk="1" hangingPunct="1"/>
              <a:t>50</a:t>
            </a:fld>
            <a:endParaRPr lang="en-GB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8B2B98F-373C-8544-AF3B-78D93F91481F}" type="slidenum">
              <a:rPr lang="en-GB"/>
              <a:pPr eaLnBrk="1" hangingPunct="1"/>
              <a:t>51</a:t>
            </a:fld>
            <a:endParaRPr lang="en-GB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249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E8DD66D-1F06-5B4F-BAD2-F73F4EC1D5D8}" type="slidenum">
              <a:rPr lang="en-GB"/>
              <a:pPr eaLnBrk="1" hangingPunct="1"/>
              <a:t>52</a:t>
            </a:fld>
            <a:endParaRPr lang="en-GB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A7D9838-AB22-B548-8849-9F672D388D87}" type="slidenum">
              <a:rPr lang="en-GB"/>
              <a:pPr eaLnBrk="1" hangingPunct="1"/>
              <a:t>53</a:t>
            </a:fld>
            <a:endParaRPr lang="en-GB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F1F48D0-4CBB-DD4B-B881-EC49FDBC624A}" type="slidenum">
              <a:rPr lang="en-GB"/>
              <a:pPr eaLnBrk="1" hangingPunct="1"/>
              <a:t>54</a:t>
            </a:fld>
            <a:endParaRPr lang="en-GB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280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051119E-3FA7-C446-A2C3-647F439C6117}" type="slidenum">
              <a:rPr lang="en-GB"/>
              <a:pPr eaLnBrk="1" hangingPunct="1"/>
              <a:t>55</a:t>
            </a:fld>
            <a:endParaRPr lang="en-GB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B7103CE-C7CC-4A40-BBB0-18D813BA45FE}" type="slidenum">
              <a:rPr lang="en-GB"/>
              <a:pPr eaLnBrk="1" hangingPunct="1"/>
              <a:t>56</a:t>
            </a:fld>
            <a:endParaRPr lang="en-GB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983B834-0032-B14A-9F09-1C73B59A98E1}" type="slidenum">
              <a:rPr lang="en-GB"/>
              <a:pPr eaLnBrk="1" hangingPunct="1"/>
              <a:t>57</a:t>
            </a:fld>
            <a:endParaRPr lang="en-GB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310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C15E39D-18BE-4340-9C75-1F3A21948DE6}" type="slidenum">
              <a:rPr lang="en-GB"/>
              <a:pPr eaLnBrk="1" hangingPunct="1"/>
              <a:t>58</a:t>
            </a:fld>
            <a:endParaRPr lang="en-GB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2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32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9C6BB829-18C0-EC4D-A0EB-A1196FCB86B6}" type="slidenum">
              <a:rPr lang="en-GB"/>
              <a:pPr eaLnBrk="1" hangingPunct="1"/>
              <a:t>59</a:t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5B52F42-5FE2-E94F-8AE2-07076F5C3734}" type="slidenum">
              <a:rPr lang="en-GB"/>
              <a:pPr eaLnBrk="1" hangingPunct="1"/>
              <a:t>6</a:t>
            </a:fld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CFC5976D-A2CD-E544-93AB-FAF0CCD04A32}" type="slidenum">
              <a:rPr lang="en-GB"/>
              <a:pPr eaLnBrk="1" hangingPunct="1"/>
              <a:t>7</a:t>
            </a:fld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5A2D509-D2CC-0749-B789-662FE60D2569}" type="slidenum">
              <a:rPr lang="en-GB"/>
              <a:pPr eaLnBrk="1" hangingPunct="1"/>
              <a:t>8</a:t>
            </a:fld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574E233-60EF-4449-99C2-FAA407679A9C}" type="slidenum">
              <a:rPr lang="en-GB"/>
              <a:pPr eaLnBrk="1" hangingPunct="1"/>
              <a:t>9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B0184B-9796-7E45-B590-5A60360D3B6C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6478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0AFEAC-33E8-2C4F-BC52-1DCB58914DDD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4188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074A46-B224-694C-B67E-24E133AB68FB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09468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173788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1" smtClean="0">
                <a:solidFill>
                  <a:srgbClr val="FFFFFF"/>
                </a:solidFill>
                <a:latin typeface="Calibri" pitchFamily="-106" charset="0"/>
                <a:ea typeface="ヒラギノ角ゴ Pro W3" pitchFamily="-106" charset="-128"/>
              </a:defRPr>
            </a:lvl1pPr>
          </a:lstStyle>
          <a:p>
            <a:pPr>
              <a:defRPr/>
            </a:pPr>
            <a:r>
              <a:rPr lang="en-GB"/>
              <a:t>Thursday 7 October 2010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173788"/>
            <a:ext cx="2133600" cy="365125"/>
          </a:xfrm>
        </p:spPr>
        <p:txBody>
          <a:bodyPr/>
          <a:lstStyle>
            <a:lvl1pPr>
              <a:defRPr sz="1400">
                <a:solidFill>
                  <a:prstClr val="white"/>
                </a:solidFill>
                <a:latin typeface="Calibri" charset="0"/>
                <a:ea typeface="+mn-ea"/>
              </a:defRPr>
            </a:lvl1pPr>
          </a:lstStyle>
          <a:p>
            <a:pPr>
              <a:defRPr/>
            </a:pPr>
            <a:r>
              <a:rPr lang="en-GB"/>
              <a:t>Champions </a:t>
            </a:r>
          </a:p>
        </p:txBody>
      </p:sp>
    </p:spTree>
    <p:extLst>
      <p:ext uri="{BB962C8B-B14F-4D97-AF65-F5344CB8AC3E}">
        <p14:creationId xmlns:p14="http://schemas.microsoft.com/office/powerpoint/2010/main" val="14306985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CC0C32B-9DC9-E94B-8CB7-74772E6A0AC9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05168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55E650-1A29-544B-BDFE-85B4E39094A5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77028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7C274C2-7376-DE4C-9399-E068D8D7A89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02064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6C9F023-1F30-F042-8C0E-001A44F87EB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1417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0C1284C-7B7A-3E41-9F52-9DD55C80773B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22328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A9F5A2E-43F8-6447-8788-E6949AD58105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19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B76688A-0D29-5B41-ACB8-747AAD5C939E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636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2B21E4-899A-4542-B935-70CB5260E549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2845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E238F8-6B23-F248-A21B-807A289980DD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3406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4F73F0-118C-E845-B0C0-8AD25CCD8F5F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8732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7D5E53-62D6-B647-A08D-C0EEC5145E3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5851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D85B51-CC95-8847-B93F-CC6EB6F4AA6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5097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8C7420-F931-6440-856A-BD64C840AD2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4345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39EF20-53B6-5345-8C8F-F300470335B5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2738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975185-DC1D-5047-BAED-AB9A3E3FD10A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5209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theme" Target="../theme/theme2.xml"/><Relationship Id="rId10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F471696-8CBC-B140-AC35-197F6FD799F0}" type="slidenum">
              <a:rPr lang="en-GB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rgbClr val="FFFFFF"/>
                </a:solidFill>
                <a:latin typeface="Calibri" charset="0"/>
              </a:defRPr>
            </a:lvl1pPr>
          </a:lstStyle>
          <a:p>
            <a:fld id="{0C521DF4-BA4A-C747-B5E5-7F477387D686}" type="slidenum">
              <a:rPr lang="en-GB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</p:sldLayoutIdLst>
  <p:hf hdr="0" ft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accent1"/>
          </a:solidFill>
          <a:latin typeface="+mj-lt"/>
          <a:ea typeface="ヒラギノ角ゴ Pro W3" charset="-128"/>
          <a:cs typeface="ヒラギノ角ゴ Pro W3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charset="0"/>
          <a:ea typeface="ヒラギノ角ゴ Pro W3" charset="-128"/>
          <a:cs typeface="ヒラギノ角ゴ Pro W3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charset="0"/>
          <a:ea typeface="ヒラギノ角ゴ Pro W3" charset="-128"/>
          <a:cs typeface="ヒラギノ角ゴ Pro W3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charset="0"/>
          <a:ea typeface="ヒラギノ角ゴ Pro W3" charset="-128"/>
          <a:cs typeface="ヒラギノ角ゴ Pro W3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charset="0"/>
          <a:ea typeface="ヒラギノ角ゴ Pro W3" charset="-128"/>
          <a:cs typeface="ヒラギノ角ゴ Pro W3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charset="0"/>
          <a:ea typeface="ヒラギノ角ゴ Pro W3" charset="-128"/>
          <a:cs typeface="ヒラギノ角ゴ Pro W3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charset="0"/>
          <a:ea typeface="ヒラギノ角ゴ Pro W3" charset="-128"/>
          <a:cs typeface="ヒラギノ角ゴ Pro W3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charset="0"/>
          <a:ea typeface="ヒラギノ角ゴ Pro W3" charset="-128"/>
          <a:cs typeface="ヒラギノ角ゴ Pro W3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charset="0"/>
          <a:ea typeface="ヒラギノ角ゴ Pro W3" charset="-128"/>
          <a:cs typeface="ヒラギノ角ゴ Pro W3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ＭＳ Ｐゴシック" pitchFamily="-105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8.xml"/><Relationship Id="rId5" Type="http://schemas.openxmlformats.org/officeDocument/2006/relationships/image" Target="../media/image29.jpeg"/><Relationship Id="rId6" Type="http://schemas.openxmlformats.org/officeDocument/2006/relationships/image" Target="../media/image30.png"/><Relationship Id="rId1" Type="http://schemas.microsoft.com/office/2007/relationships/media" Target="file:///C:\Documents%20and%20Settings\Sound%20and%20Vision\Desktop\01%20Track%201.wma" TargetMode="External"/><Relationship Id="rId2" Type="http://schemas.openxmlformats.org/officeDocument/2006/relationships/audio" Target="file:///C:\Documents%20and%20Settings\Sound%20and%20Vision\Desktop\01%20Track%201.wma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4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5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6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7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8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9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0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2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3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4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5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9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jpeg"/><Relationship Id="rId5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8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9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60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61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62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63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g"/><Relationship Id="rId5" Type="http://schemas.openxmlformats.org/officeDocument/2006/relationships/hyperlink" Target="http://www.shop4support.com" TargetMode="External"/><Relationship Id="rId6" Type="http://schemas.openxmlformats.org/officeDocument/2006/relationships/hyperlink" Target="http://www.in-control.org.uk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eaLnBrk="1" hangingPunct="1"/>
            <a:r>
              <a:rPr lang="en-US" sz="8000">
                <a:latin typeface="Calibri" charset="0"/>
                <a:ea typeface="ヒラギノ角ゴ Pro W3" charset="0"/>
                <a:cs typeface="ヒラギノ角ゴ Pro W3" charset="0"/>
              </a:rPr>
              <a:t>Welcome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4400" dirty="0" smtClean="0">
                <a:ea typeface="+mn-ea"/>
                <a:cs typeface="+mn-cs"/>
              </a:rPr>
              <a:t>Alison Petch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4400" dirty="0" smtClean="0">
                <a:ea typeface="+mn-ea"/>
                <a:cs typeface="+mn-cs"/>
              </a:rPr>
              <a:t>IRISS Director</a:t>
            </a:r>
          </a:p>
        </p:txBody>
      </p:sp>
      <p:sp>
        <p:nvSpPr>
          <p:cNvPr id="11268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98406554-AFE9-614E-B284-988946F74012}" type="slidenum">
              <a:rPr lang="en-GB">
                <a:solidFill>
                  <a:srgbClr val="FFFFFF"/>
                </a:solidFill>
                <a:latin typeface="Calibri" charset="0"/>
              </a:rPr>
              <a:pPr eaLnBrk="1" hangingPunct="1"/>
              <a:t>1</a:t>
            </a:fld>
            <a:endParaRPr lang="en-GB">
              <a:solidFill>
                <a:srgbClr val="FFFFFF"/>
              </a:solidFill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4000" b="1" smtClean="0">
                <a:solidFill>
                  <a:srgbClr val="CC0066"/>
                </a:solidFill>
                <a:ea typeface="+mj-ea"/>
              </a:rPr>
              <a:t>PUTTING PEOPLE FIRST</a:t>
            </a:r>
            <a:br>
              <a:rPr lang="en-GB" sz="4000" b="1" smtClean="0">
                <a:solidFill>
                  <a:srgbClr val="CC0066"/>
                </a:solidFill>
                <a:ea typeface="+mj-ea"/>
              </a:rPr>
            </a:br>
            <a:r>
              <a:rPr lang="en-GB" sz="4000" b="1" smtClean="0">
                <a:solidFill>
                  <a:srgbClr val="CC0066"/>
                </a:solidFill>
                <a:ea typeface="+mj-ea"/>
              </a:rPr>
              <a:t>10</a:t>
            </a:r>
            <a:r>
              <a:rPr lang="en-GB" sz="4000" b="1" baseline="30000" smtClean="0">
                <a:solidFill>
                  <a:srgbClr val="CC0066"/>
                </a:solidFill>
                <a:ea typeface="+mj-ea"/>
              </a:rPr>
              <a:t>th</a:t>
            </a:r>
            <a:r>
              <a:rPr lang="en-GB" sz="4000" b="1" smtClean="0">
                <a:solidFill>
                  <a:srgbClr val="CC0066"/>
                </a:solidFill>
                <a:ea typeface="+mj-ea"/>
              </a:rPr>
              <a:t> Dec 2007 was launched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186238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>
                <a:latin typeface="Calibri" charset="0"/>
              </a:rPr>
              <a:t>A serious message from Government that this is going to happen</a:t>
            </a:r>
          </a:p>
          <a:p>
            <a:pPr eaLnBrk="1" hangingPunct="1">
              <a:lnSpc>
                <a:spcPct val="90000"/>
              </a:lnSpc>
            </a:pPr>
            <a:r>
              <a:rPr lang="en-GB">
                <a:latin typeface="Calibri" charset="0"/>
              </a:rPr>
              <a:t>Giving Local Authorities a transformational grant to help make the change</a:t>
            </a:r>
          </a:p>
          <a:p>
            <a:pPr eaLnBrk="1" hangingPunct="1">
              <a:lnSpc>
                <a:spcPct val="90000"/>
              </a:lnSpc>
            </a:pPr>
            <a:endParaRPr lang="en-GB">
              <a:latin typeface="Calibri" charset="0"/>
            </a:endParaRP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149633" y="1700213"/>
            <a:ext cx="3284972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>
                <a:latin typeface="Calibri" charset="0"/>
              </a:rPr>
              <a:t>The Keys to Citizenship</a:t>
            </a:r>
          </a:p>
        </p:txBody>
      </p:sp>
      <p:pic>
        <p:nvPicPr>
          <p:cNvPr id="21507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3375" y="1429087"/>
            <a:ext cx="4695825" cy="4525289"/>
          </a:xfrm>
          <a:noFill/>
        </p:spPr>
      </p:pic>
      <p:sp>
        <p:nvSpPr>
          <p:cNvPr id="21508" name="Rectangle 5"/>
          <p:cNvSpPr>
            <a:spLocks noChangeArrowheads="1"/>
          </p:cNvSpPr>
          <p:nvPr/>
        </p:nvSpPr>
        <p:spPr bwMode="auto">
          <a:xfrm>
            <a:off x="250825" y="1628775"/>
            <a:ext cx="3600450" cy="39465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/>
              <a:t>Self-determination</a:t>
            </a:r>
          </a:p>
          <a:p>
            <a:r>
              <a:rPr lang="en-US" sz="3600" dirty="0"/>
              <a:t>Direction</a:t>
            </a:r>
          </a:p>
          <a:p>
            <a:r>
              <a:rPr lang="en-US" sz="3600" dirty="0"/>
              <a:t>Money</a:t>
            </a:r>
          </a:p>
          <a:p>
            <a:r>
              <a:rPr lang="en-US" sz="3600" dirty="0"/>
              <a:t>Home</a:t>
            </a:r>
          </a:p>
          <a:p>
            <a:r>
              <a:rPr lang="en-US" sz="3600" dirty="0"/>
              <a:t>Support</a:t>
            </a:r>
          </a:p>
          <a:p>
            <a:r>
              <a:rPr lang="en-US" sz="3600" dirty="0"/>
              <a:t>Community Life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708" y="1420813"/>
            <a:ext cx="9132584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7"/>
          <p:cNvSpPr>
            <a:spLocks noChangeArrowheads="1"/>
          </p:cNvSpPr>
          <p:nvPr/>
        </p:nvSpPr>
        <p:spPr bwMode="auto">
          <a:xfrm>
            <a:off x="5651500" y="115888"/>
            <a:ext cx="2305050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/>
            <a:endParaRPr lang="en-US"/>
          </a:p>
        </p:txBody>
      </p:sp>
      <p:sp>
        <p:nvSpPr>
          <p:cNvPr id="22532" name="Text Box 9"/>
          <p:cNvSpPr txBox="1">
            <a:spLocks noChangeArrowheads="1"/>
          </p:cNvSpPr>
          <p:nvPr/>
        </p:nvSpPr>
        <p:spPr bwMode="auto">
          <a:xfrm>
            <a:off x="0" y="6035675"/>
            <a:ext cx="9144000" cy="822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2400" b="1"/>
              <a:t>Was Joe being seen as a citizen in his community like everyone else?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>
                <a:latin typeface="Calibri" charset="0"/>
              </a:rPr>
              <a:t>The </a:t>
            </a:r>
            <a:r>
              <a:rPr lang="ja-JP" altLang="en-GB">
                <a:latin typeface="Calibri" charset="0"/>
              </a:rPr>
              <a:t>‘</a:t>
            </a:r>
            <a:r>
              <a:rPr lang="en-GB">
                <a:latin typeface="Calibri" charset="0"/>
              </a:rPr>
              <a:t>Gift</a:t>
            </a:r>
            <a:r>
              <a:rPr lang="ja-JP" altLang="en-GB">
                <a:latin typeface="Calibri" charset="0"/>
              </a:rPr>
              <a:t>’</a:t>
            </a:r>
            <a:r>
              <a:rPr lang="en-GB">
                <a:latin typeface="Calibri" charset="0"/>
              </a:rPr>
              <a:t> model</a:t>
            </a:r>
          </a:p>
        </p:txBody>
      </p:sp>
      <p:pic>
        <p:nvPicPr>
          <p:cNvPr id="23555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6463" y="1602981"/>
            <a:ext cx="2251075" cy="4520401"/>
          </a:xfrm>
          <a:noFill/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32" y="765175"/>
            <a:ext cx="8674623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6"/>
          <p:cNvSpPr txBox="1">
            <a:spLocks noChangeArrowheads="1"/>
          </p:cNvSpPr>
          <p:nvPr/>
        </p:nvSpPr>
        <p:spPr bwMode="auto">
          <a:xfrm>
            <a:off x="179388" y="6237288"/>
            <a:ext cx="7272337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400" b="1"/>
              <a:t>NO – we were being given the </a:t>
            </a:r>
            <a:r>
              <a:rPr lang="ja-JP" altLang="en-GB" sz="2400" b="1"/>
              <a:t>‘</a:t>
            </a:r>
            <a:r>
              <a:rPr lang="en-GB" sz="2400" b="1"/>
              <a:t>gift</a:t>
            </a:r>
            <a:r>
              <a:rPr lang="ja-JP" altLang="en-GB" sz="2400" b="1"/>
              <a:t>’</a:t>
            </a:r>
            <a:r>
              <a:rPr lang="en-GB" sz="2400" b="1"/>
              <a:t> of services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>
                <a:latin typeface="Calibri" charset="0"/>
              </a:rPr>
              <a:t>The Citizenship Model</a:t>
            </a:r>
          </a:p>
        </p:txBody>
      </p:sp>
      <p:pic>
        <p:nvPicPr>
          <p:cNvPr id="25603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2418" y="1600200"/>
            <a:ext cx="4739164" cy="4525963"/>
          </a:xfrm>
          <a:noFill/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2643188" y="285750"/>
            <a:ext cx="467201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800">
                <a:solidFill>
                  <a:srgbClr val="CC0033"/>
                </a:solidFill>
                <a:latin typeface="Helvetica" charset="0"/>
                <a:cs typeface="Helvetica" charset="0"/>
                <a:sym typeface="Helvetica" charset="0"/>
              </a:rPr>
              <a:t>The new system</a:t>
            </a:r>
            <a:endParaRPr lang="en-GB" sz="4800"/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68680" y="1271588"/>
            <a:ext cx="7335202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500063" y="3429000"/>
            <a:ext cx="8429625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571500" indent="-571500">
              <a:spcBef>
                <a:spcPts val="2400"/>
              </a:spcBef>
              <a:buClr>
                <a:srgbClr val="FF8000"/>
              </a:buClr>
              <a:buSzPct val="171000"/>
              <a:buFont typeface="Helvetica" charset="0"/>
              <a:buChar char="•"/>
            </a:pPr>
            <a:r>
              <a:rPr lang="en-US">
                <a:latin typeface="Helvetica" charset="0"/>
                <a:cs typeface="Helvetica" charset="0"/>
                <a:sym typeface="Helvetica" charset="0"/>
              </a:rPr>
              <a:t>Individual has maximum control (but checks)</a:t>
            </a:r>
          </a:p>
          <a:p>
            <a:pPr marL="571500" indent="-571500">
              <a:spcBef>
                <a:spcPts val="2400"/>
              </a:spcBef>
              <a:buClr>
                <a:srgbClr val="FF8000"/>
              </a:buClr>
              <a:buSzPct val="171000"/>
              <a:buFont typeface="Helvetica" charset="0"/>
              <a:buChar char="•"/>
            </a:pPr>
            <a:r>
              <a:rPr lang="en-US">
                <a:latin typeface="Helvetica" charset="0"/>
                <a:cs typeface="Helvetica" charset="0"/>
                <a:sym typeface="Helvetica" charset="0"/>
              </a:rPr>
              <a:t>Individual knows their budget</a:t>
            </a:r>
          </a:p>
          <a:p>
            <a:pPr marL="571500" indent="-571500">
              <a:spcBef>
                <a:spcPts val="2400"/>
              </a:spcBef>
              <a:buClr>
                <a:srgbClr val="FF8000"/>
              </a:buClr>
              <a:buSzPct val="171000"/>
              <a:buFont typeface="Helvetica" charset="0"/>
              <a:buChar char="•"/>
            </a:pPr>
            <a:r>
              <a:rPr lang="en-US">
                <a:latin typeface="Helvetica" charset="0"/>
                <a:cs typeface="Helvetica" charset="0"/>
                <a:sym typeface="Helvetica" charset="0"/>
              </a:rPr>
              <a:t>Planning is real</a:t>
            </a:r>
          </a:p>
          <a:p>
            <a:pPr marL="571500" indent="-571500">
              <a:spcBef>
                <a:spcPts val="2400"/>
              </a:spcBef>
              <a:buClr>
                <a:srgbClr val="FF8000"/>
              </a:buClr>
              <a:buSzPct val="171000"/>
              <a:buFont typeface="Helvetica" charset="0"/>
              <a:buChar char="•"/>
            </a:pPr>
            <a:r>
              <a:rPr lang="en-US">
                <a:latin typeface="Helvetica" charset="0"/>
                <a:cs typeface="Helvetica" charset="0"/>
                <a:sym typeface="Helvetica" charset="0"/>
              </a:rPr>
              <a:t>Encourages creative &amp; community solutions</a:t>
            </a:r>
          </a:p>
          <a:p>
            <a:pPr marL="571500" indent="-571500">
              <a:spcBef>
                <a:spcPts val="2400"/>
              </a:spcBef>
              <a:buClr>
                <a:srgbClr val="FF8000"/>
              </a:buClr>
              <a:buSzPct val="171000"/>
              <a:buFont typeface="Helvetica" charset="0"/>
              <a:buChar char="•"/>
            </a:pPr>
            <a:r>
              <a:rPr lang="en-US">
                <a:latin typeface="Helvetica" charset="0"/>
                <a:cs typeface="Helvetica" charset="0"/>
                <a:sym typeface="Helvetica" charset="0"/>
              </a:rPr>
              <a:t>Builds partnership with professionals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700338" y="2068879"/>
            <a:ext cx="6262687" cy="466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5"/>
          <p:cNvSpPr>
            <a:spLocks noChangeArrowheads="1"/>
          </p:cNvSpPr>
          <p:nvPr/>
        </p:nvSpPr>
        <p:spPr bwMode="auto">
          <a:xfrm>
            <a:off x="179388" y="188913"/>
            <a:ext cx="3384550" cy="312261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b="1"/>
              <a:t>A person centred approach</a:t>
            </a:r>
          </a:p>
          <a:p>
            <a:r>
              <a:rPr lang="en-GB" b="1"/>
              <a:t>Circle of friends</a:t>
            </a:r>
          </a:p>
          <a:p>
            <a:r>
              <a:rPr lang="en-GB" b="1"/>
              <a:t>Assessment</a:t>
            </a:r>
          </a:p>
          <a:p>
            <a:r>
              <a:rPr lang="en-GB" b="1"/>
              <a:t>Resource Allocation</a:t>
            </a:r>
          </a:p>
          <a:p>
            <a:r>
              <a:rPr lang="en-GB" b="1"/>
              <a:t>Support Plan</a:t>
            </a:r>
          </a:p>
          <a:p>
            <a:r>
              <a:rPr lang="en-GB" b="1"/>
              <a:t>My Skills and gifts</a:t>
            </a:r>
          </a:p>
          <a:p>
            <a:r>
              <a:rPr lang="en-GB" b="1"/>
              <a:t>My plans now, next year    </a:t>
            </a:r>
          </a:p>
          <a:p>
            <a:r>
              <a:rPr lang="en-GB" b="1"/>
              <a:t>and in the future.</a:t>
            </a:r>
          </a:p>
          <a:p>
            <a:r>
              <a:rPr lang="en-GB" b="1"/>
              <a:t>How I control my own life</a:t>
            </a:r>
          </a:p>
          <a:p>
            <a:r>
              <a:rPr lang="en-GB" b="1"/>
              <a:t>Organising the help I need</a:t>
            </a:r>
          </a:p>
          <a:p>
            <a:r>
              <a:rPr lang="en-GB" b="1"/>
              <a:t>The Community</a:t>
            </a:r>
          </a:p>
        </p:txBody>
      </p:sp>
      <p:sp>
        <p:nvSpPr>
          <p:cNvPr id="27652" name="Text Box 6"/>
          <p:cNvSpPr txBox="1">
            <a:spLocks noChangeArrowheads="1"/>
          </p:cNvSpPr>
          <p:nvPr/>
        </p:nvSpPr>
        <p:spPr bwMode="auto">
          <a:xfrm>
            <a:off x="3419475" y="333375"/>
            <a:ext cx="5545138" cy="13208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4000" b="1" dirty="0"/>
              <a:t>So how did it work for Joe?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475163" cy="2794000"/>
          </a:xfrm>
        </p:spPr>
        <p:txBody>
          <a:bodyPr/>
          <a:lstStyle/>
          <a:p>
            <a:pPr eaLnBrk="1" hangingPunct="1"/>
            <a:r>
              <a:rPr lang="en-GB" sz="4000" dirty="0">
                <a:latin typeface="Calibri" charset="0"/>
              </a:rPr>
              <a:t>So what difference has it really made for me?</a:t>
            </a:r>
            <a:br>
              <a:rPr lang="en-GB" sz="4000" dirty="0">
                <a:latin typeface="Calibri" charset="0"/>
              </a:rPr>
            </a:br>
            <a:endParaRPr lang="en-GB" sz="4000" dirty="0">
              <a:latin typeface="Calibri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3"/>
            <a:ext cx="9356725" cy="6857534"/>
          </a:xfrm>
          <a:noFill/>
        </p:spPr>
      </p:pic>
      <p:sp>
        <p:nvSpPr>
          <p:cNvPr id="29699" name="Rectangle 5"/>
          <p:cNvSpPr>
            <a:spLocks noChangeArrowheads="1"/>
          </p:cNvSpPr>
          <p:nvPr/>
        </p:nvSpPr>
        <p:spPr bwMode="auto">
          <a:xfrm>
            <a:off x="642938" y="6143625"/>
            <a:ext cx="76438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sz="3600">
                <a:solidFill>
                  <a:schemeClr val="bg1"/>
                </a:solidFill>
                <a:latin typeface="Calibri" charset="0"/>
              </a:rPr>
              <a:t>Joe found a great team to support him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eaLnBrk="1" hangingPunct="1"/>
            <a:r>
              <a:rPr lang="en-US" sz="4800">
                <a:latin typeface="Calibri" charset="0"/>
                <a:ea typeface="ヒラギノ角ゴ Pro W3" charset="0"/>
                <a:cs typeface="ヒラギノ角ゴ Pro W3" charset="0"/>
              </a:rPr>
              <a:t/>
            </a:r>
            <a:br>
              <a:rPr lang="en-US" sz="4800">
                <a:latin typeface="Calibri" charset="0"/>
                <a:ea typeface="ヒラギノ角ゴ Pro W3" charset="0"/>
                <a:cs typeface="ヒラギノ角ゴ Pro W3" charset="0"/>
              </a:rPr>
            </a:br>
            <a:r>
              <a:rPr lang="en-US" sz="4800">
                <a:latin typeface="Calibri" charset="0"/>
                <a:ea typeface="ヒラギノ角ゴ Pro W3" charset="0"/>
                <a:cs typeface="ヒラギノ角ゴ Pro W3" charset="0"/>
              </a:rPr>
              <a:t>Minister for Children and Early Years</a:t>
            </a:r>
            <a:r>
              <a:rPr lang="en-US" sz="6000">
                <a:latin typeface="Calibri" charset="0"/>
                <a:ea typeface="ヒラギノ角ゴ Pro W3" charset="0"/>
                <a:cs typeface="ヒラギノ角ゴ Pro W3" charset="0"/>
              </a:rPr>
              <a:t/>
            </a:r>
            <a:br>
              <a:rPr lang="en-US" sz="6000">
                <a:latin typeface="Calibri" charset="0"/>
                <a:ea typeface="ヒラギノ角ゴ Pro W3" charset="0"/>
                <a:cs typeface="ヒラギノ角ゴ Pro W3" charset="0"/>
              </a:rPr>
            </a:br>
            <a:endParaRPr lang="en-US">
              <a:latin typeface="Calibri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4400" dirty="0" smtClean="0">
                <a:ea typeface="+mn-ea"/>
                <a:cs typeface="+mn-cs"/>
              </a:rPr>
              <a:t>Adam Ingram</a:t>
            </a:r>
          </a:p>
        </p:txBody>
      </p:sp>
      <p:sp>
        <p:nvSpPr>
          <p:cNvPr id="12292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CE368B4E-83BB-1A42-98E6-27F145155AD2}" type="slidenum">
              <a:rPr lang="en-GB">
                <a:solidFill>
                  <a:srgbClr val="FFFFFF"/>
                </a:solidFill>
                <a:latin typeface="Calibri" charset="0"/>
              </a:rPr>
              <a:pPr eaLnBrk="1" hangingPunct="1"/>
              <a:t>2</a:t>
            </a:fld>
            <a:endParaRPr lang="en-GB">
              <a:solidFill>
                <a:srgbClr val="FFFFFF"/>
              </a:solidFill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Content Placeholder 3" descr="spain 08 070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77925" y="1600200"/>
            <a:ext cx="6788150" cy="4525963"/>
          </a:xfrm>
        </p:spPr>
      </p:pic>
      <p:sp>
        <p:nvSpPr>
          <p:cNvPr id="30723" name="Rectangle 4"/>
          <p:cNvSpPr>
            <a:spLocks noChangeArrowheads="1"/>
          </p:cNvSpPr>
          <p:nvPr/>
        </p:nvSpPr>
        <p:spPr bwMode="auto">
          <a:xfrm>
            <a:off x="0" y="0"/>
            <a:ext cx="9144000" cy="923925"/>
          </a:xfrm>
          <a:prstGeom prst="rect">
            <a:avLst/>
          </a:prstGeom>
          <a:solidFill>
            <a:srgbClr val="CC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sz="5400" b="1">
                <a:solidFill>
                  <a:schemeClr val="bg1"/>
                </a:solidFill>
              </a:rPr>
              <a:t>         He got his own car</a:t>
            </a:r>
            <a:endParaRPr lang="en-GB" sz="540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5286375" y="857250"/>
            <a:ext cx="4329113" cy="13176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smtClean="0">
              <a:ea typeface="+mj-ea"/>
            </a:endParaRPr>
          </a:p>
        </p:txBody>
      </p:sp>
      <p:pic>
        <p:nvPicPr>
          <p:cNvPr id="31747" name="Content Placeholder 3" descr="dofe ball and crimbo 08 124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347200" cy="6858000"/>
          </a:xfrm>
        </p:spPr>
      </p:pic>
      <p:sp>
        <p:nvSpPr>
          <p:cNvPr id="31748" name="TextBox 4"/>
          <p:cNvSpPr txBox="1">
            <a:spLocks noChangeArrowheads="1"/>
          </p:cNvSpPr>
          <p:nvPr/>
        </p:nvSpPr>
        <p:spPr bwMode="auto">
          <a:xfrm>
            <a:off x="5929313" y="928688"/>
            <a:ext cx="2500312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GB" sz="3200">
                <a:solidFill>
                  <a:schemeClr val="bg1"/>
                </a:solidFill>
              </a:rPr>
              <a:t>He started college ...but needed more things to do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028" descr="_MG_25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641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2"/>
          <p:cNvSpPr>
            <a:spLocks noChangeArrowheads="1"/>
          </p:cNvSpPr>
          <p:nvPr/>
        </p:nvSpPr>
        <p:spPr bwMode="auto">
          <a:xfrm>
            <a:off x="4857750" y="0"/>
            <a:ext cx="4286250" cy="6986588"/>
          </a:xfrm>
          <a:prstGeom prst="rect">
            <a:avLst/>
          </a:prstGeom>
          <a:solidFill>
            <a:srgbClr val="00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en-GB" sz="4000"/>
          </a:p>
          <a:p>
            <a:pPr algn="ctr"/>
            <a:r>
              <a:rPr lang="en-GB" sz="4000"/>
              <a:t>Clothes,</a:t>
            </a:r>
          </a:p>
          <a:p>
            <a:pPr algn="ctr"/>
            <a:r>
              <a:rPr lang="en-GB" sz="4000"/>
              <a:t>collecting, reusing and recycling with the </a:t>
            </a:r>
            <a:br>
              <a:rPr lang="en-GB" sz="4000"/>
            </a:br>
            <a:r>
              <a:rPr lang="en-GB" sz="4400" b="1"/>
              <a:t>ODD SOCKS ENTERPRISE</a:t>
            </a:r>
          </a:p>
          <a:p>
            <a:pPr algn="ctr"/>
            <a:r>
              <a:rPr lang="en-GB" sz="3600"/>
              <a:t>And importing fair trade goods made from recycled materials.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029" descr="_MG_2564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53975"/>
            <a:ext cx="5224463" cy="706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Box 3"/>
          <p:cNvSpPr txBox="1">
            <a:spLocks noChangeArrowheads="1"/>
          </p:cNvSpPr>
          <p:nvPr/>
        </p:nvSpPr>
        <p:spPr bwMode="auto">
          <a:xfrm>
            <a:off x="5000625" y="0"/>
            <a:ext cx="4143375" cy="711041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endParaRPr lang="en-GB" sz="6000"/>
          </a:p>
          <a:p>
            <a:pPr algn="ctr" eaLnBrk="1" hangingPunct="1"/>
            <a:r>
              <a:rPr lang="en-GB" sz="6600"/>
              <a:t>Ready for more clothes collections with my trailor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Content Placeholder 3" descr="spain 08 01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71563"/>
            <a:ext cx="9144000" cy="578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120015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GB" sz="7200" dirty="0">
                <a:ea typeface="+mn-ea"/>
              </a:rPr>
              <a:t>     Went on holiday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Content Placeholder 3" descr="spain 08 04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Rectangle 2"/>
          <p:cNvSpPr>
            <a:spLocks noChangeArrowheads="1"/>
          </p:cNvSpPr>
          <p:nvPr/>
        </p:nvSpPr>
        <p:spPr bwMode="auto">
          <a:xfrm>
            <a:off x="0" y="0"/>
            <a:ext cx="9272588" cy="1446213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GB" sz="4400" b="1"/>
              <a:t>Bought my own home – </a:t>
            </a:r>
            <a:r>
              <a:rPr lang="ja-JP" altLang="en-GB" sz="4400" b="1"/>
              <a:t>“</a:t>
            </a:r>
            <a:r>
              <a:rPr lang="en-GB" sz="4400" b="1"/>
              <a:t>Sunnyville</a:t>
            </a:r>
            <a:r>
              <a:rPr lang="ja-JP" altLang="en-GB" sz="4400" b="1"/>
              <a:t>”</a:t>
            </a:r>
            <a:endParaRPr lang="en-GB" sz="440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Content Placeholder 3" descr="dofe ball and crimbo 08 04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14313"/>
            <a:ext cx="10287000" cy="707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Box 2"/>
          <p:cNvSpPr txBox="1">
            <a:spLocks noChangeArrowheads="1"/>
          </p:cNvSpPr>
          <p:nvPr/>
        </p:nvSpPr>
        <p:spPr bwMode="auto">
          <a:xfrm>
            <a:off x="1143000" y="428625"/>
            <a:ext cx="85725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GB" sz="2800"/>
              <a:t>Is still part of the family with roles and responsibilities to fulfill as a brother, son, nephew etc....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5" descr="Picture_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27625" cy="697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Box 2"/>
          <p:cNvSpPr txBox="1">
            <a:spLocks noChangeArrowheads="1"/>
          </p:cNvSpPr>
          <p:nvPr/>
        </p:nvSpPr>
        <p:spPr bwMode="auto">
          <a:xfrm>
            <a:off x="5143500" y="0"/>
            <a:ext cx="4000500" cy="7478713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GB" sz="8000"/>
              <a:t>...and really started to enjoy life</a:t>
            </a:r>
          </a:p>
          <a:p>
            <a:pPr eaLnBrk="1" hangingPunct="1"/>
            <a:endParaRPr lang="en-GB" sz="800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00563" y="274638"/>
            <a:ext cx="4186237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sz="3600">
                <a:latin typeface="Calibri" charset="0"/>
              </a:rPr>
              <a:t/>
            </a:r>
            <a:br>
              <a:rPr lang="en-GB" sz="3600">
                <a:latin typeface="Calibri" charset="0"/>
              </a:rPr>
            </a:br>
            <a:endParaRPr lang="en-GB" sz="3600">
              <a:latin typeface="Calibri" charset="0"/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4356100" y="620713"/>
            <a:ext cx="4608513" cy="5040312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en-GB" sz="6700">
                <a:latin typeface="Calibri" charset="0"/>
              </a:rPr>
              <a:t>So……</a:t>
            </a:r>
          </a:p>
          <a:p>
            <a:pPr eaLnBrk="1" hangingPunct="1">
              <a:buFontTx/>
              <a:buNone/>
            </a:pPr>
            <a:r>
              <a:rPr lang="en-GB" sz="6700">
                <a:latin typeface="Calibri" charset="0"/>
              </a:rPr>
              <a:t>don</a:t>
            </a:r>
            <a:r>
              <a:rPr lang="ja-JP" altLang="en-GB" sz="6700">
                <a:latin typeface="Calibri" charset="0"/>
              </a:rPr>
              <a:t>’</a:t>
            </a:r>
            <a:r>
              <a:rPr lang="en-GB" sz="6700">
                <a:latin typeface="Calibri" charset="0"/>
              </a:rPr>
              <a:t>t STOP me now!!!!!!!!!</a:t>
            </a:r>
          </a:p>
        </p:txBody>
      </p:sp>
      <p:pic>
        <p:nvPicPr>
          <p:cNvPr id="46089" name="01 Track 1.wma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advClick="0" advTm="8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60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5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089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6"/>
          <p:cNvSpPr txBox="1">
            <a:spLocks noChangeArrowheads="1"/>
          </p:cNvSpPr>
          <p:nvPr/>
        </p:nvSpPr>
        <p:spPr bwMode="auto">
          <a:xfrm>
            <a:off x="6300788" y="260350"/>
            <a:ext cx="2663825" cy="925513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>
                <a:latin typeface="Comic Sans MS" charset="0"/>
              </a:rPr>
              <a:t>Joe - 60 feet up a tree in the Lake District at Kepplewray</a:t>
            </a:r>
          </a:p>
        </p:txBody>
      </p:sp>
      <p:sp>
        <p:nvSpPr>
          <p:cNvPr id="39939" name="Text Box 7"/>
          <p:cNvSpPr txBox="1">
            <a:spLocks noChangeArrowheads="1"/>
          </p:cNvSpPr>
          <p:nvPr/>
        </p:nvSpPr>
        <p:spPr bwMode="auto">
          <a:xfrm>
            <a:off x="250825" y="620713"/>
            <a:ext cx="2376488" cy="216217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b="1" i="1"/>
              <a:t>A man is either free or not. There cannot be any apprenticeship for freedom.</a:t>
            </a:r>
          </a:p>
          <a:p>
            <a:pPr algn="r" eaLnBrk="1" hangingPunct="1">
              <a:spcBef>
                <a:spcPct val="50000"/>
              </a:spcBef>
            </a:pPr>
            <a:r>
              <a:rPr lang="en-GB" b="1"/>
              <a:t>Imamu Amiri Baraka</a:t>
            </a:r>
          </a:p>
        </p:txBody>
      </p:sp>
    </p:spTree>
  </p:cSld>
  <p:clrMapOvr>
    <a:masterClrMapping/>
  </p:clrMapOvr>
  <p:transition xmlns:p14="http://schemas.microsoft.com/office/powerpoint/2010/main" advClick="0" advTm="105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eaLnBrk="1" hangingPunct="1"/>
            <a:r>
              <a:rPr lang="en-US" sz="4800">
                <a:latin typeface="Calibri" charset="0"/>
                <a:ea typeface="ヒラギノ角ゴ Pro W3" charset="0"/>
                <a:cs typeface="ヒラギノ角ゴ Pro W3" charset="0"/>
              </a:rPr>
              <a:t>Family life and the lives they choose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4000" dirty="0" smtClean="0">
                <a:ea typeface="+mn-ea"/>
                <a:cs typeface="+mn-cs"/>
              </a:rPr>
              <a:t>Caroline Tomlinson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4000" dirty="0" smtClean="0">
                <a:ea typeface="+mn-ea"/>
                <a:cs typeface="+mn-cs"/>
              </a:rPr>
              <a:t>in Control</a:t>
            </a:r>
          </a:p>
        </p:txBody>
      </p:sp>
      <p:sp>
        <p:nvSpPr>
          <p:cNvPr id="13316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BF4E36C9-BDEE-1D44-B2AA-1C0799756802}" type="slidenum">
              <a:rPr lang="en-GB">
                <a:solidFill>
                  <a:srgbClr val="FFFFFF"/>
                </a:solidFill>
                <a:latin typeface="Calibri" charset="0"/>
              </a:rPr>
              <a:pPr eaLnBrk="1" hangingPunct="1"/>
              <a:t>3</a:t>
            </a:fld>
            <a:endParaRPr lang="en-GB">
              <a:solidFill>
                <a:srgbClr val="FFFFFF"/>
              </a:solidFill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6156325" y="5734050"/>
            <a:ext cx="2663825" cy="650875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/>
              <a:t>Joe on the Nemesis at Alton Towers</a:t>
            </a: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323850" y="188913"/>
            <a:ext cx="4895850" cy="10636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b="1" i="1"/>
              <a:t>The love of liberty is the love of others, the love of power is the love of ourselves.</a:t>
            </a:r>
          </a:p>
          <a:p>
            <a:pPr algn="r" eaLnBrk="1" hangingPunct="1">
              <a:spcBef>
                <a:spcPct val="50000"/>
              </a:spcBef>
            </a:pPr>
            <a:r>
              <a:rPr lang="en-GB" b="1" i="1"/>
              <a:t>William Hazlett</a:t>
            </a:r>
          </a:p>
        </p:txBody>
      </p:sp>
    </p:spTree>
  </p:cSld>
  <p:clrMapOvr>
    <a:masterClrMapping/>
  </p:clrMapOvr>
  <p:transition xmlns:p14="http://schemas.microsoft.com/office/powerpoint/2010/main" advClick="0" advTm="105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323850" y="404813"/>
            <a:ext cx="3095625" cy="3124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b="1" i="1"/>
              <a:t>You only have power over people so long as you don</a:t>
            </a:r>
            <a:r>
              <a:rPr lang="ja-JP" altLang="en-GB" b="1" i="1"/>
              <a:t>’</a:t>
            </a:r>
            <a:r>
              <a:rPr lang="en-GB" b="1" i="1"/>
              <a:t>t take everything away from them.</a:t>
            </a:r>
          </a:p>
          <a:p>
            <a:pPr eaLnBrk="1" hangingPunct="1">
              <a:spcBef>
                <a:spcPct val="50000"/>
              </a:spcBef>
            </a:pPr>
            <a:r>
              <a:rPr lang="en-GB" b="1" i="1"/>
              <a:t>But when you have robbed a man of everything he</a:t>
            </a:r>
            <a:r>
              <a:rPr lang="ja-JP" altLang="en-GB" b="1" i="1"/>
              <a:t>’</a:t>
            </a:r>
            <a:r>
              <a:rPr lang="en-GB" b="1" i="1"/>
              <a:t>s no longer in your power - he</a:t>
            </a:r>
            <a:r>
              <a:rPr lang="ja-JP" altLang="en-GB" b="1" i="1"/>
              <a:t>’</a:t>
            </a:r>
            <a:r>
              <a:rPr lang="en-GB" b="1" i="1"/>
              <a:t>s free again.</a:t>
            </a:r>
          </a:p>
          <a:p>
            <a:pPr algn="r" eaLnBrk="1" hangingPunct="1">
              <a:spcBef>
                <a:spcPct val="50000"/>
              </a:spcBef>
            </a:pPr>
            <a:r>
              <a:rPr lang="en-GB" b="1"/>
              <a:t>Alexander Solzhenitsyn</a:t>
            </a:r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5292725" y="6092825"/>
            <a:ext cx="3600450" cy="650875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/>
              <a:t>Joe on the Standish to Southport bike ride summer 2004.</a:t>
            </a:r>
          </a:p>
        </p:txBody>
      </p:sp>
    </p:spTree>
  </p:cSld>
  <p:clrMapOvr>
    <a:masterClrMapping/>
  </p:clrMapOvr>
  <p:transition xmlns:p14="http://schemas.microsoft.com/office/powerpoint/2010/main" advClick="0" advTm="105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5"/>
          <p:cNvSpPr txBox="1">
            <a:spLocks noChangeArrowheads="1"/>
          </p:cNvSpPr>
          <p:nvPr/>
        </p:nvSpPr>
        <p:spPr bwMode="auto">
          <a:xfrm>
            <a:off x="179388" y="188913"/>
            <a:ext cx="5184775" cy="16129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b="1" i="1"/>
              <a:t>None of those who have been free can understand the terrible fascinating power of the </a:t>
            </a:r>
            <a:r>
              <a:rPr lang="ja-JP" altLang="en-GB" b="1" i="1"/>
              <a:t>‘</a:t>
            </a:r>
            <a:r>
              <a:rPr lang="en-GB" b="1" i="1"/>
              <a:t>hope of freedom</a:t>
            </a:r>
            <a:r>
              <a:rPr lang="ja-JP" altLang="en-GB" b="1" i="1"/>
              <a:t>’</a:t>
            </a:r>
            <a:r>
              <a:rPr lang="en-GB" b="1" i="1"/>
              <a:t> on those who are not free.</a:t>
            </a:r>
          </a:p>
          <a:p>
            <a:pPr algn="r" eaLnBrk="1" hangingPunct="1">
              <a:spcBef>
                <a:spcPct val="50000"/>
              </a:spcBef>
            </a:pPr>
            <a:r>
              <a:rPr lang="en-GB" b="1"/>
              <a:t>Pearl S. Buck</a:t>
            </a:r>
          </a:p>
        </p:txBody>
      </p:sp>
      <p:sp>
        <p:nvSpPr>
          <p:cNvPr id="43011" name="Text Box 6"/>
          <p:cNvSpPr txBox="1">
            <a:spLocks noChangeArrowheads="1"/>
          </p:cNvSpPr>
          <p:nvPr/>
        </p:nvSpPr>
        <p:spPr bwMode="auto">
          <a:xfrm>
            <a:off x="3492500" y="5300663"/>
            <a:ext cx="4679950" cy="925512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/>
              <a:t>Joe being towed by a speed boat across the Mediterranean with Clare and Jonny, our friends who lived in Spain.</a:t>
            </a:r>
          </a:p>
        </p:txBody>
      </p:sp>
    </p:spTree>
  </p:cSld>
  <p:clrMapOvr>
    <a:masterClrMapping/>
  </p:clrMapOvr>
  <p:transition xmlns:p14="http://schemas.microsoft.com/office/powerpoint/2010/main" advClick="0" advTm="105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323850" y="188913"/>
            <a:ext cx="5761038" cy="37623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b="1"/>
              <a:t>Laughing WITH not at Joe as he prepares to absail.</a:t>
            </a:r>
          </a:p>
        </p:txBody>
      </p:sp>
    </p:spTree>
  </p:cSld>
  <p:clrMapOvr>
    <a:masterClrMapping/>
  </p:clrMapOvr>
  <p:transition xmlns:p14="http://schemas.microsoft.com/office/powerpoint/2010/main" advClick="0" advTm="105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250825" y="115888"/>
            <a:ext cx="4681538" cy="133826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b="1" i="1"/>
              <a:t>Freedom is never voluntarily given by the oppressor, it must be demanded by the oppressed.</a:t>
            </a:r>
          </a:p>
          <a:p>
            <a:pPr algn="r" eaLnBrk="1" hangingPunct="1">
              <a:spcBef>
                <a:spcPct val="50000"/>
              </a:spcBef>
            </a:pPr>
            <a:r>
              <a:rPr lang="en-GB" b="1"/>
              <a:t>Martin Luther King,Jr.</a:t>
            </a:r>
          </a:p>
        </p:txBody>
      </p:sp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4643438" y="6308725"/>
            <a:ext cx="41767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4356100" y="6092825"/>
            <a:ext cx="4464050" cy="650875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/>
              <a:t>Joe in the Wigan Pier Theatre Company Community Production March 2005</a:t>
            </a:r>
          </a:p>
        </p:txBody>
      </p:sp>
    </p:spTree>
  </p:cSld>
  <p:clrMapOvr>
    <a:masterClrMapping/>
  </p:clrMapOvr>
  <p:transition xmlns:p14="http://schemas.microsoft.com/office/powerpoint/2010/main" advClick="0" advTm="105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7"/>
          <p:cNvSpPr txBox="1">
            <a:spLocks noChangeArrowheads="1"/>
          </p:cNvSpPr>
          <p:nvPr/>
        </p:nvSpPr>
        <p:spPr bwMode="auto">
          <a:xfrm>
            <a:off x="611188" y="260350"/>
            <a:ext cx="66976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46083" name="Text Box 8"/>
          <p:cNvSpPr txBox="1">
            <a:spLocks noChangeArrowheads="1"/>
          </p:cNvSpPr>
          <p:nvPr/>
        </p:nvSpPr>
        <p:spPr bwMode="auto">
          <a:xfrm>
            <a:off x="179388" y="115888"/>
            <a:ext cx="7272337" cy="10636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b="1" i="1"/>
              <a:t>A life spent in making mistakes is not only more honourable but more useful than a life spent doing nothing.</a:t>
            </a:r>
          </a:p>
          <a:p>
            <a:pPr algn="r" eaLnBrk="1" hangingPunct="1">
              <a:spcBef>
                <a:spcPct val="50000"/>
              </a:spcBef>
            </a:pPr>
            <a:r>
              <a:rPr lang="en-GB" b="1"/>
              <a:t>George Bernard Shaw</a:t>
            </a:r>
          </a:p>
        </p:txBody>
      </p:sp>
      <p:sp>
        <p:nvSpPr>
          <p:cNvPr id="46084" name="Text Box 9"/>
          <p:cNvSpPr txBox="1">
            <a:spLocks noChangeArrowheads="1"/>
          </p:cNvSpPr>
          <p:nvPr/>
        </p:nvSpPr>
        <p:spPr bwMode="auto">
          <a:xfrm>
            <a:off x="5148263" y="5805488"/>
            <a:ext cx="3598862" cy="650875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GB">
                <a:latin typeface="Comic Sans MS" charset="0"/>
              </a:rPr>
              <a:t>Joe meeting Fred Flintstone </a:t>
            </a:r>
            <a:br>
              <a:rPr lang="en-GB">
                <a:latin typeface="Comic Sans MS" charset="0"/>
              </a:rPr>
            </a:br>
            <a:r>
              <a:rPr lang="en-GB">
                <a:latin typeface="Comic Sans MS" charset="0"/>
              </a:rPr>
              <a:t>in Madame Tussauds</a:t>
            </a:r>
          </a:p>
        </p:txBody>
      </p:sp>
    </p:spTree>
  </p:cSld>
  <p:clrMapOvr>
    <a:masterClrMapping/>
  </p:clrMapOvr>
  <p:transition xmlns:p14="http://schemas.microsoft.com/office/powerpoint/2010/main" advClick="0" advTm="105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323850" y="260350"/>
            <a:ext cx="5327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250825" y="188913"/>
            <a:ext cx="8424863" cy="10636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b="1"/>
              <a:t>Who knows? Maybe my life belongs to God. Maybe it belongs to me. But I do know one thing: I</a:t>
            </a:r>
            <a:r>
              <a:rPr lang="ja-JP" altLang="en-GB" b="1"/>
              <a:t>’</a:t>
            </a:r>
            <a:r>
              <a:rPr lang="en-GB" b="1"/>
              <a:t>m damned if it belongs to the Government!</a:t>
            </a:r>
          </a:p>
          <a:p>
            <a:pPr algn="r" eaLnBrk="1" hangingPunct="1">
              <a:spcBef>
                <a:spcPct val="50000"/>
              </a:spcBef>
            </a:pPr>
            <a:r>
              <a:rPr lang="en-GB" b="1"/>
              <a:t>Arthur Hoppe</a:t>
            </a:r>
          </a:p>
        </p:txBody>
      </p:sp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4716463" y="5805488"/>
            <a:ext cx="4176712" cy="650875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/>
              <a:t>Joe and friends stood on the glass at the top of Blackpool Tower</a:t>
            </a:r>
          </a:p>
        </p:txBody>
      </p:sp>
    </p:spTree>
  </p:cSld>
  <p:clrMapOvr>
    <a:masterClrMapping/>
  </p:clrMapOvr>
  <p:transition xmlns:p14="http://schemas.microsoft.com/office/powerpoint/2010/main" advClick="0" advTm="105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5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3529012" cy="792162"/>
          </a:xfrm>
          <a:solidFill>
            <a:srgbClr val="FFFF00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r" eaLnBrk="1" hangingPunct="1"/>
            <a:r>
              <a:rPr lang="en-GB" sz="1800" b="1" i="1">
                <a:latin typeface="Calibri" charset="0"/>
              </a:rPr>
              <a:t>Joy is not in things, it is in us</a:t>
            </a:r>
            <a:r>
              <a:rPr lang="en-GB" sz="1800" b="1">
                <a:latin typeface="Calibri" charset="0"/>
              </a:rPr>
              <a:t/>
            </a:r>
            <a:br>
              <a:rPr lang="en-GB" sz="1800" b="1">
                <a:latin typeface="Calibri" charset="0"/>
              </a:rPr>
            </a:br>
            <a:r>
              <a:rPr lang="en-GB" sz="1800" b="1">
                <a:latin typeface="Calibri" charset="0"/>
              </a:rPr>
              <a:t>Richard Wagner</a:t>
            </a:r>
          </a:p>
        </p:txBody>
      </p:sp>
      <p:sp>
        <p:nvSpPr>
          <p:cNvPr id="48131" name="Text Box 7"/>
          <p:cNvSpPr txBox="1">
            <a:spLocks noChangeArrowheads="1"/>
          </p:cNvSpPr>
          <p:nvPr/>
        </p:nvSpPr>
        <p:spPr bwMode="auto">
          <a:xfrm>
            <a:off x="4787900" y="5881688"/>
            <a:ext cx="3240088" cy="376237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GB">
                <a:latin typeface="Comic Sans MS" charset="0"/>
              </a:rPr>
              <a:t>Joe at home with his family</a:t>
            </a:r>
          </a:p>
        </p:txBody>
      </p:sp>
    </p:spTree>
  </p:cSld>
  <p:clrMapOvr>
    <a:masterClrMapping/>
  </p:clrMapOvr>
  <p:transition xmlns:p14="http://schemas.microsoft.com/office/powerpoint/2010/main" advClick="0" advTm="105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5003800" y="765175"/>
            <a:ext cx="3816350" cy="1063625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b="1" i="1"/>
              <a:t>Hold tenderly that which you cherish</a:t>
            </a:r>
          </a:p>
          <a:p>
            <a:pPr algn="r" eaLnBrk="1" hangingPunct="1">
              <a:spcBef>
                <a:spcPct val="50000"/>
              </a:spcBef>
            </a:pPr>
            <a:r>
              <a:rPr lang="en-GB" b="1"/>
              <a:t>Rob Albert</a:t>
            </a:r>
          </a:p>
        </p:txBody>
      </p:sp>
      <p:sp>
        <p:nvSpPr>
          <p:cNvPr id="49155" name="Text Box 4"/>
          <p:cNvSpPr txBox="1">
            <a:spLocks noChangeArrowheads="1"/>
          </p:cNvSpPr>
          <p:nvPr/>
        </p:nvSpPr>
        <p:spPr bwMode="auto">
          <a:xfrm>
            <a:off x="179388" y="188913"/>
            <a:ext cx="3097212" cy="243681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>
                <a:latin typeface="Comic Sans MS" charset="0"/>
              </a:rPr>
              <a:t>Joe waiting for the limo to pick him up for the Bronze Duke of Edinburgh Ball to receive his award. </a:t>
            </a:r>
          </a:p>
          <a:p>
            <a:pPr eaLnBrk="1" hangingPunct="1">
              <a:spcBef>
                <a:spcPct val="50000"/>
              </a:spcBef>
            </a:pPr>
            <a:r>
              <a:rPr lang="en-GB" b="1">
                <a:latin typeface="Comic Sans MS" charset="0"/>
              </a:rPr>
              <a:t>Joe has now completed his Silver Award and is working towards his GOLD</a:t>
            </a:r>
          </a:p>
        </p:txBody>
      </p:sp>
    </p:spTree>
  </p:cSld>
  <p:clrMapOvr>
    <a:masterClrMapping/>
  </p:clrMapOvr>
  <p:transition xmlns:p14="http://schemas.microsoft.com/office/powerpoint/2010/main" advClick="0" advTm="6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500063" y="285750"/>
            <a:ext cx="7686675" cy="3683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mtClean="0">
                <a:ea typeface="+mj-ea"/>
              </a:rPr>
              <a:t>He </a:t>
            </a:r>
          </a:p>
        </p:txBody>
      </p:sp>
      <p:pic>
        <p:nvPicPr>
          <p:cNvPr id="50179" name="Content Placeholder 3" descr="dofe ball and crimbo 08 068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461500" cy="6858000"/>
          </a:xfrm>
        </p:spPr>
      </p:pic>
      <p:sp>
        <p:nvSpPr>
          <p:cNvPr id="50180" name="TextBox 4"/>
          <p:cNvSpPr txBox="1">
            <a:spLocks noChangeArrowheads="1"/>
          </p:cNvSpPr>
          <p:nvPr/>
        </p:nvSpPr>
        <p:spPr bwMode="auto">
          <a:xfrm>
            <a:off x="500063" y="214313"/>
            <a:ext cx="77152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sz="3600">
                <a:solidFill>
                  <a:schemeClr val="bg1"/>
                </a:solidFill>
              </a:rPr>
              <a:t>He achieved his GOLD duke of Edinburgh award in November 2008.</a:t>
            </a:r>
          </a:p>
        </p:txBody>
      </p:sp>
    </p:spTree>
  </p:cSld>
  <p:clrMapOvr>
    <a:masterClrMapping/>
  </p:clrMapOvr>
  <p:transition xmlns:p14="http://schemas.microsoft.com/office/powerpoint/2010/main" advClick="0" advTm="5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5"/>
          <p:cNvSpPr>
            <a:spLocks noGrp="1" noChangeArrowheads="1"/>
          </p:cNvSpPr>
          <p:nvPr>
            <p:ph type="ctrTitle"/>
          </p:nvPr>
        </p:nvSpPr>
        <p:spPr>
          <a:xfrm>
            <a:off x="5508625" y="1844675"/>
            <a:ext cx="3635375" cy="211613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sz="3800" b="1">
                <a:solidFill>
                  <a:srgbClr val="FF0000"/>
                </a:solidFill>
                <a:latin typeface="Calibri" charset="0"/>
              </a:rPr>
              <a:t>Individuals and Families </a:t>
            </a:r>
            <a:br>
              <a:rPr lang="en-GB" sz="3800" b="1">
                <a:solidFill>
                  <a:srgbClr val="FF0000"/>
                </a:solidFill>
                <a:latin typeface="Calibri" charset="0"/>
              </a:rPr>
            </a:br>
            <a:r>
              <a:rPr lang="en-GB" sz="3800" b="1">
                <a:solidFill>
                  <a:srgbClr val="FF0000"/>
                </a:solidFill>
                <a:latin typeface="Calibri" charset="0"/>
              </a:rPr>
              <a:t>Living the Life they Choose</a:t>
            </a:r>
            <a:r>
              <a:rPr lang="en-GB" sz="3800">
                <a:solidFill>
                  <a:schemeClr val="accent2"/>
                </a:solidFill>
                <a:latin typeface="Calibri" charset="0"/>
              </a:rPr>
              <a:t/>
            </a:r>
            <a:br>
              <a:rPr lang="en-GB" sz="3800">
                <a:solidFill>
                  <a:schemeClr val="accent2"/>
                </a:solidFill>
                <a:latin typeface="Calibri" charset="0"/>
              </a:rPr>
            </a:br>
            <a:r>
              <a:rPr lang="en-GB" sz="3800">
                <a:solidFill>
                  <a:schemeClr val="accent2"/>
                </a:solidFill>
                <a:latin typeface="Calibri" charset="0"/>
              </a:rPr>
              <a:t/>
            </a:r>
            <a:br>
              <a:rPr lang="en-GB" sz="3800">
                <a:solidFill>
                  <a:schemeClr val="accent2"/>
                </a:solidFill>
                <a:latin typeface="Calibri" charset="0"/>
              </a:rPr>
            </a:br>
            <a:r>
              <a:rPr lang="en-GB" sz="3800">
                <a:solidFill>
                  <a:schemeClr val="accent2"/>
                </a:solidFill>
                <a:latin typeface="Calibri" charset="0"/>
              </a:rPr>
              <a:t/>
            </a:r>
            <a:br>
              <a:rPr lang="en-GB" sz="3800">
                <a:solidFill>
                  <a:schemeClr val="accent2"/>
                </a:solidFill>
                <a:latin typeface="Calibri" charset="0"/>
              </a:rPr>
            </a:br>
            <a:r>
              <a:rPr lang="en-GB" sz="3800">
                <a:solidFill>
                  <a:schemeClr val="accent2"/>
                </a:solidFill>
                <a:latin typeface="Calibri" charset="0"/>
              </a:rPr>
              <a:t/>
            </a:r>
            <a:br>
              <a:rPr lang="en-GB" sz="3800">
                <a:solidFill>
                  <a:schemeClr val="accent2"/>
                </a:solidFill>
                <a:latin typeface="Calibri" charset="0"/>
              </a:rPr>
            </a:br>
            <a:endParaRPr lang="en-GB" sz="1600">
              <a:latin typeface="Calibri" charset="0"/>
            </a:endParaRPr>
          </a:p>
        </p:txBody>
      </p:sp>
      <p:sp>
        <p:nvSpPr>
          <p:cNvPr id="14339" name="Rectangle 8"/>
          <p:cNvSpPr>
            <a:spLocks noChangeArrowheads="1"/>
          </p:cNvSpPr>
          <p:nvPr/>
        </p:nvSpPr>
        <p:spPr bwMode="auto">
          <a:xfrm>
            <a:off x="3851275" y="5013325"/>
            <a:ext cx="5040313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GB"/>
              <a:t>Caroline Tomlinson</a:t>
            </a:r>
          </a:p>
          <a:p>
            <a:pPr algn="ctr"/>
            <a:r>
              <a:rPr lang="en-GB"/>
              <a:t>Caroline.tomlinson@in-control.org.uk</a:t>
            </a:r>
          </a:p>
          <a:p>
            <a:pPr algn="ctr"/>
            <a:r>
              <a:rPr lang="en-GB"/>
              <a:t>07947 608 915</a:t>
            </a:r>
          </a:p>
          <a:p>
            <a:pPr algn="ctr"/>
            <a:r>
              <a:rPr lang="en-GB" sz="2400"/>
              <a:t>www.in-control.org.uk</a:t>
            </a:r>
          </a:p>
        </p:txBody>
      </p:sp>
      <p:pic>
        <p:nvPicPr>
          <p:cNvPr id="14340" name="Picture 9" descr="in-Control_logo-300p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550" y="4724400"/>
            <a:ext cx="3240088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31" y="0"/>
            <a:ext cx="5578801" cy="420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Text Box 11"/>
          <p:cNvSpPr txBox="1">
            <a:spLocks noChangeArrowheads="1"/>
          </p:cNvSpPr>
          <p:nvPr/>
        </p:nvSpPr>
        <p:spPr bwMode="auto">
          <a:xfrm>
            <a:off x="5435600" y="3284538"/>
            <a:ext cx="3708400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2800" b="1" dirty="0">
                <a:solidFill>
                  <a:srgbClr val="000099"/>
                </a:solidFill>
              </a:rPr>
              <a:t>The journey from Service Land to a GOOD LIFE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9600" cy="1143000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eaLnBrk="1" hangingPunct="1"/>
            <a:r>
              <a:rPr lang="en-GB" sz="3600">
                <a:latin typeface="Calibri" charset="0"/>
              </a:rPr>
              <a:t>Who was it that said I don</a:t>
            </a:r>
            <a:r>
              <a:rPr lang="ja-JP" altLang="en-GB" sz="3600">
                <a:latin typeface="Calibri" charset="0"/>
              </a:rPr>
              <a:t>’</a:t>
            </a:r>
            <a:r>
              <a:rPr lang="en-GB" sz="3600">
                <a:latin typeface="Calibri" charset="0"/>
              </a:rPr>
              <a:t>t communicate?</a:t>
            </a:r>
          </a:p>
        </p:txBody>
      </p:sp>
      <p:pic>
        <p:nvPicPr>
          <p:cNvPr id="51203" name="Picture 4" descr="IMG_07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1435100"/>
            <a:ext cx="8137525" cy="542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advTm="6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5"/>
          <p:cNvSpPr>
            <a:spLocks noGrp="1" noChangeArrowheads="1"/>
          </p:cNvSpPr>
          <p:nvPr>
            <p:ph type="title"/>
          </p:nvPr>
        </p:nvSpPr>
        <p:spPr>
          <a:xfrm>
            <a:off x="107950" y="274638"/>
            <a:ext cx="4464050" cy="922337"/>
          </a:xfrm>
          <a:solidFill>
            <a:srgbClr val="FFFF00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l" eaLnBrk="1" hangingPunct="1"/>
            <a:r>
              <a:rPr lang="en-GB" sz="1800" b="1" i="1">
                <a:latin typeface="Calibri" charset="0"/>
              </a:rPr>
              <a:t>I do not love him because he is good,</a:t>
            </a:r>
            <a:br>
              <a:rPr lang="en-GB" sz="1800" b="1" i="1">
                <a:latin typeface="Calibri" charset="0"/>
              </a:rPr>
            </a:br>
            <a:r>
              <a:rPr lang="en-GB" sz="1800" b="1" i="1">
                <a:latin typeface="Calibri" charset="0"/>
              </a:rPr>
              <a:t>but because he is my child.</a:t>
            </a:r>
            <a:br>
              <a:rPr lang="en-GB" sz="1800" b="1" i="1">
                <a:latin typeface="Calibri" charset="0"/>
              </a:rPr>
            </a:br>
            <a:r>
              <a:rPr lang="en-GB" sz="1800" b="1">
                <a:latin typeface="Calibri" charset="0"/>
              </a:rPr>
              <a:t>Rabindranath Tagore</a:t>
            </a:r>
          </a:p>
        </p:txBody>
      </p:sp>
      <p:sp>
        <p:nvSpPr>
          <p:cNvPr id="52227" name="Text Box 7"/>
          <p:cNvSpPr txBox="1">
            <a:spLocks noChangeArrowheads="1"/>
          </p:cNvSpPr>
          <p:nvPr/>
        </p:nvSpPr>
        <p:spPr bwMode="auto">
          <a:xfrm>
            <a:off x="4716463" y="6092825"/>
            <a:ext cx="4103687" cy="376238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/>
              <a:t>Joe just being the usual </a:t>
            </a:r>
            <a:r>
              <a:rPr lang="ja-JP" altLang="en-GB"/>
              <a:t>‘</a:t>
            </a:r>
            <a:r>
              <a:rPr lang="en-GB"/>
              <a:t>cheeky</a:t>
            </a:r>
            <a:r>
              <a:rPr lang="ja-JP" altLang="en-GB"/>
              <a:t>’</a:t>
            </a:r>
            <a:r>
              <a:rPr lang="en-GB"/>
              <a:t> Joe</a:t>
            </a:r>
          </a:p>
        </p:txBody>
      </p:sp>
    </p:spTree>
  </p:cSld>
  <p:clrMapOvr>
    <a:masterClrMapping/>
  </p:clrMapOvr>
  <p:transition xmlns:p14="http://schemas.microsoft.com/office/powerpoint/2010/main" advClick="0" advTm="6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  <p:pic>
        <p:nvPicPr>
          <p:cNvPr id="53251" name="Content Placeholder 3" descr="dofe ball and crimbo 08 137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90038" cy="6858000"/>
          </a:xfrm>
        </p:spPr>
      </p:pic>
      <p:sp>
        <p:nvSpPr>
          <p:cNvPr id="53252" name="TextBox 4"/>
          <p:cNvSpPr txBox="1">
            <a:spLocks noChangeArrowheads="1"/>
          </p:cNvSpPr>
          <p:nvPr/>
        </p:nvSpPr>
        <p:spPr bwMode="auto">
          <a:xfrm>
            <a:off x="285750" y="500063"/>
            <a:ext cx="885825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GB" sz="3200">
                <a:solidFill>
                  <a:schemeClr val="bg1"/>
                </a:solidFill>
                <a:latin typeface="Calibri" charset="0"/>
              </a:rPr>
              <a:t>Dancing queen..........young and sweet, definately not seventeen!!!!</a:t>
            </a:r>
          </a:p>
        </p:txBody>
      </p:sp>
    </p:spTree>
  </p:cSld>
  <p:clrMapOvr>
    <a:masterClrMapping/>
  </p:clrMapOvr>
  <p:transition xmlns:p14="http://schemas.microsoft.com/office/powerpoint/2010/main" advClick="0" advTm="4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5"/>
          <p:cNvSpPr>
            <a:spLocks noGrp="1" noChangeArrowheads="1"/>
          </p:cNvSpPr>
          <p:nvPr>
            <p:ph type="title"/>
          </p:nvPr>
        </p:nvSpPr>
        <p:spPr>
          <a:xfrm>
            <a:off x="468313" y="333375"/>
            <a:ext cx="4787900" cy="809625"/>
          </a:xfrm>
          <a:solidFill>
            <a:srgbClr val="FFFF00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GB" sz="1800" b="1">
                <a:latin typeface="Calibri" charset="0"/>
              </a:rPr>
              <a:t>Yet another social function - going by Stretch Limo this time though!!</a:t>
            </a:r>
          </a:p>
        </p:txBody>
      </p:sp>
    </p:spTree>
  </p:cSld>
  <p:clrMapOvr>
    <a:masterClrMapping/>
  </p:clrMapOvr>
  <p:transition xmlns:p14="http://schemas.microsoft.com/office/powerpoint/2010/main" advClick="0" advTm="5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88913"/>
            <a:ext cx="8713787" cy="1143000"/>
          </a:xfrm>
          <a:solidFill>
            <a:srgbClr val="FFFF00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GB" sz="4000">
                <a:latin typeface="Calibri" charset="0"/>
              </a:rPr>
              <a:t>So Joe what do you think of your PA</a:t>
            </a:r>
            <a:r>
              <a:rPr lang="ja-JP" altLang="en-GB" sz="4000">
                <a:latin typeface="Calibri" charset="0"/>
              </a:rPr>
              <a:t>’</a:t>
            </a:r>
            <a:r>
              <a:rPr lang="en-GB" sz="4000">
                <a:latin typeface="Calibri" charset="0"/>
              </a:rPr>
              <a:t>s?</a:t>
            </a:r>
          </a:p>
        </p:txBody>
      </p:sp>
      <p:pic>
        <p:nvPicPr>
          <p:cNvPr id="55299" name="Picture 4" descr="mels wedding 07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1433513"/>
            <a:ext cx="8137525" cy="542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advClick="0" advTm="6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43063"/>
          </a:xfrm>
          <a:solidFill>
            <a:schemeClr val="accent6"/>
          </a:solidFill>
        </p:spPr>
        <p:txBody>
          <a:bodyPr>
            <a:normAutofit/>
          </a:bodyPr>
          <a:lstStyle/>
          <a:p>
            <a:pPr eaLnBrk="1" hangingPunct="1"/>
            <a:r>
              <a:rPr lang="en-GB" b="1">
                <a:latin typeface="Calibri" charset="0"/>
              </a:rPr>
              <a:t>Joe at the side of </a:t>
            </a:r>
            <a:r>
              <a:rPr lang="ja-JP" altLang="en-GB" b="1">
                <a:latin typeface="Calibri" charset="0"/>
              </a:rPr>
              <a:t>“</a:t>
            </a:r>
            <a:r>
              <a:rPr lang="en-GB" b="1">
                <a:latin typeface="Calibri" charset="0"/>
              </a:rPr>
              <a:t>SunnyVille</a:t>
            </a:r>
            <a:r>
              <a:rPr lang="ja-JP" altLang="en-GB" b="1">
                <a:latin typeface="Calibri" charset="0"/>
              </a:rPr>
              <a:t>”</a:t>
            </a:r>
            <a:endParaRPr lang="en-GB" b="1">
              <a:latin typeface="Calibri" charset="0"/>
            </a:endParaRPr>
          </a:p>
        </p:txBody>
      </p:sp>
      <p:pic>
        <p:nvPicPr>
          <p:cNvPr id="56323" name="Content Placeholder 3" descr="spain 08 048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571625"/>
            <a:ext cx="4786313" cy="5286375"/>
          </a:xfrm>
        </p:spPr>
      </p:pic>
      <p:pic>
        <p:nvPicPr>
          <p:cNvPr id="56324" name="Content Placeholder 3" descr="spain 08 05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7688" y="1571625"/>
            <a:ext cx="5143500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advClick="0" advTm="4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85875"/>
          </a:xfrm>
          <a:solidFill>
            <a:srgbClr val="996633"/>
          </a:solidFill>
        </p:spPr>
        <p:txBody>
          <a:bodyPr/>
          <a:lstStyle/>
          <a:p>
            <a:pPr eaLnBrk="1" hangingPunct="1"/>
            <a:r>
              <a:rPr lang="en-GB">
                <a:latin typeface="Calibri" charset="0"/>
              </a:rPr>
              <a:t>Chilling with Dad!!</a:t>
            </a:r>
          </a:p>
        </p:txBody>
      </p:sp>
      <p:pic>
        <p:nvPicPr>
          <p:cNvPr id="57347" name="Content Placeholder 3" descr="spain 08 085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77925" y="1600200"/>
            <a:ext cx="6788150" cy="4525963"/>
          </a:xfrm>
        </p:spPr>
      </p:pic>
      <p:sp>
        <p:nvSpPr>
          <p:cNvPr id="57348" name="Rectangle 3"/>
          <p:cNvSpPr>
            <a:spLocks noChangeArrowheads="1"/>
          </p:cNvSpPr>
          <p:nvPr/>
        </p:nvSpPr>
        <p:spPr bwMode="auto">
          <a:xfrm>
            <a:off x="4572000" y="5103813"/>
            <a:ext cx="4572000" cy="1754187"/>
          </a:xfrm>
          <a:prstGeom prst="rect">
            <a:avLst/>
          </a:prstGeom>
          <a:solidFill>
            <a:srgbClr val="CC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 i="1"/>
              <a:t>The best and most beautiful things in the world cannot be seen or even touched. </a:t>
            </a:r>
          </a:p>
          <a:p>
            <a:pPr>
              <a:spcBef>
                <a:spcPct val="50000"/>
              </a:spcBef>
            </a:pPr>
            <a:r>
              <a:rPr lang="en-GB" b="1" i="1"/>
              <a:t>They must be felt with the heart.</a:t>
            </a:r>
          </a:p>
          <a:p>
            <a:pPr>
              <a:spcBef>
                <a:spcPct val="50000"/>
              </a:spcBef>
            </a:pPr>
            <a:r>
              <a:rPr lang="en-GB" b="1"/>
              <a:t>Helen Adams Keller</a:t>
            </a:r>
          </a:p>
        </p:txBody>
      </p:sp>
    </p:spTree>
  </p:cSld>
  <p:clrMapOvr>
    <a:masterClrMapping/>
  </p:clrMapOvr>
  <p:transition xmlns:p14="http://schemas.microsoft.com/office/powerpoint/2010/main" advClick="0" advTm="4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en-GB" b="1">
                <a:solidFill>
                  <a:schemeClr val="bg1"/>
                </a:solidFill>
                <a:latin typeface="Calibri" charset="0"/>
              </a:rPr>
              <a:t>Having a minute!!</a:t>
            </a:r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  <p:pic>
        <p:nvPicPr>
          <p:cNvPr id="58372" name="Picture 4" descr="Picture_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28750"/>
            <a:ext cx="9144000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3" name="Rectangle 4"/>
          <p:cNvSpPr>
            <a:spLocks noChangeArrowheads="1"/>
          </p:cNvSpPr>
          <p:nvPr/>
        </p:nvSpPr>
        <p:spPr bwMode="auto">
          <a:xfrm>
            <a:off x="4786313" y="5380038"/>
            <a:ext cx="4357687" cy="1477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b="1" i="1">
                <a:solidFill>
                  <a:schemeClr val="tx2"/>
                </a:solidFill>
              </a:rPr>
              <a:t>Love is but the discovery of ourselves in others, and the delight in the recognition.</a:t>
            </a:r>
            <a:br>
              <a:rPr lang="en-GB" b="1" i="1">
                <a:solidFill>
                  <a:schemeClr val="tx2"/>
                </a:solidFill>
              </a:rPr>
            </a:br>
            <a:r>
              <a:rPr lang="en-GB" b="1">
                <a:solidFill>
                  <a:schemeClr val="tx2"/>
                </a:solidFill>
              </a:rPr>
              <a:t/>
            </a:r>
            <a:br>
              <a:rPr lang="en-GB" b="1">
                <a:solidFill>
                  <a:schemeClr val="tx2"/>
                </a:solidFill>
              </a:rPr>
            </a:br>
            <a:r>
              <a:rPr lang="en-GB" b="1">
                <a:solidFill>
                  <a:schemeClr val="tx2"/>
                </a:solidFill>
              </a:rPr>
              <a:t>Alexander Smith</a:t>
            </a:r>
          </a:p>
        </p:txBody>
      </p:sp>
    </p:spTree>
  </p:cSld>
  <p:clrMapOvr>
    <a:masterClrMapping/>
  </p:clrMapOvr>
  <p:transition xmlns:p14="http://schemas.microsoft.com/office/powerpoint/2010/main" advClick="0" advTm="4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96975"/>
          </a:xfrm>
          <a:solidFill>
            <a:schemeClr val="accent2"/>
          </a:solidFill>
        </p:spPr>
        <p:txBody>
          <a:bodyPr/>
          <a:lstStyle/>
          <a:p>
            <a:pPr eaLnBrk="1" hangingPunct="1"/>
            <a:r>
              <a:rPr lang="en-GB" sz="4000" b="1">
                <a:solidFill>
                  <a:schemeClr val="bg1"/>
                </a:solidFill>
                <a:latin typeface="Calibri" charset="0"/>
              </a:rPr>
              <a:t>Joe and The Odd Socks Enterprise</a:t>
            </a:r>
          </a:p>
        </p:txBody>
      </p:sp>
      <p:pic>
        <p:nvPicPr>
          <p:cNvPr id="59395" name="Picture 1028" descr="_MG_25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400" y="1125538"/>
            <a:ext cx="3819525" cy="573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1029" descr="_MG_2564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538" y="1125538"/>
            <a:ext cx="3822700" cy="573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advClick="0" advTm="6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0125"/>
          </a:xfrm>
          <a:solidFill>
            <a:srgbClr val="FFCCFF"/>
          </a:solidFill>
        </p:spPr>
        <p:txBody>
          <a:bodyPr/>
          <a:lstStyle/>
          <a:p>
            <a:pPr eaLnBrk="1" hangingPunct="1"/>
            <a:r>
              <a:rPr lang="en-GB" b="1">
                <a:latin typeface="Calibri" charset="0"/>
              </a:rPr>
              <a:t>Joe working at his sale</a:t>
            </a:r>
          </a:p>
        </p:txBody>
      </p:sp>
      <p:pic>
        <p:nvPicPr>
          <p:cNvPr id="60419" name="Content Placeholder 3" descr="white lion 026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77925" y="1600200"/>
            <a:ext cx="6788150" cy="4525963"/>
          </a:xfrm>
        </p:spPr>
      </p:pic>
    </p:spTree>
  </p:cSld>
  <p:clrMapOvr>
    <a:masterClrMapping/>
  </p:clrMapOvr>
  <p:transition xmlns:p14="http://schemas.microsoft.com/office/powerpoint/2010/main" advClick="0" advTm="4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ChangeArrowheads="1"/>
          </p:cNvSpPr>
          <p:nvPr/>
        </p:nvSpPr>
        <p:spPr bwMode="auto">
          <a:xfrm>
            <a:off x="611188" y="333375"/>
            <a:ext cx="8075612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GB" sz="4400" b="1">
                <a:solidFill>
                  <a:schemeClr val="tx2"/>
                </a:solidFill>
              </a:rPr>
              <a:t>A welfare state fit for purpose</a:t>
            </a:r>
          </a:p>
        </p:txBody>
      </p:sp>
      <p:sp>
        <p:nvSpPr>
          <p:cNvPr id="15363" name="Rectangle 5"/>
          <p:cNvSpPr>
            <a:spLocks noChangeArrowheads="1"/>
          </p:cNvSpPr>
          <p:nvPr/>
        </p:nvSpPr>
        <p:spPr bwMode="auto">
          <a:xfrm>
            <a:off x="611188" y="1773238"/>
            <a:ext cx="3971925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GB" sz="3200"/>
              <a:t>The first world war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GB" sz="3200"/>
              <a:t>We have a Great British welfare state to be proud of?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GB" sz="3200" b="1">
                <a:solidFill>
                  <a:srgbClr val="FF0000"/>
                </a:solidFill>
              </a:rPr>
              <a:t>BUT</a:t>
            </a:r>
            <a:r>
              <a:rPr lang="en-GB" sz="3200"/>
              <a:t> is it fit for purpose for the next generation?</a:t>
            </a:r>
          </a:p>
        </p:txBody>
      </p:sp>
      <p:pic>
        <p:nvPicPr>
          <p:cNvPr id="1536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643438" y="1485143"/>
            <a:ext cx="3995737" cy="2341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721129" y="4221163"/>
            <a:ext cx="3880042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2875" y="0"/>
            <a:ext cx="9286875" cy="1357313"/>
          </a:xfrm>
          <a:solidFill>
            <a:schemeClr val="accent3">
              <a:lumMod val="60000"/>
              <a:lumOff val="40000"/>
            </a:schemeClr>
          </a:solidFill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b="1" dirty="0" smtClean="0">
                <a:ea typeface="+mj-ea"/>
              </a:rPr>
              <a:t>Feeling a little tired after the 8 mile sponsored walk</a:t>
            </a:r>
            <a:endParaRPr lang="en-GB" b="1" dirty="0">
              <a:ea typeface="+mj-ea"/>
            </a:endParaRPr>
          </a:p>
        </p:txBody>
      </p:sp>
      <p:pic>
        <p:nvPicPr>
          <p:cNvPr id="61443" name="Content Placeholder 3" descr="white lion 211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42875" y="1357313"/>
            <a:ext cx="9286875" cy="5649912"/>
          </a:xfrm>
        </p:spPr>
      </p:pic>
    </p:spTree>
  </p:cSld>
  <p:clrMapOvr>
    <a:masterClrMapping/>
  </p:clrMapOvr>
  <p:transition xmlns:p14="http://schemas.microsoft.com/office/powerpoint/2010/main" advClick="0" advTm="4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4"/>
          <p:cNvSpPr>
            <a:spLocks noGrp="1" noChangeArrowheads="1"/>
          </p:cNvSpPr>
          <p:nvPr>
            <p:ph type="title"/>
          </p:nvPr>
        </p:nvSpPr>
        <p:spPr>
          <a:xfrm>
            <a:off x="5076825" y="4652963"/>
            <a:ext cx="3816350" cy="1871662"/>
          </a:xfrm>
          <a:solidFill>
            <a:srgbClr val="FFFF00"/>
          </a:solidFill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b="1" smtClean="0">
                <a:ea typeface="+mj-ea"/>
              </a:rPr>
              <a:t>Joe enjoying life in his own home</a:t>
            </a:r>
          </a:p>
        </p:txBody>
      </p:sp>
      <p:pic>
        <p:nvPicPr>
          <p:cNvPr id="62467" name="Picture 5" descr="Picture_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30613"/>
            <a:ext cx="4841875" cy="322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6" descr="Picture_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8225" y="0"/>
            <a:ext cx="3025775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7" descr="Picture_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56325" cy="392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0" name="Text Box 8"/>
          <p:cNvSpPr txBox="1">
            <a:spLocks noChangeArrowheads="1"/>
          </p:cNvSpPr>
          <p:nvPr/>
        </p:nvSpPr>
        <p:spPr bwMode="auto">
          <a:xfrm>
            <a:off x="1547813" y="0"/>
            <a:ext cx="5616575" cy="5794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3200" b="1"/>
              <a:t>So who</a:t>
            </a:r>
            <a:r>
              <a:rPr lang="ja-JP" altLang="en-GB" sz="3200" b="1"/>
              <a:t>’</a:t>
            </a:r>
            <a:r>
              <a:rPr lang="en-GB" sz="3200" b="1"/>
              <a:t>s in control now?</a:t>
            </a:r>
          </a:p>
        </p:txBody>
      </p:sp>
    </p:spTree>
  </p:cSld>
  <p:clrMapOvr>
    <a:masterClrMapping/>
  </p:clrMapOvr>
  <p:transition xmlns:p14="http://schemas.microsoft.com/office/powerpoint/2010/main" advClick="0" advTm="6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2"/>
          <p:cNvSpPr txBox="1">
            <a:spLocks noChangeArrowheads="1"/>
          </p:cNvSpPr>
          <p:nvPr/>
        </p:nvSpPr>
        <p:spPr bwMode="auto">
          <a:xfrm>
            <a:off x="250825" y="188913"/>
            <a:ext cx="3816350" cy="65087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b="1"/>
              <a:t>Jacob doing what he does best……….being a monkey!</a:t>
            </a:r>
          </a:p>
        </p:txBody>
      </p:sp>
    </p:spTree>
  </p:cSld>
  <p:clrMapOvr>
    <a:masterClrMapping/>
  </p:clrMapOvr>
  <p:transition xmlns:p14="http://schemas.microsoft.com/office/powerpoint/2010/main" advClick="0" advTm="6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2"/>
          <p:cNvSpPr txBox="1">
            <a:spLocks noChangeArrowheads="1"/>
          </p:cNvSpPr>
          <p:nvPr/>
        </p:nvSpPr>
        <p:spPr bwMode="auto">
          <a:xfrm>
            <a:off x="323850" y="260350"/>
            <a:ext cx="3168650" cy="65087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b="1"/>
              <a:t>Hey Rosie, watch you don</a:t>
            </a:r>
            <a:r>
              <a:rPr lang="ja-JP" altLang="en-GB" b="1"/>
              <a:t>’</a:t>
            </a:r>
            <a:r>
              <a:rPr lang="en-GB" b="1"/>
              <a:t>t bite your tongue!</a:t>
            </a:r>
          </a:p>
        </p:txBody>
      </p:sp>
    </p:spTree>
  </p:cSld>
  <p:clrMapOvr>
    <a:masterClrMapping/>
  </p:clrMapOvr>
  <p:transition xmlns:p14="http://schemas.microsoft.com/office/powerpoint/2010/main" advClick="0" advTm="6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  <a:solidFill>
            <a:srgbClr val="0000FF"/>
          </a:solidFill>
        </p:spPr>
        <p:txBody>
          <a:bodyPr/>
          <a:lstStyle/>
          <a:p>
            <a:pPr eaLnBrk="1" hangingPunct="1"/>
            <a:r>
              <a:rPr lang="en-GB" sz="4000" b="1">
                <a:solidFill>
                  <a:schemeClr val="bg1"/>
                </a:solidFill>
                <a:latin typeface="Calibri" charset="0"/>
              </a:rPr>
              <a:t>Rosie and Jacob growing up and living their life</a:t>
            </a:r>
          </a:p>
        </p:txBody>
      </p:sp>
      <p:pic>
        <p:nvPicPr>
          <p:cNvPr id="65539" name="Picture 4" descr="rosie et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1196975"/>
            <a:ext cx="8101012" cy="53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advClick="0" advTm="5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8"/>
          <p:cNvSpPr>
            <a:spLocks noGrp="1" noChangeArrowheads="1"/>
          </p:cNvSpPr>
          <p:nvPr>
            <p:ph type="title"/>
          </p:nvPr>
        </p:nvSpPr>
        <p:spPr>
          <a:xfrm>
            <a:off x="179388" y="188913"/>
            <a:ext cx="4752975" cy="719137"/>
          </a:xfrm>
          <a:solidFill>
            <a:srgbClr val="FFFF00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l" eaLnBrk="1" hangingPunct="1"/>
            <a:r>
              <a:rPr lang="en-GB" sz="2000" b="1" i="1">
                <a:latin typeface="Calibri" charset="0"/>
              </a:rPr>
              <a:t>So sweet and precious is family life</a:t>
            </a:r>
            <a:r>
              <a:rPr lang="en-GB" b="1" i="1">
                <a:latin typeface="Calibri" charset="0"/>
              </a:rPr>
              <a:t/>
            </a:r>
            <a:br>
              <a:rPr lang="en-GB" b="1" i="1">
                <a:latin typeface="Calibri" charset="0"/>
              </a:rPr>
            </a:br>
            <a:r>
              <a:rPr lang="en-GB" sz="1800" b="1">
                <a:latin typeface="Calibri" charset="0"/>
              </a:rPr>
              <a:t>James McBride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4"/>
          <p:cNvSpPr>
            <a:spLocks noChangeArrowheads="1"/>
          </p:cNvSpPr>
          <p:nvPr/>
        </p:nvSpPr>
        <p:spPr bwMode="auto">
          <a:xfrm>
            <a:off x="900113" y="2370138"/>
            <a:ext cx="6696075" cy="4487862"/>
          </a:xfrm>
          <a:prstGeom prst="rect">
            <a:avLst/>
          </a:prstGeom>
          <a:solidFill>
            <a:schemeClr val="accent1"/>
          </a:solidFill>
          <a:ln w="222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000"/>
          </a:p>
        </p:txBody>
      </p:sp>
      <p:pic>
        <p:nvPicPr>
          <p:cNvPr id="67587" name="Picture 5" descr="DSC008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988" y="2276475"/>
            <a:ext cx="6553200" cy="4340225"/>
          </a:xfrm>
          <a:prstGeom prst="rect">
            <a:avLst/>
          </a:prstGeom>
          <a:noFill/>
          <a:ln w="222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588" name="Text Box 6"/>
          <p:cNvSpPr txBox="1">
            <a:spLocks noChangeArrowheads="1"/>
          </p:cNvSpPr>
          <p:nvPr/>
        </p:nvSpPr>
        <p:spPr bwMode="auto">
          <a:xfrm>
            <a:off x="323850" y="260350"/>
            <a:ext cx="8461375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3200" b="1"/>
              <a:t>Services have promised generations of families so much, its NOW time to deliver because people who need support don</a:t>
            </a:r>
            <a:r>
              <a:rPr lang="ja-JP" altLang="en-GB" sz="3200" b="1"/>
              <a:t>’</a:t>
            </a:r>
            <a:r>
              <a:rPr lang="en-GB" sz="3200" b="1"/>
              <a:t>t have the time to wait to get a GOOD LIFE.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4"/>
          <p:cNvSpPr>
            <a:spLocks noChangeArrowheads="1"/>
          </p:cNvSpPr>
          <p:nvPr/>
        </p:nvSpPr>
        <p:spPr bwMode="auto">
          <a:xfrm>
            <a:off x="250825" y="1844675"/>
            <a:ext cx="5508625" cy="4003675"/>
          </a:xfrm>
          <a:prstGeom prst="rect">
            <a:avLst/>
          </a:prstGeom>
          <a:solidFill>
            <a:schemeClr val="accent1"/>
          </a:solidFill>
          <a:ln w="222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000"/>
          </a:p>
        </p:txBody>
      </p:sp>
      <p:sp>
        <p:nvSpPr>
          <p:cNvPr id="68611" name="Rectangle 6"/>
          <p:cNvSpPr>
            <a:spLocks noChangeArrowheads="1"/>
          </p:cNvSpPr>
          <p:nvPr/>
        </p:nvSpPr>
        <p:spPr bwMode="auto">
          <a:xfrm>
            <a:off x="1547813" y="476250"/>
            <a:ext cx="5170487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400" b="1">
                <a:solidFill>
                  <a:srgbClr val="FF0000"/>
                </a:solidFill>
              </a:rPr>
              <a:t>It can all be done</a:t>
            </a:r>
          </a:p>
        </p:txBody>
      </p:sp>
      <p:sp>
        <p:nvSpPr>
          <p:cNvPr id="68612" name="Rectangle 7"/>
          <p:cNvSpPr>
            <a:spLocks noChangeArrowheads="1"/>
          </p:cNvSpPr>
          <p:nvPr/>
        </p:nvSpPr>
        <p:spPr bwMode="auto">
          <a:xfrm>
            <a:off x="5580063" y="1773238"/>
            <a:ext cx="3240087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b="1">
                <a:solidFill>
                  <a:schemeClr val="hlink"/>
                </a:solidFill>
              </a:rPr>
              <a:t>We know how to do it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b="1">
                <a:solidFill>
                  <a:srgbClr val="6600FF"/>
                </a:solidFill>
              </a:rPr>
              <a:t>Some are doing it well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b="1">
                <a:solidFill>
                  <a:srgbClr val="000099"/>
                </a:solidFill>
              </a:rPr>
              <a:t>It will be hard work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b="1">
                <a:solidFill>
                  <a:srgbClr val="FF0000"/>
                </a:solidFill>
              </a:rPr>
              <a:t>The most important work is always hard.</a:t>
            </a:r>
          </a:p>
        </p:txBody>
      </p:sp>
      <p:pic>
        <p:nvPicPr>
          <p:cNvPr id="68613" name="Picture 8" descr="D of E June 06 0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916113"/>
            <a:ext cx="5616575" cy="3889375"/>
          </a:xfrm>
          <a:prstGeom prst="rect">
            <a:avLst/>
          </a:prstGeom>
          <a:noFill/>
          <a:ln w="222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00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GB" sz="4000">
                <a:latin typeface="Calibri" charset="0"/>
              </a:rPr>
              <a:t>Thank you for letting me join you today</a:t>
            </a:r>
          </a:p>
        </p:txBody>
      </p:sp>
      <p:pic>
        <p:nvPicPr>
          <p:cNvPr id="69635" name="Picture 6" descr="ct florida 169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03575" y="1484313"/>
            <a:ext cx="5313363" cy="3986212"/>
          </a:xfrm>
          <a:noFill/>
          <a:ln w="3175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69636" name="Text Box 9"/>
          <p:cNvSpPr txBox="1">
            <a:spLocks noChangeArrowheads="1"/>
          </p:cNvSpPr>
          <p:nvPr/>
        </p:nvSpPr>
        <p:spPr bwMode="auto">
          <a:xfrm>
            <a:off x="0" y="5286375"/>
            <a:ext cx="9144000" cy="2170113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b="1">
                <a:solidFill>
                  <a:schemeClr val="tx2"/>
                </a:solidFill>
              </a:rPr>
              <a:t>caroline.tomlinson@in-control.org.uk</a:t>
            </a:r>
          </a:p>
          <a:p>
            <a:pPr algn="ctr" eaLnBrk="1" hangingPunct="1">
              <a:spcBef>
                <a:spcPct val="50000"/>
              </a:spcBef>
            </a:pPr>
            <a:r>
              <a:rPr lang="en-GB" b="1">
                <a:solidFill>
                  <a:schemeClr val="tx2"/>
                </a:solidFill>
              </a:rPr>
              <a:t>07947 608 915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GB" b="1">
                <a:solidFill>
                  <a:schemeClr val="tx2"/>
                </a:solidFill>
              </a:rPr>
              <a:t>www.in-control.org.uk</a:t>
            </a:r>
          </a:p>
          <a:p>
            <a:pPr algn="ctr" eaLnBrk="1" hangingPunct="1">
              <a:spcBef>
                <a:spcPct val="50000"/>
              </a:spcBef>
            </a:pPr>
            <a:r>
              <a:rPr lang="en-GB" b="1">
                <a:solidFill>
                  <a:schemeClr val="tx2"/>
                </a:solidFill>
              </a:rPr>
              <a:t>www.shop4support.com</a:t>
            </a:r>
          </a:p>
          <a:p>
            <a:pPr algn="ctr" eaLnBrk="1" hangingPunct="1">
              <a:spcBef>
                <a:spcPct val="50000"/>
              </a:spcBef>
            </a:pPr>
            <a:endParaRPr lang="en-GB" sz="2400" b="1">
              <a:solidFill>
                <a:schemeClr val="tx2"/>
              </a:solidFill>
            </a:endParaRPr>
          </a:p>
        </p:txBody>
      </p:sp>
      <p:pic>
        <p:nvPicPr>
          <p:cNvPr id="69637" name="Picture 11" descr="in-Control_logo-300p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313" y="2357438"/>
            <a:ext cx="28575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eaLnBrk="1" hangingPunct="1"/>
            <a:r>
              <a:rPr lang="en-US" sz="5400">
                <a:latin typeface="Calibri" charset="0"/>
                <a:ea typeface="ヒラギノ角ゴ Pro W3" charset="0"/>
                <a:cs typeface="ヒラギノ角ゴ Pro W3" charset="0"/>
              </a:rPr>
              <a:t>Break</a:t>
            </a:r>
          </a:p>
        </p:txBody>
      </p:sp>
      <p:sp>
        <p:nvSpPr>
          <p:cNvPr id="70659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sz="4800">
                <a:solidFill>
                  <a:srgbClr val="898989"/>
                </a:solidFill>
                <a:latin typeface="Calibri" charset="0"/>
                <a:ea typeface="ヒラギノ角ゴ Pro W3" charset="0"/>
                <a:cs typeface="ヒラギノ角ゴ Pro W3" charset="0"/>
              </a:rPr>
              <a:t>North Gallery</a:t>
            </a:r>
          </a:p>
          <a:p>
            <a:pPr eaLnBrk="1" hangingPunct="1"/>
            <a:endParaRPr lang="en-US">
              <a:solidFill>
                <a:srgbClr val="898989"/>
              </a:solidFill>
              <a:latin typeface="Calibri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70660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5A17204-DE2F-9342-8420-080A6F7984DE}" type="slidenum">
              <a:rPr lang="en-GB">
                <a:solidFill>
                  <a:srgbClr val="FFFFFF"/>
                </a:solidFill>
                <a:latin typeface="Calibri" charset="0"/>
              </a:rPr>
              <a:pPr eaLnBrk="1" hangingPunct="1"/>
              <a:t>59</a:t>
            </a:fld>
            <a:endParaRPr lang="en-GB">
              <a:solidFill>
                <a:srgbClr val="FFFFFF"/>
              </a:solidFill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4000" smtClean="0">
                <a:ea typeface="+mj-ea"/>
              </a:rPr>
              <a:t>So who are the people and what do they need??</a:t>
            </a:r>
          </a:p>
        </p:txBody>
      </p:sp>
      <p:pic>
        <p:nvPicPr>
          <p:cNvPr id="1638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71550" y="1628996"/>
            <a:ext cx="6972300" cy="4646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b="1" dirty="0">
                <a:solidFill>
                  <a:schemeClr val="accent2"/>
                </a:solidFill>
                <a:latin typeface="Calibri" charset="0"/>
              </a:rPr>
              <a:t>So how did it all happen?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277813" y="1557338"/>
            <a:ext cx="8686800" cy="4525962"/>
          </a:xfrm>
        </p:spPr>
        <p:txBody>
          <a:bodyPr/>
          <a:lstStyle/>
          <a:p>
            <a:pPr algn="just" eaLnBrk="1" hangingPunct="1"/>
            <a:r>
              <a:rPr lang="en-GB" sz="4400" b="1" dirty="0">
                <a:latin typeface="Calibri" charset="0"/>
              </a:rPr>
              <a:t>The story so far for Joe</a:t>
            </a:r>
          </a:p>
          <a:p>
            <a:pPr algn="just" eaLnBrk="1" hangingPunct="1"/>
            <a:r>
              <a:rPr lang="en-GB" sz="4400" b="1" dirty="0">
                <a:latin typeface="Calibri" charset="0"/>
              </a:rPr>
              <a:t>Sit back, relax and enjoy!</a:t>
            </a:r>
          </a:p>
        </p:txBody>
      </p:sp>
    </p:spTree>
  </p:cSld>
  <p:clrMapOvr>
    <a:masterClrMapping/>
  </p:clrMapOvr>
  <p:transition xmlns:p14="http://schemas.microsoft.com/office/powerpoint/2010/main" advClick="0" advTm="16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28795" y="482600"/>
            <a:ext cx="469551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949167" y="1714500"/>
            <a:ext cx="4193903" cy="422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Rectangle 3"/>
          <p:cNvSpPr>
            <a:spLocks noGrp="1" noChangeArrowheads="1"/>
          </p:cNvSpPr>
          <p:nvPr>
            <p:ph idx="1"/>
          </p:nvPr>
        </p:nvSpPr>
        <p:spPr>
          <a:xfrm>
            <a:off x="26988" y="1152525"/>
            <a:ext cx="5222875" cy="5562600"/>
          </a:xfrm>
        </p:spPr>
        <p:txBody>
          <a:bodyPr/>
          <a:lstStyle/>
          <a:p>
            <a:pPr marL="623888" eaLnBrk="1" hangingPunct="1">
              <a:buClr>
                <a:srgbClr val="FF8000"/>
              </a:buClr>
              <a:buFont typeface="Helvetica" charset="0"/>
              <a:buChar char="•"/>
            </a:pPr>
            <a:r>
              <a:rPr lang="en-US" sz="1700">
                <a:latin typeface="Helvetica" charset="0"/>
                <a:cs typeface="Helvetica" charset="0"/>
                <a:sym typeface="Helvetica" charset="0"/>
              </a:rPr>
              <a:t>Network for Social Innovation: led reform and innovation in Social Care - founded in 2003</a:t>
            </a:r>
            <a:endParaRPr lang="en-US" sz="1700">
              <a:latin typeface="Helvetica" charset="0"/>
              <a:sym typeface="Helvetica" charset="0"/>
            </a:endParaRPr>
          </a:p>
          <a:p>
            <a:pPr marL="623888" eaLnBrk="1" hangingPunct="1">
              <a:buClr>
                <a:srgbClr val="FF8000"/>
              </a:buClr>
              <a:buFont typeface="Helvetica" charset="0"/>
              <a:buChar char="•"/>
            </a:pPr>
            <a:r>
              <a:rPr lang="en-US" sz="1700">
                <a:latin typeface="Helvetica" charset="0"/>
                <a:cs typeface="Helvetica" charset="0"/>
                <a:sym typeface="Helvetica" charset="0"/>
              </a:rPr>
              <a:t>Membership: 122 adult departments, 36 childrens, 38 PCTs &amp; 21 TT authorities</a:t>
            </a:r>
            <a:endParaRPr lang="en-US" sz="1700">
              <a:latin typeface="Helvetica" charset="0"/>
              <a:sym typeface="Helvetica" charset="0"/>
            </a:endParaRPr>
          </a:p>
          <a:p>
            <a:pPr marL="623888" eaLnBrk="1" hangingPunct="1">
              <a:buClr>
                <a:srgbClr val="FF8000"/>
              </a:buClr>
              <a:buFont typeface="Helvetica" charset="0"/>
              <a:buChar char="•"/>
            </a:pPr>
            <a:r>
              <a:rPr lang="en-US" sz="1700">
                <a:latin typeface="Helvetica" charset="0"/>
                <a:cs typeface="Helvetica" charset="0"/>
                <a:sym typeface="Helvetica" charset="0"/>
              </a:rPr>
              <a:t>Independent charity - trustees: CPA, OPP, NCIL, ADASS, Together, Mencap, NAAPS</a:t>
            </a:r>
            <a:endParaRPr lang="en-US" sz="1700">
              <a:latin typeface="Helvetica" charset="0"/>
              <a:sym typeface="Helvetica" charset="0"/>
            </a:endParaRPr>
          </a:p>
          <a:p>
            <a:pPr marL="623888" eaLnBrk="1" hangingPunct="1">
              <a:buClr>
                <a:srgbClr val="FF8000"/>
              </a:buClr>
              <a:buFont typeface="Helvetica" charset="0"/>
              <a:buChar char="•"/>
            </a:pPr>
            <a:r>
              <a:rPr lang="en-US" sz="1700">
                <a:latin typeface="Helvetica" charset="0"/>
                <a:cs typeface="Helvetica" charset="0"/>
                <a:sym typeface="Helvetica" charset="0"/>
              </a:rPr>
              <a:t>Defined concepts: Self-Directed Support, RAS, Individual Budget, Support Plan, Brokerage...</a:t>
            </a:r>
            <a:endParaRPr lang="en-US" sz="1700">
              <a:latin typeface="Helvetica" charset="0"/>
              <a:sym typeface="Helvetica" charset="0"/>
            </a:endParaRPr>
          </a:p>
          <a:p>
            <a:pPr marL="623888" eaLnBrk="1" hangingPunct="1">
              <a:buClr>
                <a:srgbClr val="FF8000"/>
              </a:buClr>
              <a:buFont typeface="Helvetica" charset="0"/>
              <a:buChar char="•"/>
            </a:pPr>
            <a:r>
              <a:rPr lang="en-US" sz="1700">
                <a:latin typeface="Helvetica" charset="0"/>
                <a:cs typeface="Helvetica" charset="0"/>
                <a:sym typeface="Helvetica" charset="0"/>
              </a:rPr>
              <a:t>Social enterprise: </a:t>
            </a:r>
            <a:r>
              <a:rPr lang="en-US" sz="1700" u="sng">
                <a:latin typeface="Helvetica" charset="0"/>
                <a:cs typeface="Helvetica" charset="0"/>
                <a:sym typeface="Helvetica" charset="0"/>
                <a:hlinkClick r:id="rId5"/>
              </a:rPr>
              <a:t>www.shop4support.com</a:t>
            </a:r>
            <a:r>
              <a:rPr lang="en-US" sz="1700">
                <a:latin typeface="Helvetica" charset="0"/>
                <a:cs typeface="Helvetica" charset="0"/>
                <a:sym typeface="Helvetica" charset="0"/>
              </a:rPr>
              <a:t> PLAN, Partners in Policy Making</a:t>
            </a:r>
            <a:endParaRPr lang="en-US" sz="1700">
              <a:latin typeface="Helvetica" charset="0"/>
              <a:sym typeface="Helvetica" charset="0"/>
            </a:endParaRPr>
          </a:p>
          <a:p>
            <a:pPr marL="623888" eaLnBrk="1" hangingPunct="1">
              <a:buClr>
                <a:srgbClr val="FF8000"/>
              </a:buClr>
              <a:buFont typeface="Helvetica" charset="0"/>
              <a:buChar char="•"/>
            </a:pPr>
            <a:r>
              <a:rPr lang="en-US" sz="1700">
                <a:latin typeface="Helvetica" charset="0"/>
                <a:cs typeface="Helvetica" charset="0"/>
                <a:sym typeface="Helvetica" charset="0"/>
              </a:rPr>
              <a:t>Policy work: social care funding, personal health budgets, community capacity</a:t>
            </a:r>
            <a:endParaRPr lang="en-US" sz="1700">
              <a:latin typeface="Helvetica" charset="0"/>
              <a:sym typeface="Helvetica" charset="0"/>
            </a:endParaRPr>
          </a:p>
          <a:p>
            <a:pPr marL="623888" eaLnBrk="1" hangingPunct="1">
              <a:buClr>
                <a:srgbClr val="FF8000"/>
              </a:buClr>
              <a:buFont typeface="Helvetica" charset="0"/>
              <a:buChar char="•"/>
            </a:pPr>
            <a:r>
              <a:rPr lang="en-US" sz="1700">
                <a:latin typeface="Helvetica" charset="0"/>
                <a:cs typeface="Helvetica" charset="0"/>
                <a:sym typeface="Helvetica" charset="0"/>
              </a:rPr>
              <a:t>Open Source materials - </a:t>
            </a:r>
            <a:r>
              <a:rPr lang="en-US" sz="1700" u="sng">
                <a:latin typeface="Helvetica" charset="0"/>
                <a:cs typeface="Helvetica" charset="0"/>
                <a:sym typeface="Helvetica" charset="0"/>
                <a:hlinkClick r:id="rId6"/>
              </a:rPr>
              <a:t>www.in-control.org.uk</a:t>
            </a:r>
            <a:endParaRPr lang="en-US" sz="1700">
              <a:latin typeface="Helvetica" charset="0"/>
              <a:sym typeface="Helvetica" charset="0"/>
            </a:endParaRPr>
          </a:p>
          <a:p>
            <a:pPr marL="623888" eaLnBrk="1" hangingPunct="1">
              <a:buClr>
                <a:srgbClr val="FF8000"/>
              </a:buClr>
              <a:buFont typeface="Helvetica" charset="0"/>
              <a:buChar char="•"/>
            </a:pPr>
            <a:r>
              <a:rPr lang="en-US" sz="1700">
                <a:latin typeface="Helvetica" charset="0"/>
                <a:cs typeface="Helvetica" charset="0"/>
                <a:sym typeface="Helvetica" charset="0"/>
              </a:rPr>
              <a:t>In Control International: Australia, Cymru, </a:t>
            </a:r>
          </a:p>
          <a:p>
            <a:pPr marL="623888" eaLnBrk="1" hangingPunct="1">
              <a:buClr>
                <a:srgbClr val="FF8000"/>
              </a:buClr>
              <a:buFont typeface="Helvetica" charset="0"/>
              <a:buChar char="•"/>
            </a:pPr>
            <a:r>
              <a:rPr lang="en-US" sz="1700">
                <a:latin typeface="Helvetica" charset="0"/>
                <a:cs typeface="Helvetica" charset="0"/>
                <a:sym typeface="Helvetica" charset="0"/>
              </a:rPr>
              <a:t>N Ireland, Scotland, Japan, Finland, Italy</a:t>
            </a:r>
            <a:endParaRPr lang="en-US" sz="1700">
              <a:latin typeface="Helvetica" charset="0"/>
              <a:sym typeface="Helvetica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14313" y="785813"/>
            <a:ext cx="8778875" cy="521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b="1" kern="0" dirty="0">
                <a:solidFill>
                  <a:srgbClr val="FF8000"/>
                </a:solidFill>
                <a:latin typeface="Helvetica" charset="0"/>
                <a:ea typeface="+mn-ea"/>
                <a:cs typeface="Helvetica" charset="0"/>
                <a:sym typeface="Helvetica" charset="0"/>
              </a:rPr>
              <a:t>1996</a:t>
            </a:r>
            <a:r>
              <a:rPr lang="en-US" kern="0" dirty="0">
                <a:latin typeface="Helvetica" charset="0"/>
                <a:ea typeface="+mn-ea"/>
                <a:cs typeface="Helvetica" charset="0"/>
                <a:sym typeface="Helvetica" charset="0"/>
              </a:rPr>
              <a:t> Direct Payments Act</a:t>
            </a:r>
            <a:endParaRPr lang="en-US" kern="0" dirty="0">
              <a:latin typeface="Helvetica" charset="0"/>
              <a:ea typeface="+mn-ea"/>
              <a:cs typeface="+mn-cs"/>
              <a:sym typeface="Helvetica" charset="0"/>
            </a:endParaRPr>
          </a:p>
          <a:p>
            <a:pPr marL="342900" indent="-342900" eaLnBrk="0" hangingPunct="0">
              <a:spcBef>
                <a:spcPts val="1800"/>
              </a:spcBef>
              <a:buFontTx/>
              <a:buChar char="•"/>
              <a:defRPr/>
            </a:pPr>
            <a:r>
              <a:rPr lang="en-US" b="1" kern="0" dirty="0">
                <a:solidFill>
                  <a:srgbClr val="FF8000"/>
                </a:solidFill>
                <a:latin typeface="Helvetica" charset="0"/>
                <a:ea typeface="+mn-ea"/>
                <a:cs typeface="Helvetica" charset="0"/>
                <a:sym typeface="Helvetica" charset="0"/>
              </a:rPr>
              <a:t>1996 </a:t>
            </a:r>
            <a:r>
              <a:rPr lang="en-US" kern="0" dirty="0">
                <a:latin typeface="Helvetica" charset="0"/>
                <a:ea typeface="+mn-ea"/>
                <a:cs typeface="Helvetica" charset="0"/>
                <a:sym typeface="Helvetica" charset="0"/>
              </a:rPr>
              <a:t>Inclusion Glasgow</a:t>
            </a:r>
            <a:endParaRPr lang="en-US" kern="0" dirty="0">
              <a:latin typeface="Helvetica" charset="0"/>
              <a:ea typeface="+mn-ea"/>
              <a:cs typeface="+mn-cs"/>
              <a:sym typeface="Helvetica" charset="0"/>
            </a:endParaRPr>
          </a:p>
          <a:p>
            <a:pPr marL="342900" indent="-342900" eaLnBrk="0" hangingPunct="0">
              <a:spcBef>
                <a:spcPts val="1800"/>
              </a:spcBef>
              <a:buFontTx/>
              <a:buChar char="•"/>
              <a:defRPr/>
            </a:pPr>
            <a:r>
              <a:rPr lang="en-US" b="1" kern="0" dirty="0">
                <a:solidFill>
                  <a:srgbClr val="FF8000"/>
                </a:solidFill>
                <a:latin typeface="Helvetica" charset="0"/>
                <a:ea typeface="+mn-ea"/>
                <a:cs typeface="Helvetica" charset="0"/>
                <a:sym typeface="Helvetica" charset="0"/>
              </a:rPr>
              <a:t>2000</a:t>
            </a:r>
            <a:r>
              <a:rPr lang="en-US" kern="0" dirty="0">
                <a:latin typeface="Helvetica" charset="0"/>
                <a:ea typeface="+mn-ea"/>
                <a:cs typeface="Helvetica" charset="0"/>
                <a:sym typeface="Helvetica" charset="0"/>
              </a:rPr>
              <a:t> Piloting of SDS in Scotland</a:t>
            </a:r>
            <a:endParaRPr lang="en-US" kern="0" dirty="0">
              <a:latin typeface="Helvetica" charset="0"/>
              <a:ea typeface="+mn-ea"/>
              <a:cs typeface="+mn-cs"/>
              <a:sym typeface="Helvetica" charset="0"/>
            </a:endParaRPr>
          </a:p>
          <a:p>
            <a:pPr marL="342900" indent="-342900" eaLnBrk="0" hangingPunct="0">
              <a:spcBef>
                <a:spcPts val="1800"/>
              </a:spcBef>
              <a:buFontTx/>
              <a:buChar char="•"/>
              <a:defRPr/>
            </a:pPr>
            <a:r>
              <a:rPr lang="en-US" b="1" kern="0" dirty="0">
                <a:solidFill>
                  <a:srgbClr val="FF8000"/>
                </a:solidFill>
                <a:latin typeface="Helvetica" charset="0"/>
                <a:ea typeface="+mn-ea"/>
                <a:cs typeface="Helvetica" charset="0"/>
                <a:sym typeface="Helvetica" charset="0"/>
              </a:rPr>
              <a:t>2001</a:t>
            </a:r>
            <a:r>
              <a:rPr lang="en-US" kern="0" dirty="0">
                <a:latin typeface="Helvetica" charset="0"/>
                <a:ea typeface="+mn-ea"/>
                <a:cs typeface="Helvetica" charset="0"/>
                <a:sym typeface="Helvetica" charset="0"/>
              </a:rPr>
              <a:t> </a:t>
            </a:r>
            <a:r>
              <a:rPr lang="en-US" i="1" kern="0" dirty="0">
                <a:latin typeface="Helvetica" charset="0"/>
                <a:ea typeface="+mn-ea"/>
                <a:cs typeface="Helvetica" charset="0"/>
                <a:sym typeface="Helvetica" charset="0"/>
              </a:rPr>
              <a:t>Valuing People</a:t>
            </a:r>
            <a:r>
              <a:rPr lang="en-US" kern="0" dirty="0">
                <a:latin typeface="Helvetica" charset="0"/>
                <a:ea typeface="+mn-ea"/>
                <a:cs typeface="Helvetica" charset="0"/>
                <a:sym typeface="Helvetica" charset="0"/>
              </a:rPr>
              <a:t> in England</a:t>
            </a:r>
            <a:endParaRPr lang="en-US" kern="0" dirty="0">
              <a:latin typeface="Helvetica" charset="0"/>
              <a:ea typeface="+mn-ea"/>
              <a:cs typeface="+mn-cs"/>
              <a:sym typeface="Helvetica" charset="0"/>
            </a:endParaRPr>
          </a:p>
          <a:p>
            <a:pPr marL="342900" indent="-342900" eaLnBrk="0" hangingPunct="0">
              <a:spcBef>
                <a:spcPts val="1800"/>
              </a:spcBef>
              <a:buFontTx/>
              <a:buChar char="•"/>
              <a:defRPr/>
            </a:pPr>
            <a:r>
              <a:rPr lang="en-US" b="1" kern="0" dirty="0">
                <a:solidFill>
                  <a:srgbClr val="FF8000"/>
                </a:solidFill>
                <a:latin typeface="Helvetica" charset="0"/>
                <a:ea typeface="+mn-ea"/>
                <a:cs typeface="Helvetica" charset="0"/>
                <a:sym typeface="Helvetica" charset="0"/>
              </a:rPr>
              <a:t>2003</a:t>
            </a:r>
            <a:r>
              <a:rPr lang="en-US" kern="0" dirty="0">
                <a:latin typeface="Helvetica" charset="0"/>
                <a:ea typeface="+mn-ea"/>
                <a:cs typeface="Helvetica" charset="0"/>
                <a:sym typeface="Helvetica" charset="0"/>
              </a:rPr>
              <a:t> in Control partnership begun</a:t>
            </a:r>
            <a:endParaRPr lang="en-US" kern="0" dirty="0">
              <a:latin typeface="Helvetica" charset="0"/>
              <a:ea typeface="+mn-ea"/>
              <a:cs typeface="+mn-cs"/>
              <a:sym typeface="Helvetica" charset="0"/>
            </a:endParaRPr>
          </a:p>
          <a:p>
            <a:pPr marL="342900" indent="-342900" eaLnBrk="0" hangingPunct="0">
              <a:spcBef>
                <a:spcPts val="1800"/>
              </a:spcBef>
              <a:buFontTx/>
              <a:buChar char="•"/>
              <a:defRPr/>
            </a:pPr>
            <a:r>
              <a:rPr lang="en-US" b="1" kern="0" dirty="0">
                <a:solidFill>
                  <a:srgbClr val="FF8000"/>
                </a:solidFill>
                <a:latin typeface="Helvetica" charset="0"/>
                <a:ea typeface="+mn-ea"/>
                <a:cs typeface="Helvetica" charset="0"/>
                <a:sym typeface="Helvetica" charset="0"/>
              </a:rPr>
              <a:t>2003</a:t>
            </a:r>
            <a:r>
              <a:rPr lang="en-US" kern="0" dirty="0">
                <a:latin typeface="Helvetica" charset="0"/>
                <a:ea typeface="+mn-ea"/>
                <a:cs typeface="Helvetica" charset="0"/>
                <a:sym typeface="Helvetica" charset="0"/>
              </a:rPr>
              <a:t> Testing begins in 6 authorities</a:t>
            </a:r>
            <a:endParaRPr lang="en-US" kern="0" dirty="0">
              <a:latin typeface="Helvetica" charset="0"/>
              <a:ea typeface="+mn-ea"/>
              <a:cs typeface="+mn-cs"/>
              <a:sym typeface="Helvetica" charset="0"/>
            </a:endParaRPr>
          </a:p>
          <a:p>
            <a:pPr marL="342900" indent="-342900" eaLnBrk="0" hangingPunct="0">
              <a:spcBef>
                <a:spcPts val="1800"/>
              </a:spcBef>
              <a:buFontTx/>
              <a:buChar char="•"/>
              <a:defRPr/>
            </a:pPr>
            <a:r>
              <a:rPr lang="en-US" b="1" kern="0" dirty="0">
                <a:solidFill>
                  <a:srgbClr val="FF8000"/>
                </a:solidFill>
                <a:latin typeface="Helvetica" charset="0"/>
                <a:ea typeface="+mn-ea"/>
                <a:cs typeface="Helvetica" charset="0"/>
                <a:sym typeface="Helvetica" charset="0"/>
              </a:rPr>
              <a:t>2004</a:t>
            </a:r>
            <a:r>
              <a:rPr lang="en-US" kern="0" dirty="0">
                <a:latin typeface="Helvetica" charset="0"/>
                <a:ea typeface="+mn-ea"/>
                <a:cs typeface="Helvetica" charset="0"/>
                <a:sym typeface="Helvetica" charset="0"/>
              </a:rPr>
              <a:t> Policy interest begins</a:t>
            </a:r>
            <a:endParaRPr lang="en-US" kern="0" dirty="0">
              <a:latin typeface="Helvetica" charset="0"/>
              <a:ea typeface="+mn-ea"/>
              <a:cs typeface="+mn-cs"/>
              <a:sym typeface="Helvetica" charset="0"/>
            </a:endParaRPr>
          </a:p>
          <a:p>
            <a:pPr marL="342900" indent="-342900" eaLnBrk="0" hangingPunct="0">
              <a:spcBef>
                <a:spcPts val="1800"/>
              </a:spcBef>
              <a:buFontTx/>
              <a:buChar char="•"/>
              <a:defRPr/>
            </a:pPr>
            <a:r>
              <a:rPr lang="en-US" b="1" kern="0" dirty="0">
                <a:solidFill>
                  <a:srgbClr val="FF8000"/>
                </a:solidFill>
                <a:latin typeface="Helvetica" charset="0"/>
                <a:ea typeface="+mn-ea"/>
                <a:cs typeface="Helvetica" charset="0"/>
                <a:sym typeface="Helvetica" charset="0"/>
              </a:rPr>
              <a:t>2005</a:t>
            </a:r>
            <a:r>
              <a:rPr lang="en-US" kern="0" dirty="0">
                <a:latin typeface="Helvetica" charset="0"/>
                <a:ea typeface="+mn-ea"/>
                <a:cs typeface="Helvetica" charset="0"/>
                <a:sym typeface="Helvetica" charset="0"/>
              </a:rPr>
              <a:t> Initial government commitment</a:t>
            </a:r>
            <a:endParaRPr lang="en-US" kern="0" dirty="0">
              <a:latin typeface="Helvetica" charset="0"/>
              <a:ea typeface="+mn-ea"/>
              <a:cs typeface="+mn-cs"/>
              <a:sym typeface="Helvetica" charset="0"/>
            </a:endParaRPr>
          </a:p>
          <a:p>
            <a:pPr marL="342900" indent="-342900" eaLnBrk="0" hangingPunct="0">
              <a:spcBef>
                <a:spcPts val="1800"/>
              </a:spcBef>
              <a:buFontTx/>
              <a:buChar char="•"/>
              <a:defRPr/>
            </a:pPr>
            <a:r>
              <a:rPr lang="en-US" b="1" kern="0" dirty="0">
                <a:solidFill>
                  <a:srgbClr val="FF8000"/>
                </a:solidFill>
                <a:latin typeface="Helvetica" charset="0"/>
                <a:ea typeface="+mn-ea"/>
                <a:cs typeface="Helvetica" charset="0"/>
                <a:sym typeface="Helvetica" charset="0"/>
              </a:rPr>
              <a:t>2006</a:t>
            </a:r>
            <a:r>
              <a:rPr lang="en-US" kern="0" dirty="0">
                <a:latin typeface="Helvetica" charset="0"/>
                <a:ea typeface="+mn-ea"/>
                <a:cs typeface="Helvetica" charset="0"/>
                <a:sym typeface="Helvetica" charset="0"/>
              </a:rPr>
              <a:t> IB Pilot </a:t>
            </a:r>
            <a:r>
              <a:rPr lang="en-US" kern="0" dirty="0" err="1">
                <a:latin typeface="Helvetica" charset="0"/>
                <a:ea typeface="+mn-ea"/>
                <a:cs typeface="Helvetica" charset="0"/>
                <a:sym typeface="Helvetica" charset="0"/>
              </a:rPr>
              <a:t>Programme</a:t>
            </a:r>
            <a:r>
              <a:rPr lang="en-US" kern="0" dirty="0">
                <a:latin typeface="Helvetica" charset="0"/>
                <a:ea typeface="+mn-ea"/>
                <a:cs typeface="Helvetica" charset="0"/>
                <a:sym typeface="Helvetica" charset="0"/>
              </a:rPr>
              <a:t> begins</a:t>
            </a:r>
            <a:endParaRPr lang="en-US" kern="0" dirty="0">
              <a:latin typeface="Helvetica" charset="0"/>
              <a:ea typeface="+mn-ea"/>
              <a:cs typeface="+mn-cs"/>
              <a:sym typeface="Helvetica" charset="0"/>
            </a:endParaRPr>
          </a:p>
          <a:p>
            <a:pPr marL="342900" indent="-342900" eaLnBrk="0" hangingPunct="0">
              <a:spcBef>
                <a:spcPts val="1800"/>
              </a:spcBef>
              <a:buFontTx/>
              <a:buChar char="•"/>
              <a:defRPr/>
            </a:pPr>
            <a:r>
              <a:rPr lang="en-US" b="1" kern="0" dirty="0">
                <a:solidFill>
                  <a:srgbClr val="FF8000"/>
                </a:solidFill>
                <a:latin typeface="Helvetica" charset="0"/>
                <a:ea typeface="+mn-ea"/>
                <a:cs typeface="Helvetica" charset="0"/>
                <a:sym typeface="Helvetica" charset="0"/>
              </a:rPr>
              <a:t>2007</a:t>
            </a:r>
            <a:r>
              <a:rPr lang="en-US" kern="0" dirty="0">
                <a:latin typeface="Helvetica" charset="0"/>
                <a:ea typeface="+mn-ea"/>
                <a:cs typeface="Helvetica" charset="0"/>
                <a:sym typeface="Helvetica" charset="0"/>
              </a:rPr>
              <a:t> in Control Scotland &amp; </a:t>
            </a:r>
            <a:r>
              <a:rPr lang="en-US" kern="0" dirty="0" err="1">
                <a:latin typeface="Helvetica" charset="0"/>
                <a:ea typeface="+mn-ea"/>
                <a:cs typeface="Helvetica" charset="0"/>
                <a:sym typeface="Helvetica" charset="0"/>
              </a:rPr>
              <a:t>Cymru</a:t>
            </a:r>
            <a:endParaRPr lang="en-US" kern="0" dirty="0">
              <a:latin typeface="Helvetica" charset="0"/>
              <a:ea typeface="+mn-ea"/>
              <a:cs typeface="+mn-cs"/>
              <a:sym typeface="Helvetica" charset="0"/>
            </a:endParaRPr>
          </a:p>
          <a:p>
            <a:pPr marL="342900" indent="-342900" eaLnBrk="0" hangingPunct="0">
              <a:spcBef>
                <a:spcPts val="1800"/>
              </a:spcBef>
              <a:buFontTx/>
              <a:buChar char="•"/>
              <a:defRPr/>
            </a:pPr>
            <a:r>
              <a:rPr lang="en-US" b="1" kern="0" dirty="0">
                <a:solidFill>
                  <a:srgbClr val="FF8000"/>
                </a:solidFill>
                <a:latin typeface="Helvetica" charset="0"/>
                <a:ea typeface="+mn-ea"/>
                <a:cs typeface="Helvetica" charset="0"/>
                <a:sym typeface="Helvetica" charset="0"/>
              </a:rPr>
              <a:t>2007</a:t>
            </a:r>
            <a:r>
              <a:rPr lang="en-US" kern="0" dirty="0">
                <a:latin typeface="Helvetica" charset="0"/>
                <a:ea typeface="+mn-ea"/>
                <a:cs typeface="Helvetica" charset="0"/>
                <a:sym typeface="Helvetica" charset="0"/>
              </a:rPr>
              <a:t> </a:t>
            </a:r>
            <a:r>
              <a:rPr lang="en-US" kern="0" dirty="0" err="1">
                <a:latin typeface="Helvetica" charset="0"/>
                <a:ea typeface="+mn-ea"/>
                <a:cs typeface="Helvetica" charset="0"/>
                <a:sym typeface="Helvetica" charset="0"/>
              </a:rPr>
              <a:t>iC</a:t>
            </a:r>
            <a:r>
              <a:rPr lang="en-US" kern="0" dirty="0">
                <a:latin typeface="Helvetica" charset="0"/>
                <a:ea typeface="+mn-ea"/>
                <a:cs typeface="Helvetica" charset="0"/>
                <a:sym typeface="Helvetica" charset="0"/>
              </a:rPr>
              <a:t> membership reaches 107</a:t>
            </a:r>
            <a:endParaRPr lang="en-US" kern="0" dirty="0">
              <a:latin typeface="Helvetica" charset="0"/>
              <a:ea typeface="+mn-ea"/>
              <a:cs typeface="+mn-cs"/>
              <a:sym typeface="Helvetica" charset="0"/>
            </a:endParaRPr>
          </a:p>
          <a:p>
            <a:pPr marL="342900" indent="-342900" eaLnBrk="0" hangingPunct="0">
              <a:spcBef>
                <a:spcPts val="1800"/>
              </a:spcBef>
              <a:buFontTx/>
              <a:buChar char="•"/>
              <a:defRPr/>
            </a:pPr>
            <a:r>
              <a:rPr lang="en-US" b="1" kern="0" dirty="0">
                <a:solidFill>
                  <a:srgbClr val="FF8000"/>
                </a:solidFill>
                <a:latin typeface="Helvetica" charset="0"/>
                <a:ea typeface="+mn-ea"/>
                <a:cs typeface="Helvetica" charset="0"/>
                <a:sym typeface="Helvetica" charset="0"/>
              </a:rPr>
              <a:t>2007</a:t>
            </a:r>
            <a:r>
              <a:rPr lang="en-US" kern="0" dirty="0">
                <a:latin typeface="Helvetica" charset="0"/>
                <a:ea typeface="+mn-ea"/>
                <a:cs typeface="Helvetica" charset="0"/>
                <a:sym typeface="Helvetica" charset="0"/>
              </a:rPr>
              <a:t> </a:t>
            </a:r>
            <a:r>
              <a:rPr lang="en-US" i="1" kern="0" dirty="0">
                <a:latin typeface="Helvetica" charset="0"/>
                <a:ea typeface="+mn-ea"/>
                <a:cs typeface="Helvetica" charset="0"/>
                <a:sym typeface="Helvetica" charset="0"/>
              </a:rPr>
              <a:t>Putting People First</a:t>
            </a:r>
            <a:r>
              <a:rPr lang="en-US" kern="0" dirty="0">
                <a:latin typeface="Helvetica" charset="0"/>
                <a:ea typeface="+mn-ea"/>
                <a:cs typeface="Helvetica" charset="0"/>
                <a:sym typeface="Helvetica" charset="0"/>
              </a:rPr>
              <a:t> published</a:t>
            </a:r>
          </a:p>
          <a:p>
            <a:pPr marL="342900" indent="-342900" eaLnBrk="0" hangingPunct="0">
              <a:spcBef>
                <a:spcPts val="1800"/>
              </a:spcBef>
              <a:buFontTx/>
              <a:buChar char="•"/>
              <a:defRPr/>
            </a:pPr>
            <a:r>
              <a:rPr lang="en-US" b="1" kern="0" dirty="0">
                <a:solidFill>
                  <a:srgbClr val="FF9900"/>
                </a:solidFill>
                <a:latin typeface="Helvetica" charset="0"/>
                <a:ea typeface="+mn-ea"/>
                <a:cs typeface="+mn-cs"/>
                <a:sym typeface="Helvetica" charset="0"/>
              </a:rPr>
              <a:t>2008 </a:t>
            </a:r>
            <a:r>
              <a:rPr lang="en-US" kern="0" dirty="0">
                <a:latin typeface="Helvetica" charset="0"/>
                <a:ea typeface="+mn-ea"/>
                <a:cs typeface="+mn-cs"/>
                <a:sym typeface="Helvetica" charset="0"/>
              </a:rPr>
              <a:t>Children and health work stream developed</a:t>
            </a:r>
            <a:endParaRPr lang="en-US" kern="0" dirty="0">
              <a:solidFill>
                <a:srgbClr val="FF9900"/>
              </a:solidFill>
              <a:latin typeface="Helvetica" charset="0"/>
              <a:ea typeface="+mn-ea"/>
              <a:cs typeface="+mn-cs"/>
              <a:sym typeface="Helvetica" charset="0"/>
            </a:endParaRPr>
          </a:p>
        </p:txBody>
      </p:sp>
      <p:sp>
        <p:nvSpPr>
          <p:cNvPr id="19459" name="TextBox 7"/>
          <p:cNvSpPr txBox="1">
            <a:spLocks noChangeArrowheads="1"/>
          </p:cNvSpPr>
          <p:nvPr/>
        </p:nvSpPr>
        <p:spPr bwMode="auto">
          <a:xfrm>
            <a:off x="5072063" y="1143000"/>
            <a:ext cx="3929062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GB" sz="8000" dirty="0">
                <a:solidFill>
                  <a:srgbClr val="C00000"/>
                </a:solidFill>
              </a:rPr>
              <a:t>Policy and Practice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riss_2010-2">
  <a:themeElements>
    <a:clrScheme name="iriss 2010">
      <a:dk1>
        <a:sysClr val="windowText" lastClr="000000"/>
      </a:dk1>
      <a:lt1>
        <a:sysClr val="window" lastClr="FFFFFF"/>
      </a:lt1>
      <a:dk2>
        <a:srgbClr val="1C73BA"/>
      </a:dk2>
      <a:lt2>
        <a:srgbClr val="EEECE1"/>
      </a:lt2>
      <a:accent1>
        <a:srgbClr val="1C73BA"/>
      </a:accent1>
      <a:accent2>
        <a:srgbClr val="8AA2D4"/>
      </a:accent2>
      <a:accent3>
        <a:srgbClr val="B0BE2E"/>
      </a:accent3>
      <a:accent4>
        <a:srgbClr val="1C73BA"/>
      </a:accent4>
      <a:accent5>
        <a:srgbClr val="8AA2D4"/>
      </a:accent5>
      <a:accent6>
        <a:srgbClr val="B0BE2E"/>
      </a:accent6>
      <a:hlink>
        <a:srgbClr val="1C73BA"/>
      </a:hlink>
      <a:folHlink>
        <a:srgbClr val="8AA2D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3255</TotalTime>
  <Words>1266</Words>
  <Application>Microsoft Macintosh PowerPoint</Application>
  <PresentationFormat>On-screen Show (4:3)</PresentationFormat>
  <Paragraphs>223</Paragraphs>
  <Slides>59</Slides>
  <Notes>59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59</vt:i4>
      </vt:variant>
    </vt:vector>
  </HeadingPairs>
  <TitlesOfParts>
    <vt:vector size="61" baseType="lpstr">
      <vt:lpstr>Office Theme</vt:lpstr>
      <vt:lpstr>iriss_2010-2</vt:lpstr>
      <vt:lpstr>Welcome</vt:lpstr>
      <vt:lpstr> Minister for Children and Early Years </vt:lpstr>
      <vt:lpstr>Family life and the lives they choose</vt:lpstr>
      <vt:lpstr>Individuals and Families  Living the Life they Choose    </vt:lpstr>
      <vt:lpstr>PowerPoint Presentation</vt:lpstr>
      <vt:lpstr>So who are the people and what do they need??</vt:lpstr>
      <vt:lpstr>So how did it all happen?</vt:lpstr>
      <vt:lpstr>PowerPoint Presentation</vt:lpstr>
      <vt:lpstr>PowerPoint Presentation</vt:lpstr>
      <vt:lpstr>PUTTING PEOPLE FIRST 10th Dec 2007 was launched</vt:lpstr>
      <vt:lpstr>The Keys to Citizenship</vt:lpstr>
      <vt:lpstr>PowerPoint Presentation</vt:lpstr>
      <vt:lpstr>The ‘Gift’ model</vt:lpstr>
      <vt:lpstr>PowerPoint Presentation</vt:lpstr>
      <vt:lpstr>The Citizenship Model</vt:lpstr>
      <vt:lpstr>PowerPoint Presentation</vt:lpstr>
      <vt:lpstr>PowerPoint Presentation</vt:lpstr>
      <vt:lpstr>So what difference has it really made for me?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Joy is not in things, it is in us Richard Wagner</vt:lpstr>
      <vt:lpstr>PowerPoint Presentation</vt:lpstr>
      <vt:lpstr>He </vt:lpstr>
      <vt:lpstr>Who was it that said I don’t communicate?</vt:lpstr>
      <vt:lpstr>I do not love him because he is good, but because he is my child. Rabindranath Tagore</vt:lpstr>
      <vt:lpstr>PowerPoint Presentation</vt:lpstr>
      <vt:lpstr>Yet another social function - going by Stretch Limo this time though!!</vt:lpstr>
      <vt:lpstr>So Joe what do you think of your PA’s?</vt:lpstr>
      <vt:lpstr>Joe at the side of “SunnyVille”</vt:lpstr>
      <vt:lpstr>Chilling with Dad!!</vt:lpstr>
      <vt:lpstr>Having a minute!!</vt:lpstr>
      <vt:lpstr>Joe and The Odd Socks Enterprise</vt:lpstr>
      <vt:lpstr>Joe working at his sale</vt:lpstr>
      <vt:lpstr>Feeling a little tired after the 8 mile sponsored walk</vt:lpstr>
      <vt:lpstr>Joe enjoying life in his own home</vt:lpstr>
      <vt:lpstr>PowerPoint Presentation</vt:lpstr>
      <vt:lpstr>PowerPoint Presentation</vt:lpstr>
      <vt:lpstr>Rosie and Jacob growing up and living their life</vt:lpstr>
      <vt:lpstr>So sweet and precious is family life James McBride</vt:lpstr>
      <vt:lpstr>PowerPoint Presentation</vt:lpstr>
      <vt:lpstr>PowerPoint Presentation</vt:lpstr>
      <vt:lpstr>Thank you for letting me join you today</vt:lpstr>
      <vt:lpstr>Break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Family life and the lives they choose</dc:title>
  <dc:subject>care</dc:subject>
  <dc:creator>Caroline Tomlinson</dc:creator>
  <cp:keywords>carer,disability</cp:keywords>
  <dc:description>Caroline Tomlinson talks about the process of setting up personalised care for her disabled son. Iriss Forum 2010</dc:description>
  <cp:lastModifiedBy>Lesley Duff</cp:lastModifiedBy>
  <cp:revision>111</cp:revision>
  <dcterms:created xsi:type="dcterms:W3CDTF">2005-06-02T14:18:09Z</dcterms:created>
  <dcterms:modified xsi:type="dcterms:W3CDTF">2016-03-18T15:01:15Z</dcterms:modified>
  <cp:category/>
</cp:coreProperties>
</file>