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02" r:id="rId1"/>
  </p:sldMasterIdLst>
  <p:notesMasterIdLst>
    <p:notesMasterId r:id="rId28"/>
  </p:notesMasterIdLst>
  <p:handoutMasterIdLst>
    <p:handoutMasterId r:id="rId29"/>
  </p:handoutMasterIdLst>
  <p:sldIdLst>
    <p:sldId id="256" r:id="rId2"/>
    <p:sldId id="281" r:id="rId3"/>
    <p:sldId id="257" r:id="rId4"/>
    <p:sldId id="282" r:id="rId5"/>
    <p:sldId id="261" r:id="rId6"/>
    <p:sldId id="285" r:id="rId7"/>
    <p:sldId id="262" r:id="rId8"/>
    <p:sldId id="259" r:id="rId9"/>
    <p:sldId id="260" r:id="rId10"/>
    <p:sldId id="265" r:id="rId11"/>
    <p:sldId id="269" r:id="rId12"/>
    <p:sldId id="266" r:id="rId13"/>
    <p:sldId id="267" r:id="rId14"/>
    <p:sldId id="270" r:id="rId15"/>
    <p:sldId id="271" r:id="rId16"/>
    <p:sldId id="272" r:id="rId17"/>
    <p:sldId id="273" r:id="rId18"/>
    <p:sldId id="274" r:id="rId19"/>
    <p:sldId id="275" r:id="rId20"/>
    <p:sldId id="283" r:id="rId21"/>
    <p:sldId id="284" r:id="rId22"/>
    <p:sldId id="276" r:id="rId23"/>
    <p:sldId id="278" r:id="rId24"/>
    <p:sldId id="279" r:id="rId25"/>
    <p:sldId id="280" r:id="rId26"/>
    <p:sldId id="286" r:id="rId27"/>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ＭＳ Ｐゴシック" charset="0"/>
        <a:cs typeface="+mn-cs"/>
      </a:defRPr>
    </a:lvl1pPr>
    <a:lvl2pPr marL="457200" algn="l" rtl="0" fontAlgn="base">
      <a:spcBef>
        <a:spcPct val="0"/>
      </a:spcBef>
      <a:spcAft>
        <a:spcPct val="0"/>
      </a:spcAft>
      <a:defRPr kern="1200">
        <a:solidFill>
          <a:schemeClr val="tx1"/>
        </a:solidFill>
        <a:latin typeface="Arial" charset="0"/>
        <a:ea typeface="ＭＳ Ｐゴシック" charset="0"/>
        <a:cs typeface="+mn-cs"/>
      </a:defRPr>
    </a:lvl2pPr>
    <a:lvl3pPr marL="914400" algn="l" rtl="0" fontAlgn="base">
      <a:spcBef>
        <a:spcPct val="0"/>
      </a:spcBef>
      <a:spcAft>
        <a:spcPct val="0"/>
      </a:spcAft>
      <a:defRPr kern="1200">
        <a:solidFill>
          <a:schemeClr val="tx1"/>
        </a:solidFill>
        <a:latin typeface="Arial" charset="0"/>
        <a:ea typeface="ＭＳ Ｐゴシック" charset="0"/>
        <a:cs typeface="+mn-cs"/>
      </a:defRPr>
    </a:lvl3pPr>
    <a:lvl4pPr marL="1371600" algn="l" rtl="0" fontAlgn="base">
      <a:spcBef>
        <a:spcPct val="0"/>
      </a:spcBef>
      <a:spcAft>
        <a:spcPct val="0"/>
      </a:spcAft>
      <a:defRPr kern="1200">
        <a:solidFill>
          <a:schemeClr val="tx1"/>
        </a:solidFill>
        <a:latin typeface="Arial" charset="0"/>
        <a:ea typeface="ＭＳ Ｐゴシック" charset="0"/>
        <a:cs typeface="+mn-cs"/>
      </a:defRPr>
    </a:lvl4pPr>
    <a:lvl5pPr marL="1828800" algn="l" rtl="0" fontAlgn="base">
      <a:spcBef>
        <a:spcPct val="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848"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19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21197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21197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21197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2F502F85-0A2D-0349-9832-C061A50359D5}" type="slidenum">
              <a:rPr lang="en-GB"/>
              <a:pPr/>
              <a:t>‹#›</a:t>
            </a:fld>
            <a:endParaRPr lang="en-GB"/>
          </a:p>
        </p:txBody>
      </p:sp>
    </p:spTree>
    <p:extLst>
      <p:ext uri="{BB962C8B-B14F-4D97-AF65-F5344CB8AC3E}">
        <p14:creationId xmlns:p14="http://schemas.microsoft.com/office/powerpoint/2010/main" val="30070933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99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2099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20992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99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2099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2099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0E51DECF-D903-7B43-B117-99FC5D86EC7F}" type="slidenum">
              <a:rPr lang="en-GB"/>
              <a:pPr/>
              <a:t>‹#›</a:t>
            </a:fld>
            <a:endParaRPr lang="en-GB"/>
          </a:p>
        </p:txBody>
      </p:sp>
    </p:spTree>
    <p:extLst>
      <p:ext uri="{BB962C8B-B14F-4D97-AF65-F5344CB8AC3E}">
        <p14:creationId xmlns:p14="http://schemas.microsoft.com/office/powerpoint/2010/main" val="66713023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charset="0"/>
        <a:cs typeface="+mn-cs"/>
      </a:defRPr>
    </a:lvl1pPr>
    <a:lvl2pPr marL="457200" algn="l" rtl="0" fontAlgn="base">
      <a:spcBef>
        <a:spcPct val="30000"/>
      </a:spcBef>
      <a:spcAft>
        <a:spcPct val="0"/>
      </a:spcAft>
      <a:defRPr sz="1200" kern="1200">
        <a:solidFill>
          <a:schemeClr val="tx1"/>
        </a:solidFill>
        <a:latin typeface="Arial" charset="0"/>
        <a:ea typeface="ＭＳ Ｐゴシック" charset="0"/>
        <a:cs typeface="+mn-cs"/>
      </a:defRPr>
    </a:lvl2pPr>
    <a:lvl3pPr marL="914400" algn="l" rtl="0" fontAlgn="base">
      <a:spcBef>
        <a:spcPct val="30000"/>
      </a:spcBef>
      <a:spcAft>
        <a:spcPct val="0"/>
      </a:spcAft>
      <a:defRPr sz="1200" kern="1200">
        <a:solidFill>
          <a:schemeClr val="tx1"/>
        </a:solidFill>
        <a:latin typeface="Arial" charset="0"/>
        <a:ea typeface="ＭＳ Ｐゴシック" charset="0"/>
        <a:cs typeface="+mn-cs"/>
      </a:defRPr>
    </a:lvl3pPr>
    <a:lvl4pPr marL="1371600" algn="l" rtl="0" fontAlgn="base">
      <a:spcBef>
        <a:spcPct val="30000"/>
      </a:spcBef>
      <a:spcAft>
        <a:spcPct val="0"/>
      </a:spcAft>
      <a:defRPr sz="1200" kern="1200">
        <a:solidFill>
          <a:schemeClr val="tx1"/>
        </a:solidFill>
        <a:latin typeface="Arial" charset="0"/>
        <a:ea typeface="ＭＳ Ｐゴシック" charset="0"/>
        <a:cs typeface="+mn-cs"/>
      </a:defRPr>
    </a:lvl4pPr>
    <a:lvl5pPr marL="1828800" algn="l" rtl="0" fontAlgn="base">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01730" name="Line 2"/>
          <p:cNvSpPr>
            <a:spLocks noChangeShapeType="1"/>
          </p:cNvSpPr>
          <p:nvPr/>
        </p:nvSpPr>
        <p:spPr bwMode="auto">
          <a:xfrm>
            <a:off x="7315200" y="1066800"/>
            <a:ext cx="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01731" name="Rectangle 3"/>
          <p:cNvSpPr>
            <a:spLocks noGrp="1" noChangeArrowheads="1"/>
          </p:cNvSpPr>
          <p:nvPr>
            <p:ph type="ctrTitle"/>
          </p:nvPr>
        </p:nvSpPr>
        <p:spPr>
          <a:xfrm>
            <a:off x="315913" y="466725"/>
            <a:ext cx="6781800" cy="2133600"/>
          </a:xfrm>
        </p:spPr>
        <p:txBody>
          <a:bodyPr/>
          <a:lstStyle>
            <a:lvl1pPr algn="r">
              <a:defRPr sz="4800"/>
            </a:lvl1pPr>
          </a:lstStyle>
          <a:p>
            <a:pPr lvl="0"/>
            <a:r>
              <a:rPr lang="en-GB" noProof="0" smtClean="0"/>
              <a:t>Click to edit Master title style</a:t>
            </a:r>
          </a:p>
        </p:txBody>
      </p:sp>
      <p:sp>
        <p:nvSpPr>
          <p:cNvPr id="201732" name="Rectangle 4"/>
          <p:cNvSpPr>
            <a:spLocks noGrp="1" noChangeArrowheads="1"/>
          </p:cNvSpPr>
          <p:nvPr>
            <p:ph type="subTitle" idx="1"/>
          </p:nvPr>
        </p:nvSpPr>
        <p:spPr>
          <a:xfrm>
            <a:off x="849313" y="3049588"/>
            <a:ext cx="6248400" cy="2362200"/>
          </a:xfrm>
        </p:spPr>
        <p:txBody>
          <a:bodyPr/>
          <a:lstStyle>
            <a:lvl1pPr marL="0" indent="0" algn="r">
              <a:buFont typeface="Wingdings" charset="0"/>
              <a:buNone/>
              <a:defRPr sz="3200"/>
            </a:lvl1pPr>
          </a:lstStyle>
          <a:p>
            <a:pPr lvl="0"/>
            <a:r>
              <a:rPr lang="en-GB" noProof="0" smtClean="0"/>
              <a:t>Click to edit Master subtitle style</a:t>
            </a:r>
          </a:p>
        </p:txBody>
      </p:sp>
      <p:sp>
        <p:nvSpPr>
          <p:cNvPr id="201733" name="Rectangle 5"/>
          <p:cNvSpPr>
            <a:spLocks noGrp="1" noChangeArrowheads="1"/>
          </p:cNvSpPr>
          <p:nvPr>
            <p:ph type="dt" sz="half" idx="2"/>
          </p:nvPr>
        </p:nvSpPr>
        <p:spPr/>
        <p:txBody>
          <a:bodyPr/>
          <a:lstStyle>
            <a:lvl1pPr>
              <a:defRPr/>
            </a:lvl1pPr>
          </a:lstStyle>
          <a:p>
            <a:r>
              <a:rPr lang="en-GB"/>
              <a:t>27/04/05</a:t>
            </a:r>
          </a:p>
        </p:txBody>
      </p:sp>
      <p:sp>
        <p:nvSpPr>
          <p:cNvPr id="201734" name="Rectangle 6"/>
          <p:cNvSpPr>
            <a:spLocks noGrp="1" noChangeArrowheads="1"/>
          </p:cNvSpPr>
          <p:nvPr>
            <p:ph type="ftr" sz="quarter" idx="3"/>
          </p:nvPr>
        </p:nvSpPr>
        <p:spPr/>
        <p:txBody>
          <a:bodyPr/>
          <a:lstStyle>
            <a:lvl1pPr>
              <a:defRPr/>
            </a:lvl1pPr>
          </a:lstStyle>
          <a:p>
            <a:r>
              <a:rPr lang="en-GB"/>
              <a:t>GGSW Research Seminar </a:t>
            </a:r>
          </a:p>
        </p:txBody>
      </p:sp>
      <p:sp>
        <p:nvSpPr>
          <p:cNvPr id="201735" name="Rectangle 7"/>
          <p:cNvSpPr>
            <a:spLocks noGrp="1" noChangeArrowheads="1"/>
          </p:cNvSpPr>
          <p:nvPr>
            <p:ph type="sldNum" sz="quarter" idx="4"/>
          </p:nvPr>
        </p:nvSpPr>
        <p:spPr/>
        <p:txBody>
          <a:bodyPr/>
          <a:lstStyle>
            <a:lvl1pPr>
              <a:defRPr/>
            </a:lvl1pPr>
          </a:lstStyle>
          <a:p>
            <a:fld id="{842ADC9A-07FF-7A44-8744-0D3394F17DA3}" type="slidenum">
              <a:rPr lang="en-GB"/>
              <a:pPr/>
              <a:t>‹#›</a:t>
            </a:fld>
            <a:endParaRPr lang="en-GB"/>
          </a:p>
        </p:txBody>
      </p:sp>
      <p:grpSp>
        <p:nvGrpSpPr>
          <p:cNvPr id="201736" name="Group 8"/>
          <p:cNvGrpSpPr>
            <a:grpSpLocks/>
          </p:cNvGrpSpPr>
          <p:nvPr/>
        </p:nvGrpSpPr>
        <p:grpSpPr bwMode="auto">
          <a:xfrm>
            <a:off x="7493000" y="2992438"/>
            <a:ext cx="1338263" cy="2189162"/>
            <a:chOff x="4704" y="1885"/>
            <a:chExt cx="843" cy="1379"/>
          </a:xfrm>
        </p:grpSpPr>
        <p:sp>
          <p:nvSpPr>
            <p:cNvPr id="201737" name="Oval 9"/>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738" name="Oval 10"/>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739" name="Oval 11"/>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740" name="Oval 12"/>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741" name="Oval 13"/>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742" name="Oval 14"/>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743" name="Oval 15"/>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744" name="Oval 16"/>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745" name="Oval 17"/>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746" name="Oval 18"/>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747" name="Oval 19"/>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748" name="Oval 20"/>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749" name="Oval 21"/>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750" name="Oval 22"/>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751" name="Oval 23"/>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752" name="Oval 24"/>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753" name="Oval 25"/>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754" name="Oval 26"/>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755" name="Oval 27"/>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756" name="Oval 28"/>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757" name="Oval 29"/>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758" name="Oval 30"/>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759" name="Oval 31"/>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760" name="Oval 32"/>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761" name="Oval 33"/>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762" name="Oval 34"/>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763" name="Oval 35"/>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764" name="Oval 36"/>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765" name="Oval 37"/>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766" name="Oval 38"/>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767" name="Oval 39"/>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201768" name="Line 40"/>
          <p:cNvSpPr>
            <a:spLocks noChangeShapeType="1"/>
          </p:cNvSpPr>
          <p:nvPr/>
        </p:nvSpPr>
        <p:spPr bwMode="auto">
          <a:xfrm>
            <a:off x="304800" y="2819400"/>
            <a:ext cx="82296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r>
              <a:rPr lang="en-GB"/>
              <a:t>27/04/05</a:t>
            </a:r>
          </a:p>
        </p:txBody>
      </p:sp>
      <p:sp>
        <p:nvSpPr>
          <p:cNvPr id="5" name="Footer Placeholder 4"/>
          <p:cNvSpPr>
            <a:spLocks noGrp="1"/>
          </p:cNvSpPr>
          <p:nvPr>
            <p:ph type="ftr" sz="quarter" idx="11"/>
          </p:nvPr>
        </p:nvSpPr>
        <p:spPr/>
        <p:txBody>
          <a:bodyPr/>
          <a:lstStyle>
            <a:lvl1pPr>
              <a:defRPr/>
            </a:lvl1pPr>
          </a:lstStyle>
          <a:p>
            <a:r>
              <a:rPr lang="en-GB"/>
              <a:t>GGSW Research Seminar </a:t>
            </a:r>
          </a:p>
        </p:txBody>
      </p:sp>
      <p:sp>
        <p:nvSpPr>
          <p:cNvPr id="6" name="Slide Number Placeholder 5"/>
          <p:cNvSpPr>
            <a:spLocks noGrp="1"/>
          </p:cNvSpPr>
          <p:nvPr>
            <p:ph type="sldNum" sz="quarter" idx="12"/>
          </p:nvPr>
        </p:nvSpPr>
        <p:spPr/>
        <p:txBody>
          <a:bodyPr/>
          <a:lstStyle>
            <a:lvl1pPr>
              <a:defRPr/>
            </a:lvl1pPr>
          </a:lstStyle>
          <a:p>
            <a:fld id="{1CC4F73E-AEA1-7B44-A307-ED28383A04FA}" type="slidenum">
              <a:rPr lang="en-GB"/>
              <a:pPr/>
              <a:t>‹#›</a:t>
            </a:fld>
            <a:endParaRPr lang="en-GB"/>
          </a:p>
        </p:txBody>
      </p:sp>
    </p:spTree>
    <p:extLst>
      <p:ext uri="{BB962C8B-B14F-4D97-AF65-F5344CB8AC3E}">
        <p14:creationId xmlns:p14="http://schemas.microsoft.com/office/powerpoint/2010/main" val="139226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r>
              <a:rPr lang="en-GB"/>
              <a:t>27/04/05</a:t>
            </a:r>
          </a:p>
        </p:txBody>
      </p:sp>
      <p:sp>
        <p:nvSpPr>
          <p:cNvPr id="5" name="Footer Placeholder 4"/>
          <p:cNvSpPr>
            <a:spLocks noGrp="1"/>
          </p:cNvSpPr>
          <p:nvPr>
            <p:ph type="ftr" sz="quarter" idx="11"/>
          </p:nvPr>
        </p:nvSpPr>
        <p:spPr/>
        <p:txBody>
          <a:bodyPr/>
          <a:lstStyle>
            <a:lvl1pPr>
              <a:defRPr/>
            </a:lvl1pPr>
          </a:lstStyle>
          <a:p>
            <a:r>
              <a:rPr lang="en-GB"/>
              <a:t>GGSW Research Seminar </a:t>
            </a:r>
          </a:p>
        </p:txBody>
      </p:sp>
      <p:sp>
        <p:nvSpPr>
          <p:cNvPr id="6" name="Slide Number Placeholder 5"/>
          <p:cNvSpPr>
            <a:spLocks noGrp="1"/>
          </p:cNvSpPr>
          <p:nvPr>
            <p:ph type="sldNum" sz="quarter" idx="12"/>
          </p:nvPr>
        </p:nvSpPr>
        <p:spPr/>
        <p:txBody>
          <a:bodyPr/>
          <a:lstStyle>
            <a:lvl1pPr>
              <a:defRPr/>
            </a:lvl1pPr>
          </a:lstStyle>
          <a:p>
            <a:fld id="{6CFE4315-CE76-C548-AAB9-D1551317B0FC}" type="slidenum">
              <a:rPr lang="en-GB"/>
              <a:pPr/>
              <a:t>‹#›</a:t>
            </a:fld>
            <a:endParaRPr lang="en-GB"/>
          </a:p>
        </p:txBody>
      </p:sp>
    </p:spTree>
    <p:extLst>
      <p:ext uri="{BB962C8B-B14F-4D97-AF65-F5344CB8AC3E}">
        <p14:creationId xmlns:p14="http://schemas.microsoft.com/office/powerpoint/2010/main" val="8057022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GB" smtClean="0"/>
              <a:t>Click to edit Master title style</a:t>
            </a:r>
            <a:endParaRPr lang="en-US"/>
          </a:p>
        </p:txBody>
      </p:sp>
      <p:sp>
        <p:nvSpPr>
          <p:cNvPr id="3" name="Text Placeholder 2"/>
          <p:cNvSpPr>
            <a:spLocks noGrp="1"/>
          </p:cNvSpPr>
          <p:nvPr>
            <p:ph type="body" sz="half" idx="1"/>
          </p:nvPr>
        </p:nvSpPr>
        <p:spPr>
          <a:xfrm>
            <a:off x="457200" y="1719263"/>
            <a:ext cx="8229600" cy="2128837"/>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57200" y="4000500"/>
            <a:ext cx="8229600" cy="2130425"/>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r>
              <a:rPr lang="en-GB"/>
              <a:t>27/04/05</a:t>
            </a:r>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r>
              <a:rPr lang="en-GB"/>
              <a:t>GGSW Research Seminar </a:t>
            </a:r>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91D46EE9-4B4F-224D-BE05-B1D906B199A8}" type="slidenum">
              <a:rPr lang="en-GB"/>
              <a:pPr/>
              <a:t>‹#›</a:t>
            </a:fld>
            <a:endParaRPr lang="en-GB"/>
          </a:p>
        </p:txBody>
      </p:sp>
    </p:spTree>
    <p:extLst>
      <p:ext uri="{BB962C8B-B14F-4D97-AF65-F5344CB8AC3E}">
        <p14:creationId xmlns:p14="http://schemas.microsoft.com/office/powerpoint/2010/main" val="3109618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r>
              <a:rPr lang="en-GB"/>
              <a:t>27/04/05</a:t>
            </a:r>
          </a:p>
        </p:txBody>
      </p:sp>
      <p:sp>
        <p:nvSpPr>
          <p:cNvPr id="5" name="Footer Placeholder 4"/>
          <p:cNvSpPr>
            <a:spLocks noGrp="1"/>
          </p:cNvSpPr>
          <p:nvPr>
            <p:ph type="ftr" sz="quarter" idx="11"/>
          </p:nvPr>
        </p:nvSpPr>
        <p:spPr/>
        <p:txBody>
          <a:bodyPr/>
          <a:lstStyle>
            <a:lvl1pPr>
              <a:defRPr/>
            </a:lvl1pPr>
          </a:lstStyle>
          <a:p>
            <a:r>
              <a:rPr lang="en-GB"/>
              <a:t>GGSW Research Seminar </a:t>
            </a:r>
          </a:p>
        </p:txBody>
      </p:sp>
      <p:sp>
        <p:nvSpPr>
          <p:cNvPr id="6" name="Slide Number Placeholder 5"/>
          <p:cNvSpPr>
            <a:spLocks noGrp="1"/>
          </p:cNvSpPr>
          <p:nvPr>
            <p:ph type="sldNum" sz="quarter" idx="12"/>
          </p:nvPr>
        </p:nvSpPr>
        <p:spPr/>
        <p:txBody>
          <a:bodyPr/>
          <a:lstStyle>
            <a:lvl1pPr>
              <a:defRPr/>
            </a:lvl1pPr>
          </a:lstStyle>
          <a:p>
            <a:fld id="{0D117E78-D4C6-C342-B8D7-3B4822926673}" type="slidenum">
              <a:rPr lang="en-GB"/>
              <a:pPr/>
              <a:t>‹#›</a:t>
            </a:fld>
            <a:endParaRPr lang="en-GB"/>
          </a:p>
        </p:txBody>
      </p:sp>
    </p:spTree>
    <p:extLst>
      <p:ext uri="{BB962C8B-B14F-4D97-AF65-F5344CB8AC3E}">
        <p14:creationId xmlns:p14="http://schemas.microsoft.com/office/powerpoint/2010/main" val="2158594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r>
              <a:rPr lang="en-GB"/>
              <a:t>27/04/05</a:t>
            </a:r>
          </a:p>
        </p:txBody>
      </p:sp>
      <p:sp>
        <p:nvSpPr>
          <p:cNvPr id="5" name="Footer Placeholder 4"/>
          <p:cNvSpPr>
            <a:spLocks noGrp="1"/>
          </p:cNvSpPr>
          <p:nvPr>
            <p:ph type="ftr" sz="quarter" idx="11"/>
          </p:nvPr>
        </p:nvSpPr>
        <p:spPr/>
        <p:txBody>
          <a:bodyPr/>
          <a:lstStyle>
            <a:lvl1pPr>
              <a:defRPr/>
            </a:lvl1pPr>
          </a:lstStyle>
          <a:p>
            <a:r>
              <a:rPr lang="en-GB"/>
              <a:t>GGSW Research Seminar </a:t>
            </a:r>
          </a:p>
        </p:txBody>
      </p:sp>
      <p:sp>
        <p:nvSpPr>
          <p:cNvPr id="6" name="Slide Number Placeholder 5"/>
          <p:cNvSpPr>
            <a:spLocks noGrp="1"/>
          </p:cNvSpPr>
          <p:nvPr>
            <p:ph type="sldNum" sz="quarter" idx="12"/>
          </p:nvPr>
        </p:nvSpPr>
        <p:spPr/>
        <p:txBody>
          <a:bodyPr/>
          <a:lstStyle>
            <a:lvl1pPr>
              <a:defRPr/>
            </a:lvl1pPr>
          </a:lstStyle>
          <a:p>
            <a:fld id="{66AF5D8B-0973-FE47-BBDE-242177C74FD1}" type="slidenum">
              <a:rPr lang="en-GB"/>
              <a:pPr/>
              <a:t>‹#›</a:t>
            </a:fld>
            <a:endParaRPr lang="en-GB"/>
          </a:p>
        </p:txBody>
      </p:sp>
    </p:spTree>
    <p:extLst>
      <p:ext uri="{BB962C8B-B14F-4D97-AF65-F5344CB8AC3E}">
        <p14:creationId xmlns:p14="http://schemas.microsoft.com/office/powerpoint/2010/main" val="117708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lvl1pPr>
              <a:defRPr/>
            </a:lvl1pPr>
          </a:lstStyle>
          <a:p>
            <a:r>
              <a:rPr lang="en-GB"/>
              <a:t>27/04/05</a:t>
            </a:r>
          </a:p>
        </p:txBody>
      </p:sp>
      <p:sp>
        <p:nvSpPr>
          <p:cNvPr id="6" name="Footer Placeholder 5"/>
          <p:cNvSpPr>
            <a:spLocks noGrp="1"/>
          </p:cNvSpPr>
          <p:nvPr>
            <p:ph type="ftr" sz="quarter" idx="11"/>
          </p:nvPr>
        </p:nvSpPr>
        <p:spPr/>
        <p:txBody>
          <a:bodyPr/>
          <a:lstStyle>
            <a:lvl1pPr>
              <a:defRPr/>
            </a:lvl1pPr>
          </a:lstStyle>
          <a:p>
            <a:r>
              <a:rPr lang="en-GB"/>
              <a:t>GGSW Research Seminar </a:t>
            </a:r>
          </a:p>
        </p:txBody>
      </p:sp>
      <p:sp>
        <p:nvSpPr>
          <p:cNvPr id="7" name="Slide Number Placeholder 6"/>
          <p:cNvSpPr>
            <a:spLocks noGrp="1"/>
          </p:cNvSpPr>
          <p:nvPr>
            <p:ph type="sldNum" sz="quarter" idx="12"/>
          </p:nvPr>
        </p:nvSpPr>
        <p:spPr/>
        <p:txBody>
          <a:bodyPr/>
          <a:lstStyle>
            <a:lvl1pPr>
              <a:defRPr/>
            </a:lvl1pPr>
          </a:lstStyle>
          <a:p>
            <a:fld id="{D2B894B4-6706-D549-8F65-4138D7E0C518}" type="slidenum">
              <a:rPr lang="en-GB"/>
              <a:pPr/>
              <a:t>‹#›</a:t>
            </a:fld>
            <a:endParaRPr lang="en-GB"/>
          </a:p>
        </p:txBody>
      </p:sp>
    </p:spTree>
    <p:extLst>
      <p:ext uri="{BB962C8B-B14F-4D97-AF65-F5344CB8AC3E}">
        <p14:creationId xmlns:p14="http://schemas.microsoft.com/office/powerpoint/2010/main" val="3241300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lvl1pPr>
              <a:defRPr/>
            </a:lvl1pPr>
          </a:lstStyle>
          <a:p>
            <a:r>
              <a:rPr lang="en-GB"/>
              <a:t>27/04/05</a:t>
            </a:r>
          </a:p>
        </p:txBody>
      </p:sp>
      <p:sp>
        <p:nvSpPr>
          <p:cNvPr id="8" name="Footer Placeholder 7"/>
          <p:cNvSpPr>
            <a:spLocks noGrp="1"/>
          </p:cNvSpPr>
          <p:nvPr>
            <p:ph type="ftr" sz="quarter" idx="11"/>
          </p:nvPr>
        </p:nvSpPr>
        <p:spPr/>
        <p:txBody>
          <a:bodyPr/>
          <a:lstStyle>
            <a:lvl1pPr>
              <a:defRPr/>
            </a:lvl1pPr>
          </a:lstStyle>
          <a:p>
            <a:r>
              <a:rPr lang="en-GB"/>
              <a:t>GGSW Research Seminar </a:t>
            </a:r>
          </a:p>
        </p:txBody>
      </p:sp>
      <p:sp>
        <p:nvSpPr>
          <p:cNvPr id="9" name="Slide Number Placeholder 8"/>
          <p:cNvSpPr>
            <a:spLocks noGrp="1"/>
          </p:cNvSpPr>
          <p:nvPr>
            <p:ph type="sldNum" sz="quarter" idx="12"/>
          </p:nvPr>
        </p:nvSpPr>
        <p:spPr/>
        <p:txBody>
          <a:bodyPr/>
          <a:lstStyle>
            <a:lvl1pPr>
              <a:defRPr/>
            </a:lvl1pPr>
          </a:lstStyle>
          <a:p>
            <a:fld id="{9F886EF5-2403-3442-A97D-AC0679CCA429}" type="slidenum">
              <a:rPr lang="en-GB"/>
              <a:pPr/>
              <a:t>‹#›</a:t>
            </a:fld>
            <a:endParaRPr lang="en-GB"/>
          </a:p>
        </p:txBody>
      </p:sp>
    </p:spTree>
    <p:extLst>
      <p:ext uri="{BB962C8B-B14F-4D97-AF65-F5344CB8AC3E}">
        <p14:creationId xmlns:p14="http://schemas.microsoft.com/office/powerpoint/2010/main" val="3949402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GB"/>
              <a:t>27/04/05</a:t>
            </a:r>
          </a:p>
        </p:txBody>
      </p:sp>
      <p:sp>
        <p:nvSpPr>
          <p:cNvPr id="4" name="Footer Placeholder 3"/>
          <p:cNvSpPr>
            <a:spLocks noGrp="1"/>
          </p:cNvSpPr>
          <p:nvPr>
            <p:ph type="ftr" sz="quarter" idx="11"/>
          </p:nvPr>
        </p:nvSpPr>
        <p:spPr/>
        <p:txBody>
          <a:bodyPr/>
          <a:lstStyle>
            <a:lvl1pPr>
              <a:defRPr/>
            </a:lvl1pPr>
          </a:lstStyle>
          <a:p>
            <a:r>
              <a:rPr lang="en-GB"/>
              <a:t>GGSW Research Seminar </a:t>
            </a:r>
          </a:p>
        </p:txBody>
      </p:sp>
      <p:sp>
        <p:nvSpPr>
          <p:cNvPr id="5" name="Slide Number Placeholder 4"/>
          <p:cNvSpPr>
            <a:spLocks noGrp="1"/>
          </p:cNvSpPr>
          <p:nvPr>
            <p:ph type="sldNum" sz="quarter" idx="12"/>
          </p:nvPr>
        </p:nvSpPr>
        <p:spPr/>
        <p:txBody>
          <a:bodyPr/>
          <a:lstStyle>
            <a:lvl1pPr>
              <a:defRPr/>
            </a:lvl1pPr>
          </a:lstStyle>
          <a:p>
            <a:fld id="{F6EB3F9E-05D3-5A4B-B957-895358D12751}" type="slidenum">
              <a:rPr lang="en-GB"/>
              <a:pPr/>
              <a:t>‹#›</a:t>
            </a:fld>
            <a:endParaRPr lang="en-GB"/>
          </a:p>
        </p:txBody>
      </p:sp>
    </p:spTree>
    <p:extLst>
      <p:ext uri="{BB962C8B-B14F-4D97-AF65-F5344CB8AC3E}">
        <p14:creationId xmlns:p14="http://schemas.microsoft.com/office/powerpoint/2010/main" val="3012817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GB"/>
              <a:t>27/04/05</a:t>
            </a:r>
          </a:p>
        </p:txBody>
      </p:sp>
      <p:sp>
        <p:nvSpPr>
          <p:cNvPr id="3" name="Footer Placeholder 2"/>
          <p:cNvSpPr>
            <a:spLocks noGrp="1"/>
          </p:cNvSpPr>
          <p:nvPr>
            <p:ph type="ftr" sz="quarter" idx="11"/>
          </p:nvPr>
        </p:nvSpPr>
        <p:spPr/>
        <p:txBody>
          <a:bodyPr/>
          <a:lstStyle>
            <a:lvl1pPr>
              <a:defRPr/>
            </a:lvl1pPr>
          </a:lstStyle>
          <a:p>
            <a:r>
              <a:rPr lang="en-GB"/>
              <a:t>GGSW Research Seminar </a:t>
            </a:r>
          </a:p>
        </p:txBody>
      </p:sp>
      <p:sp>
        <p:nvSpPr>
          <p:cNvPr id="4" name="Slide Number Placeholder 3"/>
          <p:cNvSpPr>
            <a:spLocks noGrp="1"/>
          </p:cNvSpPr>
          <p:nvPr>
            <p:ph type="sldNum" sz="quarter" idx="12"/>
          </p:nvPr>
        </p:nvSpPr>
        <p:spPr/>
        <p:txBody>
          <a:bodyPr/>
          <a:lstStyle>
            <a:lvl1pPr>
              <a:defRPr/>
            </a:lvl1pPr>
          </a:lstStyle>
          <a:p>
            <a:fld id="{C379541D-935E-2A47-B01C-F55ECE282CEB}" type="slidenum">
              <a:rPr lang="en-GB"/>
              <a:pPr/>
              <a:t>‹#›</a:t>
            </a:fld>
            <a:endParaRPr lang="en-GB"/>
          </a:p>
        </p:txBody>
      </p:sp>
    </p:spTree>
    <p:extLst>
      <p:ext uri="{BB962C8B-B14F-4D97-AF65-F5344CB8AC3E}">
        <p14:creationId xmlns:p14="http://schemas.microsoft.com/office/powerpoint/2010/main" val="42190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lvl1pPr>
              <a:defRPr/>
            </a:lvl1pPr>
          </a:lstStyle>
          <a:p>
            <a:r>
              <a:rPr lang="en-GB"/>
              <a:t>27/04/05</a:t>
            </a:r>
          </a:p>
        </p:txBody>
      </p:sp>
      <p:sp>
        <p:nvSpPr>
          <p:cNvPr id="6" name="Footer Placeholder 5"/>
          <p:cNvSpPr>
            <a:spLocks noGrp="1"/>
          </p:cNvSpPr>
          <p:nvPr>
            <p:ph type="ftr" sz="quarter" idx="11"/>
          </p:nvPr>
        </p:nvSpPr>
        <p:spPr/>
        <p:txBody>
          <a:bodyPr/>
          <a:lstStyle>
            <a:lvl1pPr>
              <a:defRPr/>
            </a:lvl1pPr>
          </a:lstStyle>
          <a:p>
            <a:r>
              <a:rPr lang="en-GB"/>
              <a:t>GGSW Research Seminar </a:t>
            </a:r>
          </a:p>
        </p:txBody>
      </p:sp>
      <p:sp>
        <p:nvSpPr>
          <p:cNvPr id="7" name="Slide Number Placeholder 6"/>
          <p:cNvSpPr>
            <a:spLocks noGrp="1"/>
          </p:cNvSpPr>
          <p:nvPr>
            <p:ph type="sldNum" sz="quarter" idx="12"/>
          </p:nvPr>
        </p:nvSpPr>
        <p:spPr/>
        <p:txBody>
          <a:bodyPr/>
          <a:lstStyle>
            <a:lvl1pPr>
              <a:defRPr/>
            </a:lvl1pPr>
          </a:lstStyle>
          <a:p>
            <a:fld id="{90C88CFC-E53C-6B4B-A162-E8E1643449A4}" type="slidenum">
              <a:rPr lang="en-GB"/>
              <a:pPr/>
              <a:t>‹#›</a:t>
            </a:fld>
            <a:endParaRPr lang="en-GB"/>
          </a:p>
        </p:txBody>
      </p:sp>
    </p:spTree>
    <p:extLst>
      <p:ext uri="{BB962C8B-B14F-4D97-AF65-F5344CB8AC3E}">
        <p14:creationId xmlns:p14="http://schemas.microsoft.com/office/powerpoint/2010/main" val="599378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lvl1pPr>
              <a:defRPr/>
            </a:lvl1pPr>
          </a:lstStyle>
          <a:p>
            <a:r>
              <a:rPr lang="en-GB"/>
              <a:t>27/04/05</a:t>
            </a:r>
          </a:p>
        </p:txBody>
      </p:sp>
      <p:sp>
        <p:nvSpPr>
          <p:cNvPr id="6" name="Footer Placeholder 5"/>
          <p:cNvSpPr>
            <a:spLocks noGrp="1"/>
          </p:cNvSpPr>
          <p:nvPr>
            <p:ph type="ftr" sz="quarter" idx="11"/>
          </p:nvPr>
        </p:nvSpPr>
        <p:spPr/>
        <p:txBody>
          <a:bodyPr/>
          <a:lstStyle>
            <a:lvl1pPr>
              <a:defRPr/>
            </a:lvl1pPr>
          </a:lstStyle>
          <a:p>
            <a:r>
              <a:rPr lang="en-GB"/>
              <a:t>GGSW Research Seminar </a:t>
            </a:r>
          </a:p>
        </p:txBody>
      </p:sp>
      <p:sp>
        <p:nvSpPr>
          <p:cNvPr id="7" name="Slide Number Placeholder 6"/>
          <p:cNvSpPr>
            <a:spLocks noGrp="1"/>
          </p:cNvSpPr>
          <p:nvPr>
            <p:ph type="sldNum" sz="quarter" idx="12"/>
          </p:nvPr>
        </p:nvSpPr>
        <p:spPr/>
        <p:txBody>
          <a:bodyPr/>
          <a:lstStyle>
            <a:lvl1pPr>
              <a:defRPr/>
            </a:lvl1pPr>
          </a:lstStyle>
          <a:p>
            <a:fld id="{D1B791C2-3599-374C-979B-5B0B07B0C4A3}" type="slidenum">
              <a:rPr lang="en-GB"/>
              <a:pPr/>
              <a:t>‹#›</a:t>
            </a:fld>
            <a:endParaRPr lang="en-GB"/>
          </a:p>
        </p:txBody>
      </p:sp>
    </p:spTree>
    <p:extLst>
      <p:ext uri="{BB962C8B-B14F-4D97-AF65-F5344CB8AC3E}">
        <p14:creationId xmlns:p14="http://schemas.microsoft.com/office/powerpoint/2010/main" val="122633654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0706" name="Line 2"/>
          <p:cNvSpPr>
            <a:spLocks noChangeShapeType="1"/>
          </p:cNvSpPr>
          <p:nvPr/>
        </p:nvSpPr>
        <p:spPr bwMode="auto">
          <a:xfrm>
            <a:off x="7962900" y="152400"/>
            <a:ext cx="0" cy="1524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00707" name="Rectangle 3"/>
          <p:cNvSpPr>
            <a:spLocks noGrp="1" noChangeArrowheads="1"/>
          </p:cNvSpPr>
          <p:nvPr>
            <p:ph type="title"/>
          </p:nvPr>
        </p:nvSpPr>
        <p:spPr bwMode="auto">
          <a:xfrm>
            <a:off x="457200" y="122238"/>
            <a:ext cx="75438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GB"/>
              <a:t>Click to edit Master title style</a:t>
            </a:r>
          </a:p>
        </p:txBody>
      </p:sp>
      <p:sp>
        <p:nvSpPr>
          <p:cNvPr id="200708" name="Rectangle 4"/>
          <p:cNvSpPr>
            <a:spLocks noGrp="1" noChangeArrowheads="1"/>
          </p:cNvSpPr>
          <p:nvPr>
            <p:ph type="body" idx="1"/>
          </p:nvPr>
        </p:nvSpPr>
        <p:spPr bwMode="auto">
          <a:xfrm>
            <a:off x="457200" y="1719263"/>
            <a:ext cx="8229600" cy="4411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200709" name="Rectangle 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000"/>
            </a:lvl1pPr>
          </a:lstStyle>
          <a:p>
            <a:r>
              <a:rPr lang="en-GB"/>
              <a:t>27/04/05</a:t>
            </a:r>
          </a:p>
        </p:txBody>
      </p:sp>
      <p:sp>
        <p:nvSpPr>
          <p:cNvPr id="200710" name="Rectangle 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000"/>
            </a:lvl1pPr>
          </a:lstStyle>
          <a:p>
            <a:r>
              <a:rPr lang="en-GB"/>
              <a:t>GGSW Research Seminar </a:t>
            </a:r>
          </a:p>
        </p:txBody>
      </p:sp>
      <p:sp>
        <p:nvSpPr>
          <p:cNvPr id="200711" name="Rectangle 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000"/>
            </a:lvl1pPr>
          </a:lstStyle>
          <a:p>
            <a:fld id="{AF8149AF-833B-034D-8639-24F617FF56B2}" type="slidenum">
              <a:rPr lang="en-GB"/>
              <a:pPr/>
              <a:t>‹#›</a:t>
            </a:fld>
            <a:endParaRPr lang="en-GB"/>
          </a:p>
        </p:txBody>
      </p:sp>
      <p:grpSp>
        <p:nvGrpSpPr>
          <p:cNvPr id="200712" name="Group 8"/>
          <p:cNvGrpSpPr>
            <a:grpSpLocks/>
          </p:cNvGrpSpPr>
          <p:nvPr/>
        </p:nvGrpSpPr>
        <p:grpSpPr bwMode="auto">
          <a:xfrm>
            <a:off x="8153400" y="152400"/>
            <a:ext cx="792163" cy="1295400"/>
            <a:chOff x="5136" y="960"/>
            <a:chExt cx="528" cy="864"/>
          </a:xfrm>
        </p:grpSpPr>
        <p:sp>
          <p:nvSpPr>
            <p:cNvPr id="200713"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0714" name="Oval 10"/>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0715" name="Oval 11"/>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0716" name="Oval 12"/>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0717" name="Oval 13"/>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0718" name="Oval 14"/>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0719" name="Oval 15"/>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0720" name="Oval 16"/>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0721" name="Oval 17"/>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0722" name="Oval 18"/>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0723" name="Oval 19"/>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0724" name="Oval 20"/>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0725"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0726" name="Oval 22"/>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0727" name="Oval 23"/>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0728" name="Oval 24"/>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0729"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0730" name="Oval 26"/>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0731" name="Oval 27"/>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0732" name="Oval 28"/>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0733"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0734" name="Oval 30"/>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0735" name="Oval 31"/>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0736" name="Oval 32"/>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0737" name="Oval 33"/>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0738" name="Oval 34"/>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0739" name="Oval 35"/>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0740" name="Oval 36"/>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0741" name="Oval 37"/>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0742" name="Oval 38"/>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0743" name="Oval 39"/>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 id="2147483814" r:id="rId12"/>
  </p:sldLayoutIdLst>
  <p:timing>
    <p:tnLst>
      <p:par>
        <p:cTn xmlns:p14="http://schemas.microsoft.com/office/powerpoint/2010/main" id="1" dur="indefinite" restart="never" nodeType="tmRoot"/>
      </p:par>
    </p:tnLst>
  </p:timing>
  <p:hf hdr="0"/>
  <p:txStyles>
    <p:titleStyle>
      <a:lvl1pPr algn="l" rtl="0" fontAlgn="base">
        <a:spcBef>
          <a:spcPct val="0"/>
        </a:spcBef>
        <a:spcAft>
          <a:spcPct val="0"/>
        </a:spcAft>
        <a:defRPr sz="3900" b="1">
          <a:solidFill>
            <a:schemeClr val="tx2"/>
          </a:solidFill>
          <a:latin typeface="+mj-lt"/>
          <a:ea typeface="+mj-ea"/>
          <a:cs typeface="+mj-cs"/>
        </a:defRPr>
      </a:lvl1pPr>
      <a:lvl2pPr algn="l" rtl="0" fontAlgn="base">
        <a:spcBef>
          <a:spcPct val="0"/>
        </a:spcBef>
        <a:spcAft>
          <a:spcPct val="0"/>
        </a:spcAft>
        <a:defRPr sz="3900" b="1">
          <a:solidFill>
            <a:schemeClr val="tx2"/>
          </a:solidFill>
          <a:latin typeface="Arial" charset="0"/>
          <a:ea typeface="ＭＳ Ｐゴシック" charset="0"/>
        </a:defRPr>
      </a:lvl2pPr>
      <a:lvl3pPr algn="l" rtl="0" fontAlgn="base">
        <a:spcBef>
          <a:spcPct val="0"/>
        </a:spcBef>
        <a:spcAft>
          <a:spcPct val="0"/>
        </a:spcAft>
        <a:defRPr sz="3900" b="1">
          <a:solidFill>
            <a:schemeClr val="tx2"/>
          </a:solidFill>
          <a:latin typeface="Arial" charset="0"/>
          <a:ea typeface="ＭＳ Ｐゴシック" charset="0"/>
        </a:defRPr>
      </a:lvl3pPr>
      <a:lvl4pPr algn="l" rtl="0" fontAlgn="base">
        <a:spcBef>
          <a:spcPct val="0"/>
        </a:spcBef>
        <a:spcAft>
          <a:spcPct val="0"/>
        </a:spcAft>
        <a:defRPr sz="3900" b="1">
          <a:solidFill>
            <a:schemeClr val="tx2"/>
          </a:solidFill>
          <a:latin typeface="Arial" charset="0"/>
          <a:ea typeface="ＭＳ Ｐゴシック" charset="0"/>
        </a:defRPr>
      </a:lvl4pPr>
      <a:lvl5pPr algn="l" rtl="0" fontAlgn="base">
        <a:spcBef>
          <a:spcPct val="0"/>
        </a:spcBef>
        <a:spcAft>
          <a:spcPct val="0"/>
        </a:spcAft>
        <a:defRPr sz="3900" b="1">
          <a:solidFill>
            <a:schemeClr val="tx2"/>
          </a:solidFill>
          <a:latin typeface="Arial" charset="0"/>
          <a:ea typeface="ＭＳ Ｐゴシック" charset="0"/>
        </a:defRPr>
      </a:lvl5pPr>
      <a:lvl6pPr marL="457200" algn="l" rtl="0" fontAlgn="base">
        <a:spcBef>
          <a:spcPct val="0"/>
        </a:spcBef>
        <a:spcAft>
          <a:spcPct val="0"/>
        </a:spcAft>
        <a:defRPr sz="3900" b="1">
          <a:solidFill>
            <a:schemeClr val="tx2"/>
          </a:solidFill>
          <a:latin typeface="Arial" charset="0"/>
          <a:ea typeface="ＭＳ Ｐゴシック" charset="0"/>
        </a:defRPr>
      </a:lvl6pPr>
      <a:lvl7pPr marL="914400" algn="l" rtl="0" fontAlgn="base">
        <a:spcBef>
          <a:spcPct val="0"/>
        </a:spcBef>
        <a:spcAft>
          <a:spcPct val="0"/>
        </a:spcAft>
        <a:defRPr sz="3900" b="1">
          <a:solidFill>
            <a:schemeClr val="tx2"/>
          </a:solidFill>
          <a:latin typeface="Arial" charset="0"/>
          <a:ea typeface="ＭＳ Ｐゴシック" charset="0"/>
        </a:defRPr>
      </a:lvl7pPr>
      <a:lvl8pPr marL="1371600" algn="l" rtl="0" fontAlgn="base">
        <a:spcBef>
          <a:spcPct val="0"/>
        </a:spcBef>
        <a:spcAft>
          <a:spcPct val="0"/>
        </a:spcAft>
        <a:defRPr sz="3900" b="1">
          <a:solidFill>
            <a:schemeClr val="tx2"/>
          </a:solidFill>
          <a:latin typeface="Arial" charset="0"/>
          <a:ea typeface="ＭＳ Ｐゴシック" charset="0"/>
        </a:defRPr>
      </a:lvl8pPr>
      <a:lvl9pPr marL="1828800" algn="l" rtl="0" fontAlgn="base">
        <a:spcBef>
          <a:spcPct val="0"/>
        </a:spcBef>
        <a:spcAft>
          <a:spcPct val="0"/>
        </a:spcAft>
        <a:defRPr sz="3900" b="1">
          <a:solidFill>
            <a:schemeClr val="tx2"/>
          </a:solidFill>
          <a:latin typeface="Arial" charset="0"/>
          <a:ea typeface="ＭＳ Ｐゴシック" charset="0"/>
        </a:defRPr>
      </a:lvl9pPr>
    </p:titleStyle>
    <p:bodyStyle>
      <a:lvl1pPr marL="342900" indent="-342900" algn="l" rtl="0" fontAlgn="base">
        <a:spcBef>
          <a:spcPct val="20000"/>
        </a:spcBef>
        <a:spcAft>
          <a:spcPct val="0"/>
        </a:spcAft>
        <a:buClr>
          <a:schemeClr val="tx2"/>
        </a:buClr>
        <a:buSzPct val="70000"/>
        <a:buFont typeface="Wingdings" charset="0"/>
        <a:buChar char="l"/>
        <a:defRPr sz="3000">
          <a:solidFill>
            <a:schemeClr val="tx1"/>
          </a:solidFill>
          <a:latin typeface="+mn-lt"/>
          <a:ea typeface="+mn-ea"/>
          <a:cs typeface="+mn-cs"/>
        </a:defRPr>
      </a:lvl1pPr>
      <a:lvl2pPr marL="692150" indent="-347663" algn="l" rtl="0" fontAlgn="base">
        <a:spcBef>
          <a:spcPct val="20000"/>
        </a:spcBef>
        <a:spcAft>
          <a:spcPct val="0"/>
        </a:spcAft>
        <a:buClr>
          <a:schemeClr val="accent2"/>
        </a:buClr>
        <a:buSzPct val="70000"/>
        <a:buFont typeface="Wingdings" charset="0"/>
        <a:buChar char="l"/>
        <a:defRPr sz="2600">
          <a:solidFill>
            <a:schemeClr val="tx1"/>
          </a:solidFill>
          <a:latin typeface="+mn-lt"/>
          <a:ea typeface="+mn-ea"/>
        </a:defRPr>
      </a:lvl2pPr>
      <a:lvl3pPr marL="987425" indent="-293688" algn="l" rtl="0" fontAlgn="base">
        <a:spcBef>
          <a:spcPct val="20000"/>
        </a:spcBef>
        <a:spcAft>
          <a:spcPct val="0"/>
        </a:spcAft>
        <a:buClr>
          <a:schemeClr val="accent1"/>
        </a:buClr>
        <a:buSzPct val="70000"/>
        <a:buFont typeface="Wingdings" charset="0"/>
        <a:buChar char="l"/>
        <a:defRPr sz="2300">
          <a:solidFill>
            <a:schemeClr val="tx1"/>
          </a:solidFill>
          <a:latin typeface="+mn-lt"/>
          <a:ea typeface="+mn-ea"/>
        </a:defRPr>
      </a:lvl3pPr>
      <a:lvl4pPr marL="1281113" indent="-292100" algn="l" rtl="0" fontAlgn="base">
        <a:spcBef>
          <a:spcPct val="20000"/>
        </a:spcBef>
        <a:spcAft>
          <a:spcPct val="0"/>
        </a:spcAft>
        <a:buClr>
          <a:schemeClr val="tx2"/>
        </a:buClr>
        <a:buSzPct val="75000"/>
        <a:buFont typeface="Wingdings" charset="0"/>
        <a:buChar char="§"/>
        <a:defRPr sz="2000">
          <a:solidFill>
            <a:schemeClr val="tx1"/>
          </a:solidFill>
          <a:latin typeface="+mn-lt"/>
          <a:ea typeface="+mn-ea"/>
        </a:defRPr>
      </a:lvl4pPr>
      <a:lvl5pPr marL="1598613" indent="-315913" algn="l" rtl="0" fontAlgn="base">
        <a:spcBef>
          <a:spcPct val="20000"/>
        </a:spcBef>
        <a:spcAft>
          <a:spcPct val="0"/>
        </a:spcAft>
        <a:buClr>
          <a:schemeClr val="folHlink"/>
        </a:buClr>
        <a:buSzPct val="80000"/>
        <a:buFont typeface="Wingdings" charset="0"/>
        <a:buChar char="§"/>
        <a:defRPr sz="2000">
          <a:solidFill>
            <a:schemeClr val="tx1"/>
          </a:solidFill>
          <a:latin typeface="+mn-lt"/>
          <a:ea typeface="+mn-ea"/>
        </a:defRPr>
      </a:lvl5pPr>
      <a:lvl6pPr marL="2055813" indent="-315913" algn="l" rtl="0" fontAlgn="base">
        <a:spcBef>
          <a:spcPct val="20000"/>
        </a:spcBef>
        <a:spcAft>
          <a:spcPct val="0"/>
        </a:spcAft>
        <a:buClr>
          <a:schemeClr val="folHlink"/>
        </a:buClr>
        <a:buSzPct val="80000"/>
        <a:buFont typeface="Wingdings" charset="0"/>
        <a:buChar char="§"/>
        <a:defRPr sz="2000">
          <a:solidFill>
            <a:schemeClr val="tx1"/>
          </a:solidFill>
          <a:latin typeface="+mn-lt"/>
          <a:ea typeface="+mn-ea"/>
        </a:defRPr>
      </a:lvl6pPr>
      <a:lvl7pPr marL="2513013" indent="-315913" algn="l" rtl="0" fontAlgn="base">
        <a:spcBef>
          <a:spcPct val="20000"/>
        </a:spcBef>
        <a:spcAft>
          <a:spcPct val="0"/>
        </a:spcAft>
        <a:buClr>
          <a:schemeClr val="folHlink"/>
        </a:buClr>
        <a:buSzPct val="80000"/>
        <a:buFont typeface="Wingdings" charset="0"/>
        <a:buChar char="§"/>
        <a:defRPr sz="2000">
          <a:solidFill>
            <a:schemeClr val="tx1"/>
          </a:solidFill>
          <a:latin typeface="+mn-lt"/>
          <a:ea typeface="+mn-ea"/>
        </a:defRPr>
      </a:lvl7pPr>
      <a:lvl8pPr marL="2970213" indent="-315913" algn="l" rtl="0" fontAlgn="base">
        <a:spcBef>
          <a:spcPct val="20000"/>
        </a:spcBef>
        <a:spcAft>
          <a:spcPct val="0"/>
        </a:spcAft>
        <a:buClr>
          <a:schemeClr val="folHlink"/>
        </a:buClr>
        <a:buSzPct val="80000"/>
        <a:buFont typeface="Wingdings" charset="0"/>
        <a:buChar char="§"/>
        <a:defRPr sz="2000">
          <a:solidFill>
            <a:schemeClr val="tx1"/>
          </a:solidFill>
          <a:latin typeface="+mn-lt"/>
          <a:ea typeface="+mn-ea"/>
        </a:defRPr>
      </a:lvl8pPr>
      <a:lvl9pPr marL="3427413" indent="-315913" algn="l" rtl="0" fontAlgn="base">
        <a:spcBef>
          <a:spcPct val="20000"/>
        </a:spcBef>
        <a:spcAft>
          <a:spcPct val="0"/>
        </a:spcAft>
        <a:buClr>
          <a:schemeClr val="folHlink"/>
        </a:buClr>
        <a:buSzPct val="80000"/>
        <a:buFont typeface="Wingdings" charset="0"/>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susan.batchelor@strath.ac.uk"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ja-JP" altLang="en-GB" sz="3600" dirty="0">
                <a:latin typeface="Arial"/>
              </a:rPr>
              <a:t>“</a:t>
            </a:r>
            <a:r>
              <a:rPr lang="en-GB" sz="3600" dirty="0"/>
              <a:t>Prove Me the Bam!</a:t>
            </a:r>
            <a:r>
              <a:rPr lang="ja-JP" altLang="en-GB" sz="3600" dirty="0">
                <a:latin typeface="Arial"/>
              </a:rPr>
              <a:t>”</a:t>
            </a:r>
            <a:r>
              <a:rPr lang="en-GB" sz="3600" dirty="0"/>
              <a:t> Victimisation and Agency in the Lives of Young Women Who Commit Violent Offences</a:t>
            </a:r>
          </a:p>
        </p:txBody>
      </p:sp>
      <p:sp>
        <p:nvSpPr>
          <p:cNvPr id="2051" name="Rectangle 3"/>
          <p:cNvSpPr>
            <a:spLocks noGrp="1" noChangeArrowheads="1"/>
          </p:cNvSpPr>
          <p:nvPr>
            <p:ph type="subTitle" idx="1"/>
          </p:nvPr>
        </p:nvSpPr>
        <p:spPr/>
        <p:txBody>
          <a:bodyPr/>
          <a:lstStyle/>
          <a:p>
            <a:r>
              <a:rPr lang="en-GB" sz="3000"/>
              <a:t>Susan Batchelor</a:t>
            </a:r>
          </a:p>
          <a:p>
            <a:r>
              <a:rPr lang="en-GB" sz="3000"/>
              <a:t>The Law School</a:t>
            </a:r>
          </a:p>
          <a:p>
            <a:r>
              <a:rPr lang="en-GB" sz="3000"/>
              <a:t>University of Strathclyde</a:t>
            </a:r>
          </a:p>
        </p:txBody>
      </p:sp>
    </p:spTree>
  </p:cSld>
  <p:clrMapOvr>
    <a:masterClrMapping/>
  </p:clrMapOvr>
  <p:transition xmlns:p14="http://schemas.microsoft.com/office/powerpoint/2010/mai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GB"/>
              <a:t>27/04/05</a:t>
            </a:r>
          </a:p>
        </p:txBody>
      </p:sp>
      <p:sp>
        <p:nvSpPr>
          <p:cNvPr id="5" name="Footer Placeholder 4"/>
          <p:cNvSpPr>
            <a:spLocks noGrp="1"/>
          </p:cNvSpPr>
          <p:nvPr>
            <p:ph type="ftr" sz="quarter" idx="11"/>
          </p:nvPr>
        </p:nvSpPr>
        <p:spPr/>
        <p:txBody>
          <a:bodyPr/>
          <a:lstStyle/>
          <a:p>
            <a:r>
              <a:rPr lang="en-GB"/>
              <a:t>GGSW Research Seminar </a:t>
            </a:r>
          </a:p>
        </p:txBody>
      </p:sp>
      <p:sp>
        <p:nvSpPr>
          <p:cNvPr id="6" name="Slide Number Placeholder 5"/>
          <p:cNvSpPr>
            <a:spLocks noGrp="1"/>
          </p:cNvSpPr>
          <p:nvPr>
            <p:ph type="sldNum" sz="quarter" idx="12"/>
          </p:nvPr>
        </p:nvSpPr>
        <p:spPr/>
        <p:txBody>
          <a:bodyPr/>
          <a:lstStyle/>
          <a:p>
            <a:fld id="{D3A0473D-CB8D-0E4C-86A5-86F0F453A2BB}" type="slidenum">
              <a:rPr lang="en-GB"/>
              <a:pPr/>
              <a:t>10</a:t>
            </a:fld>
            <a:endParaRPr lang="en-GB"/>
          </a:p>
        </p:txBody>
      </p:sp>
      <p:sp>
        <p:nvSpPr>
          <p:cNvPr id="123906" name="Rectangle 2"/>
          <p:cNvSpPr>
            <a:spLocks noGrp="1" noChangeArrowheads="1"/>
          </p:cNvSpPr>
          <p:nvPr>
            <p:ph type="title"/>
          </p:nvPr>
        </p:nvSpPr>
        <p:spPr/>
        <p:txBody>
          <a:bodyPr/>
          <a:lstStyle/>
          <a:p>
            <a:r>
              <a:rPr lang="en-GB"/>
              <a:t>Context of offending</a:t>
            </a:r>
          </a:p>
        </p:txBody>
      </p:sp>
      <p:sp>
        <p:nvSpPr>
          <p:cNvPr id="123907" name="Rectangle 3"/>
          <p:cNvSpPr>
            <a:spLocks noGrp="1" noChangeArrowheads="1"/>
          </p:cNvSpPr>
          <p:nvPr>
            <p:ph type="body" idx="1"/>
          </p:nvPr>
        </p:nvSpPr>
        <p:spPr/>
        <p:txBody>
          <a:bodyPr/>
          <a:lstStyle/>
          <a:p>
            <a:pPr>
              <a:lnSpc>
                <a:spcPct val="90000"/>
              </a:lnSpc>
            </a:pPr>
            <a:r>
              <a:rPr lang="en-GB" sz="2800">
                <a:cs typeface="Times New Roman" charset="0"/>
              </a:rPr>
              <a:t>Family problems </a:t>
            </a:r>
          </a:p>
          <a:p>
            <a:pPr>
              <a:lnSpc>
                <a:spcPct val="90000"/>
              </a:lnSpc>
            </a:pPr>
            <a:r>
              <a:rPr lang="en-GB" sz="2800">
                <a:cs typeface="Times New Roman" charset="0"/>
              </a:rPr>
              <a:t>Experience of abuse</a:t>
            </a:r>
            <a:r>
              <a:rPr lang="en-GB" sz="2800"/>
              <a:t> </a:t>
            </a:r>
          </a:p>
          <a:p>
            <a:pPr>
              <a:lnSpc>
                <a:spcPct val="90000"/>
              </a:lnSpc>
            </a:pPr>
            <a:r>
              <a:rPr lang="en-GB" sz="2800"/>
              <a:t>Institutional care</a:t>
            </a:r>
          </a:p>
          <a:p>
            <a:pPr>
              <a:lnSpc>
                <a:spcPct val="90000"/>
              </a:lnSpc>
            </a:pPr>
            <a:r>
              <a:rPr lang="en-GB" sz="2800">
                <a:cs typeface="Times New Roman" charset="0"/>
              </a:rPr>
              <a:t>Drug and/or alcohol abuse</a:t>
            </a:r>
          </a:p>
          <a:p>
            <a:pPr>
              <a:lnSpc>
                <a:spcPct val="90000"/>
              </a:lnSpc>
            </a:pPr>
            <a:r>
              <a:rPr lang="en-GB" sz="2800">
                <a:cs typeface="Times New Roman" charset="0"/>
              </a:rPr>
              <a:t>Suicide and self-harm</a:t>
            </a:r>
          </a:p>
          <a:p>
            <a:pPr>
              <a:lnSpc>
                <a:spcPct val="90000"/>
              </a:lnSpc>
            </a:pPr>
            <a:r>
              <a:rPr lang="en-GB" sz="2800">
                <a:cs typeface="Times New Roman" charset="0"/>
              </a:rPr>
              <a:t>Education, unemployment, and economic deprivation</a:t>
            </a:r>
          </a:p>
          <a:p>
            <a:pPr lvl="1">
              <a:lnSpc>
                <a:spcPct val="90000"/>
              </a:lnSpc>
              <a:spcBef>
                <a:spcPct val="90000"/>
              </a:spcBef>
              <a:buSzPct val="150000"/>
              <a:buFont typeface="Wingdings 3" charset="0"/>
              <a:buChar char="&quot;"/>
            </a:pPr>
            <a:r>
              <a:rPr lang="en-GB" sz="2300">
                <a:cs typeface="Times New Roman" charset="0"/>
              </a:rPr>
              <a:t>M</a:t>
            </a:r>
            <a:r>
              <a:rPr lang="en-GB" sz="2300"/>
              <a:t>ore pronounced, poly-substance misuse; higher levels of self-injury; more likely to be referred on grounds relating to own problem behaviour; higher attainment </a:t>
            </a:r>
          </a:p>
        </p:txBody>
      </p:sp>
    </p:spTree>
  </p:cSld>
  <p:clrMapOvr>
    <a:masterClrMapping/>
  </p:clrMapOvr>
  <p:transition xmlns:p14="http://schemas.microsoft.com/office/powerpoint/2010/mai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GB"/>
              <a:t>27/04/05</a:t>
            </a:r>
          </a:p>
        </p:txBody>
      </p:sp>
      <p:sp>
        <p:nvSpPr>
          <p:cNvPr id="5" name="Footer Placeholder 4"/>
          <p:cNvSpPr>
            <a:spLocks noGrp="1"/>
          </p:cNvSpPr>
          <p:nvPr>
            <p:ph type="ftr" sz="quarter" idx="11"/>
          </p:nvPr>
        </p:nvSpPr>
        <p:spPr/>
        <p:txBody>
          <a:bodyPr/>
          <a:lstStyle/>
          <a:p>
            <a:r>
              <a:rPr lang="en-GB"/>
              <a:t>GGSW Research Seminar </a:t>
            </a:r>
          </a:p>
        </p:txBody>
      </p:sp>
      <p:sp>
        <p:nvSpPr>
          <p:cNvPr id="6" name="Slide Number Placeholder 5"/>
          <p:cNvSpPr>
            <a:spLocks noGrp="1"/>
          </p:cNvSpPr>
          <p:nvPr>
            <p:ph type="sldNum" sz="quarter" idx="12"/>
          </p:nvPr>
        </p:nvSpPr>
        <p:spPr/>
        <p:txBody>
          <a:bodyPr/>
          <a:lstStyle/>
          <a:p>
            <a:fld id="{5390B3A9-BE4D-9C49-8059-130A877A4F1D}" type="slidenum">
              <a:rPr lang="en-GB"/>
              <a:pPr/>
              <a:t>11</a:t>
            </a:fld>
            <a:endParaRPr lang="en-GB"/>
          </a:p>
        </p:txBody>
      </p:sp>
      <p:sp>
        <p:nvSpPr>
          <p:cNvPr id="128002" name="Rectangle 2"/>
          <p:cNvSpPr>
            <a:spLocks noGrp="1" noChangeArrowheads="1"/>
          </p:cNvSpPr>
          <p:nvPr>
            <p:ph type="title"/>
          </p:nvPr>
        </p:nvSpPr>
        <p:spPr/>
        <p:txBody>
          <a:bodyPr/>
          <a:lstStyle/>
          <a:p>
            <a:r>
              <a:rPr lang="en-GB"/>
              <a:t>Young women</a:t>
            </a:r>
            <a:r>
              <a:rPr lang="ja-JP" altLang="en-GB">
                <a:latin typeface="Arial"/>
              </a:rPr>
              <a:t>’</a:t>
            </a:r>
            <a:r>
              <a:rPr lang="en-GB"/>
              <a:t>s accounts</a:t>
            </a:r>
          </a:p>
        </p:txBody>
      </p:sp>
      <p:sp>
        <p:nvSpPr>
          <p:cNvPr id="128003" name="Rectangle 3"/>
          <p:cNvSpPr>
            <a:spLocks noGrp="1" noChangeArrowheads="1"/>
          </p:cNvSpPr>
          <p:nvPr>
            <p:ph type="body" idx="1"/>
          </p:nvPr>
        </p:nvSpPr>
        <p:spPr/>
        <p:txBody>
          <a:bodyPr/>
          <a:lstStyle/>
          <a:p>
            <a:r>
              <a:rPr lang="en-GB"/>
              <a:t>YW made a distinction between being a violent person and having the </a:t>
            </a:r>
            <a:r>
              <a:rPr lang="en-GB" i="1"/>
              <a:t>potential</a:t>
            </a:r>
            <a:r>
              <a:rPr lang="en-GB"/>
              <a:t> for violence </a:t>
            </a:r>
          </a:p>
          <a:p>
            <a:r>
              <a:rPr lang="en-GB"/>
              <a:t>Things that the YW  said made them angry</a:t>
            </a:r>
          </a:p>
          <a:p>
            <a:pPr lvl="1"/>
            <a:r>
              <a:rPr lang="en-GB"/>
              <a:t>being mistreated or let down </a:t>
            </a:r>
          </a:p>
          <a:p>
            <a:pPr lvl="1"/>
            <a:r>
              <a:rPr lang="en-GB"/>
              <a:t>being denied agency and respect </a:t>
            </a:r>
          </a:p>
        </p:txBody>
      </p:sp>
    </p:spTree>
  </p:cSld>
  <p:clrMapOvr>
    <a:masterClrMapping/>
  </p:clrMapOvr>
  <p:transition xmlns:p14="http://schemas.microsoft.com/office/powerpoint/2010/mai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GB"/>
              <a:t>27/04/05</a:t>
            </a:r>
          </a:p>
        </p:txBody>
      </p:sp>
      <p:sp>
        <p:nvSpPr>
          <p:cNvPr id="5" name="Footer Placeholder 4"/>
          <p:cNvSpPr>
            <a:spLocks noGrp="1"/>
          </p:cNvSpPr>
          <p:nvPr>
            <p:ph type="ftr" sz="quarter" idx="11"/>
          </p:nvPr>
        </p:nvSpPr>
        <p:spPr/>
        <p:txBody>
          <a:bodyPr/>
          <a:lstStyle/>
          <a:p>
            <a:r>
              <a:rPr lang="en-GB"/>
              <a:t>GGSW Research Seminar </a:t>
            </a:r>
          </a:p>
        </p:txBody>
      </p:sp>
      <p:sp>
        <p:nvSpPr>
          <p:cNvPr id="6" name="Slide Number Placeholder 5"/>
          <p:cNvSpPr>
            <a:spLocks noGrp="1"/>
          </p:cNvSpPr>
          <p:nvPr>
            <p:ph type="sldNum" sz="quarter" idx="12"/>
          </p:nvPr>
        </p:nvSpPr>
        <p:spPr/>
        <p:txBody>
          <a:bodyPr/>
          <a:lstStyle/>
          <a:p>
            <a:fld id="{50C8C2E7-675D-4446-96D6-D37033B2D2DC}" type="slidenum">
              <a:rPr lang="en-GB"/>
              <a:pPr/>
              <a:t>12</a:t>
            </a:fld>
            <a:endParaRPr lang="en-GB"/>
          </a:p>
        </p:txBody>
      </p:sp>
      <p:sp>
        <p:nvSpPr>
          <p:cNvPr id="124930" name="Rectangle 2"/>
          <p:cNvSpPr>
            <a:spLocks noGrp="1" noChangeArrowheads="1"/>
          </p:cNvSpPr>
          <p:nvPr>
            <p:ph type="title"/>
          </p:nvPr>
        </p:nvSpPr>
        <p:spPr/>
        <p:txBody>
          <a:bodyPr/>
          <a:lstStyle/>
          <a:p>
            <a:r>
              <a:rPr lang="ja-JP" altLang="en-GB" b="0">
                <a:latin typeface="Arial"/>
              </a:rPr>
              <a:t>‘</a:t>
            </a:r>
            <a:r>
              <a:rPr lang="en-GB" b="0"/>
              <a:t>You can</a:t>
            </a:r>
            <a:r>
              <a:rPr lang="ja-JP" altLang="en-GB" b="0">
                <a:latin typeface="Arial"/>
              </a:rPr>
              <a:t>’</a:t>
            </a:r>
            <a:r>
              <a:rPr lang="en-GB" b="0"/>
              <a:t>t rely on people</a:t>
            </a:r>
            <a:r>
              <a:rPr lang="ja-JP" altLang="en-GB" b="0">
                <a:latin typeface="Arial"/>
              </a:rPr>
              <a:t>’</a:t>
            </a:r>
            <a:r>
              <a:rPr lang="en-GB" b="0"/>
              <a:t/>
            </a:r>
            <a:br>
              <a:rPr lang="en-GB" b="0"/>
            </a:br>
            <a:r>
              <a:rPr lang="en-GB"/>
              <a:t>The importance of family</a:t>
            </a:r>
          </a:p>
        </p:txBody>
      </p:sp>
      <p:sp>
        <p:nvSpPr>
          <p:cNvPr id="124931" name="Rectangle 3"/>
          <p:cNvSpPr>
            <a:spLocks noGrp="1" noChangeArrowheads="1"/>
          </p:cNvSpPr>
          <p:nvPr>
            <p:ph type="body" idx="1"/>
          </p:nvPr>
        </p:nvSpPr>
        <p:spPr/>
        <p:txBody>
          <a:bodyPr/>
          <a:lstStyle/>
          <a:p>
            <a:pPr>
              <a:buFont typeface="Wingdings" charset="0"/>
              <a:buNone/>
            </a:pPr>
            <a:r>
              <a:rPr lang="en-GB" i="1"/>
              <a:t>   </a:t>
            </a:r>
          </a:p>
          <a:p>
            <a:pPr>
              <a:buFont typeface="Wingdings" charset="0"/>
              <a:buNone/>
            </a:pPr>
            <a:r>
              <a:rPr lang="en-GB" i="1"/>
              <a:t>    Ma family</a:t>
            </a:r>
            <a:r>
              <a:rPr lang="ja-JP" altLang="en-GB" i="1">
                <a:latin typeface="Arial"/>
              </a:rPr>
              <a:t>’</a:t>
            </a:r>
            <a:r>
              <a:rPr lang="en-GB" i="1"/>
              <a:t>s stood by me through everythin</a:t>
            </a:r>
            <a:r>
              <a:rPr lang="ja-JP" altLang="en-GB" i="1">
                <a:latin typeface="Arial"/>
              </a:rPr>
              <a:t>’</a:t>
            </a:r>
            <a:r>
              <a:rPr lang="en-GB" i="1"/>
              <a:t>. They have. Every single thing, ma family</a:t>
            </a:r>
            <a:r>
              <a:rPr lang="ja-JP" altLang="en-GB" i="1">
                <a:latin typeface="Arial"/>
              </a:rPr>
              <a:t>’</a:t>
            </a:r>
            <a:r>
              <a:rPr lang="en-GB" i="1"/>
              <a:t>s stood by me. I couldnae ask for a better family […] They</a:t>
            </a:r>
            <a:r>
              <a:rPr lang="ja-JP" altLang="en-GB" i="1">
                <a:latin typeface="Arial"/>
              </a:rPr>
              <a:t>’</a:t>
            </a:r>
            <a:r>
              <a:rPr lang="en-GB" i="1"/>
              <a:t>ve never wance asked me what happened, they</a:t>
            </a:r>
            <a:r>
              <a:rPr lang="ja-JP" altLang="en-GB" i="1">
                <a:latin typeface="Arial"/>
              </a:rPr>
              <a:t>’</a:t>
            </a:r>
            <a:r>
              <a:rPr lang="en-GB" i="1"/>
              <a:t>ve never expected nothing fae me.</a:t>
            </a:r>
            <a:r>
              <a:rPr lang="en-GB"/>
              <a:t> (Cathy)</a:t>
            </a:r>
          </a:p>
        </p:txBody>
      </p:sp>
    </p:spTree>
  </p:cSld>
  <p:clrMapOvr>
    <a:masterClrMapping/>
  </p:clrMapOvr>
  <p:transition xmlns:p14="http://schemas.microsoft.com/office/powerpoint/2010/mai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GB"/>
              <a:t>27/04/05</a:t>
            </a:r>
          </a:p>
        </p:txBody>
      </p:sp>
      <p:sp>
        <p:nvSpPr>
          <p:cNvPr id="5" name="Footer Placeholder 4"/>
          <p:cNvSpPr>
            <a:spLocks noGrp="1"/>
          </p:cNvSpPr>
          <p:nvPr>
            <p:ph type="ftr" sz="quarter" idx="11"/>
          </p:nvPr>
        </p:nvSpPr>
        <p:spPr/>
        <p:txBody>
          <a:bodyPr/>
          <a:lstStyle/>
          <a:p>
            <a:r>
              <a:rPr lang="en-GB"/>
              <a:t>GGSW Research Seminar </a:t>
            </a:r>
          </a:p>
        </p:txBody>
      </p:sp>
      <p:sp>
        <p:nvSpPr>
          <p:cNvPr id="6" name="Slide Number Placeholder 5"/>
          <p:cNvSpPr>
            <a:spLocks noGrp="1"/>
          </p:cNvSpPr>
          <p:nvPr>
            <p:ph type="sldNum" sz="quarter" idx="12"/>
          </p:nvPr>
        </p:nvSpPr>
        <p:spPr/>
        <p:txBody>
          <a:bodyPr/>
          <a:lstStyle/>
          <a:p>
            <a:fld id="{F2DB6FF1-3DB8-7F42-970E-6A27AE008847}" type="slidenum">
              <a:rPr lang="en-GB"/>
              <a:pPr/>
              <a:t>13</a:t>
            </a:fld>
            <a:endParaRPr lang="en-GB"/>
          </a:p>
        </p:txBody>
      </p:sp>
      <p:sp>
        <p:nvSpPr>
          <p:cNvPr id="125954" name="Rectangle 2"/>
          <p:cNvSpPr>
            <a:spLocks noGrp="1" noChangeArrowheads="1"/>
          </p:cNvSpPr>
          <p:nvPr>
            <p:ph type="title"/>
          </p:nvPr>
        </p:nvSpPr>
        <p:spPr/>
        <p:txBody>
          <a:bodyPr/>
          <a:lstStyle/>
          <a:p>
            <a:r>
              <a:rPr lang="ja-JP" altLang="en-GB" b="0">
                <a:latin typeface="Arial"/>
              </a:rPr>
              <a:t>‘</a:t>
            </a:r>
            <a:r>
              <a:rPr lang="en-GB" b="0"/>
              <a:t>You can</a:t>
            </a:r>
            <a:r>
              <a:rPr lang="ja-JP" altLang="en-GB" b="0">
                <a:latin typeface="Arial"/>
              </a:rPr>
              <a:t>’</a:t>
            </a:r>
            <a:r>
              <a:rPr lang="en-GB" b="0"/>
              <a:t>t rely on people</a:t>
            </a:r>
            <a:r>
              <a:rPr lang="ja-JP" altLang="en-GB" b="0">
                <a:latin typeface="Arial"/>
              </a:rPr>
              <a:t>’</a:t>
            </a:r>
            <a:r>
              <a:rPr lang="en-GB"/>
              <a:t/>
            </a:r>
            <a:br>
              <a:rPr lang="en-GB"/>
            </a:br>
            <a:r>
              <a:rPr lang="en-GB"/>
              <a:t> Physical abuse </a:t>
            </a:r>
          </a:p>
        </p:txBody>
      </p:sp>
      <p:sp>
        <p:nvSpPr>
          <p:cNvPr id="125955" name="Rectangle 3"/>
          <p:cNvSpPr>
            <a:spLocks noGrp="1" noChangeArrowheads="1"/>
          </p:cNvSpPr>
          <p:nvPr>
            <p:ph type="body" idx="1"/>
          </p:nvPr>
        </p:nvSpPr>
        <p:spPr>
          <a:xfrm>
            <a:off x="179388" y="1719263"/>
            <a:ext cx="8507412" cy="4411662"/>
          </a:xfrm>
        </p:spPr>
        <p:txBody>
          <a:bodyPr/>
          <a:lstStyle/>
          <a:p>
            <a:pPr>
              <a:lnSpc>
                <a:spcPct val="90000"/>
              </a:lnSpc>
              <a:buFont typeface="Wingdings" charset="0"/>
              <a:buNone/>
            </a:pPr>
            <a:r>
              <a:rPr lang="en-GB" sz="2400" i="1"/>
              <a:t>    I never got on with my dad.  He is quite violent, so I ended up getting put into care […] I used to get beaten up with the baton a lot, or the belt […] It was if he was in a bad mood, like if you put too much sugar in his coffee or some</a:t>
            </a:r>
            <a:r>
              <a:rPr lang="ja-JP" altLang="en-GB" sz="2400" i="1">
                <a:latin typeface="Arial"/>
              </a:rPr>
              <a:t>’</a:t>
            </a:r>
            <a:r>
              <a:rPr lang="en-GB" sz="2400" i="1"/>
              <a:t>hing, or you made a noise when he was trying to watch the racing.  Ken, something stupid. […] I resented my mum for standing and watching it all happen and not doing anything.  I still to this day don</a:t>
            </a:r>
            <a:r>
              <a:rPr lang="ja-JP" altLang="en-GB" sz="2400" i="1">
                <a:latin typeface="Arial"/>
              </a:rPr>
              <a:t>’</a:t>
            </a:r>
            <a:r>
              <a:rPr lang="en-GB" sz="2400" i="1"/>
              <a:t>t understand why she done that […] She doesn</a:t>
            </a:r>
            <a:r>
              <a:rPr lang="ja-JP" altLang="en-GB" sz="2400" i="1">
                <a:latin typeface="Arial"/>
              </a:rPr>
              <a:t>’</a:t>
            </a:r>
            <a:r>
              <a:rPr lang="en-GB" sz="2400" i="1"/>
              <a:t>t show any emotions of any kind.  Even anger, she can</a:t>
            </a:r>
            <a:r>
              <a:rPr lang="ja-JP" altLang="en-GB" sz="2400" i="1">
                <a:latin typeface="Arial"/>
              </a:rPr>
              <a:t>’</a:t>
            </a:r>
            <a:r>
              <a:rPr lang="en-GB" sz="2400" i="1"/>
              <a:t>t really be angry.  When she is angry, she just goes quiet. Never ever in my whole life had she told me that she loves me. Never. Not once.</a:t>
            </a:r>
            <a:r>
              <a:rPr lang="en-GB" sz="2400"/>
              <a:t> (Karen)</a:t>
            </a:r>
          </a:p>
        </p:txBody>
      </p:sp>
    </p:spTree>
  </p:cSld>
  <p:clrMapOvr>
    <a:masterClrMapping/>
  </p:clrMapOvr>
  <p:transition xmlns:p14="http://schemas.microsoft.com/office/powerpoint/2010/mai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GB"/>
              <a:t>27/04/05</a:t>
            </a:r>
          </a:p>
        </p:txBody>
      </p:sp>
      <p:sp>
        <p:nvSpPr>
          <p:cNvPr id="5" name="Footer Placeholder 4"/>
          <p:cNvSpPr>
            <a:spLocks noGrp="1"/>
          </p:cNvSpPr>
          <p:nvPr>
            <p:ph type="ftr" sz="quarter" idx="11"/>
          </p:nvPr>
        </p:nvSpPr>
        <p:spPr/>
        <p:txBody>
          <a:bodyPr/>
          <a:lstStyle/>
          <a:p>
            <a:r>
              <a:rPr lang="en-GB"/>
              <a:t>GGSW Research Seminar </a:t>
            </a:r>
          </a:p>
        </p:txBody>
      </p:sp>
      <p:sp>
        <p:nvSpPr>
          <p:cNvPr id="6" name="Slide Number Placeholder 5"/>
          <p:cNvSpPr>
            <a:spLocks noGrp="1"/>
          </p:cNvSpPr>
          <p:nvPr>
            <p:ph type="sldNum" sz="quarter" idx="12"/>
          </p:nvPr>
        </p:nvSpPr>
        <p:spPr/>
        <p:txBody>
          <a:bodyPr/>
          <a:lstStyle/>
          <a:p>
            <a:fld id="{F6F69770-BA13-7C4A-BCCB-4B6D8F33C52D}" type="slidenum">
              <a:rPr lang="en-GB"/>
              <a:pPr/>
              <a:t>14</a:t>
            </a:fld>
            <a:endParaRPr lang="en-GB"/>
          </a:p>
        </p:txBody>
      </p:sp>
      <p:sp>
        <p:nvSpPr>
          <p:cNvPr id="129026" name="Rectangle 2"/>
          <p:cNvSpPr>
            <a:spLocks noGrp="1" noChangeArrowheads="1"/>
          </p:cNvSpPr>
          <p:nvPr>
            <p:ph type="title"/>
          </p:nvPr>
        </p:nvSpPr>
        <p:spPr/>
        <p:txBody>
          <a:bodyPr/>
          <a:lstStyle/>
          <a:p>
            <a:r>
              <a:rPr lang="ja-JP" altLang="en-GB" b="0">
                <a:latin typeface="Arial"/>
              </a:rPr>
              <a:t>‘</a:t>
            </a:r>
            <a:r>
              <a:rPr lang="en-GB" b="0"/>
              <a:t>You can</a:t>
            </a:r>
            <a:r>
              <a:rPr lang="ja-JP" altLang="en-GB" b="0">
                <a:latin typeface="Arial"/>
              </a:rPr>
              <a:t>’</a:t>
            </a:r>
            <a:r>
              <a:rPr lang="en-GB" b="0"/>
              <a:t>t rely on people</a:t>
            </a:r>
            <a:r>
              <a:rPr lang="ja-JP" altLang="en-GB" b="0">
                <a:latin typeface="Arial"/>
              </a:rPr>
              <a:t>’</a:t>
            </a:r>
            <a:r>
              <a:rPr lang="en-GB"/>
              <a:t/>
            </a:r>
            <a:br>
              <a:rPr lang="en-GB"/>
            </a:br>
            <a:r>
              <a:rPr lang="en-GB"/>
              <a:t>Sexual abuse</a:t>
            </a:r>
          </a:p>
        </p:txBody>
      </p:sp>
      <p:sp>
        <p:nvSpPr>
          <p:cNvPr id="129027" name="Rectangle 3"/>
          <p:cNvSpPr>
            <a:spLocks noGrp="1" noChangeArrowheads="1"/>
          </p:cNvSpPr>
          <p:nvPr>
            <p:ph type="body" idx="1"/>
          </p:nvPr>
        </p:nvSpPr>
        <p:spPr>
          <a:xfrm>
            <a:off x="323850" y="1719263"/>
            <a:ext cx="8362950" cy="4411662"/>
          </a:xfrm>
        </p:spPr>
        <p:txBody>
          <a:bodyPr/>
          <a:lstStyle/>
          <a:p>
            <a:endParaRPr lang="en-GB" i="1"/>
          </a:p>
          <a:p>
            <a:pPr>
              <a:buFont typeface="Wingdings" charset="0"/>
              <a:buNone/>
            </a:pPr>
            <a:r>
              <a:rPr lang="en-GB" i="1"/>
              <a:t>   When I stayed wi ma wee gran my papa wis abusing me. He abused me fae when I wis three </a:t>
            </a:r>
            <a:r>
              <a:rPr lang="ja-JP" altLang="en-GB" i="1">
                <a:latin typeface="Arial"/>
              </a:rPr>
              <a:t>‘</a:t>
            </a:r>
            <a:r>
              <a:rPr lang="en-GB" i="1"/>
              <a:t>til I wis 11. And ma ma knew all aboot it and didnae tell anyb</a:t>
            </a:r>
            <a:r>
              <a:rPr lang="ja-JP" altLang="en-GB" i="1">
                <a:latin typeface="Arial"/>
              </a:rPr>
              <a:t>’</a:t>
            </a:r>
            <a:r>
              <a:rPr lang="en-GB" i="1"/>
              <a:t>dy, cause it had happened tae her as well and she jist let it happen. […] I hate whit she done tae me, but I love her. </a:t>
            </a:r>
            <a:r>
              <a:rPr lang="en-GB"/>
              <a:t>(Debbie)</a:t>
            </a:r>
          </a:p>
        </p:txBody>
      </p:sp>
    </p:spTree>
  </p:cSld>
  <p:clrMapOvr>
    <a:masterClrMapping/>
  </p:clrMapOvr>
  <p:transition xmlns:p14="http://schemas.microsoft.com/office/powerpoint/2010/mai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GB"/>
              <a:t>27/04/05</a:t>
            </a:r>
          </a:p>
        </p:txBody>
      </p:sp>
      <p:sp>
        <p:nvSpPr>
          <p:cNvPr id="5" name="Footer Placeholder 4"/>
          <p:cNvSpPr>
            <a:spLocks noGrp="1"/>
          </p:cNvSpPr>
          <p:nvPr>
            <p:ph type="ftr" sz="quarter" idx="11"/>
          </p:nvPr>
        </p:nvSpPr>
        <p:spPr/>
        <p:txBody>
          <a:bodyPr/>
          <a:lstStyle/>
          <a:p>
            <a:r>
              <a:rPr lang="en-GB"/>
              <a:t>GGSW Research Seminar </a:t>
            </a:r>
          </a:p>
        </p:txBody>
      </p:sp>
      <p:sp>
        <p:nvSpPr>
          <p:cNvPr id="6" name="Slide Number Placeholder 5"/>
          <p:cNvSpPr>
            <a:spLocks noGrp="1"/>
          </p:cNvSpPr>
          <p:nvPr>
            <p:ph type="sldNum" sz="quarter" idx="12"/>
          </p:nvPr>
        </p:nvSpPr>
        <p:spPr/>
        <p:txBody>
          <a:bodyPr/>
          <a:lstStyle/>
          <a:p>
            <a:fld id="{079274A9-ABD8-9F46-B06D-85F5D5054B30}" type="slidenum">
              <a:rPr lang="en-GB"/>
              <a:pPr/>
              <a:t>15</a:t>
            </a:fld>
            <a:endParaRPr lang="en-GB"/>
          </a:p>
        </p:txBody>
      </p:sp>
      <p:sp>
        <p:nvSpPr>
          <p:cNvPr id="130050" name="Rectangle 2"/>
          <p:cNvSpPr>
            <a:spLocks noGrp="1" noChangeArrowheads="1"/>
          </p:cNvSpPr>
          <p:nvPr>
            <p:ph type="title"/>
          </p:nvPr>
        </p:nvSpPr>
        <p:spPr/>
        <p:txBody>
          <a:bodyPr/>
          <a:lstStyle/>
          <a:p>
            <a:r>
              <a:rPr lang="ja-JP" altLang="en-GB" b="0">
                <a:latin typeface="Arial"/>
              </a:rPr>
              <a:t>‘</a:t>
            </a:r>
            <a:r>
              <a:rPr lang="en-GB" b="0"/>
              <a:t>You can</a:t>
            </a:r>
            <a:r>
              <a:rPr lang="ja-JP" altLang="en-GB" b="0">
                <a:latin typeface="Arial"/>
              </a:rPr>
              <a:t>’</a:t>
            </a:r>
            <a:r>
              <a:rPr lang="en-GB" b="0"/>
              <a:t>t rely on people</a:t>
            </a:r>
            <a:r>
              <a:rPr lang="ja-JP" altLang="en-GB" b="0">
                <a:latin typeface="Arial"/>
              </a:rPr>
              <a:t>’</a:t>
            </a:r>
            <a:r>
              <a:rPr lang="en-GB"/>
              <a:t/>
            </a:r>
            <a:br>
              <a:rPr lang="en-GB"/>
            </a:br>
            <a:r>
              <a:rPr lang="en-GB"/>
              <a:t>Domestic violence</a:t>
            </a:r>
          </a:p>
        </p:txBody>
      </p:sp>
      <p:sp>
        <p:nvSpPr>
          <p:cNvPr id="130051" name="Rectangle 3"/>
          <p:cNvSpPr>
            <a:spLocks noGrp="1" noChangeArrowheads="1"/>
          </p:cNvSpPr>
          <p:nvPr>
            <p:ph type="body" idx="1"/>
          </p:nvPr>
        </p:nvSpPr>
        <p:spPr>
          <a:xfrm>
            <a:off x="323850" y="1719263"/>
            <a:ext cx="8362950" cy="4411662"/>
          </a:xfrm>
        </p:spPr>
        <p:txBody>
          <a:bodyPr/>
          <a:lstStyle/>
          <a:p>
            <a:pPr>
              <a:buFont typeface="Wingdings" charset="0"/>
              <a:buNone/>
            </a:pPr>
            <a:endParaRPr lang="en-GB" i="1"/>
          </a:p>
          <a:p>
            <a:pPr>
              <a:buFont typeface="Wingdings" charset="0"/>
              <a:buNone/>
            </a:pPr>
            <a:r>
              <a:rPr lang="en-GB" i="1"/>
              <a:t>   I used to see ma dad battering ma mum and I didnae like it. Ma mum used tae sit and take it from him. Then one day I</a:t>
            </a:r>
            <a:r>
              <a:rPr lang="ja-JP" altLang="en-GB" i="1">
                <a:latin typeface="Arial"/>
              </a:rPr>
              <a:t>’</a:t>
            </a:r>
            <a:r>
              <a:rPr lang="en-GB" i="1"/>
              <a:t>ve sat and went like that, </a:t>
            </a:r>
            <a:r>
              <a:rPr lang="ja-JP" altLang="en-GB" i="1">
                <a:latin typeface="Arial"/>
              </a:rPr>
              <a:t>“</a:t>
            </a:r>
            <a:r>
              <a:rPr lang="en-GB" i="1"/>
              <a:t>How is she letting a man hit her? How does she take that?</a:t>
            </a:r>
            <a:r>
              <a:rPr lang="ja-JP" altLang="en-GB" i="1">
                <a:latin typeface="Arial"/>
              </a:rPr>
              <a:t>”</a:t>
            </a:r>
            <a:r>
              <a:rPr lang="en-GB" i="1"/>
              <a:t> That</a:t>
            </a:r>
            <a:r>
              <a:rPr lang="ja-JP" altLang="en-GB" i="1">
                <a:latin typeface="Arial"/>
              </a:rPr>
              <a:t>’</a:t>
            </a:r>
            <a:r>
              <a:rPr lang="en-GB" i="1"/>
              <a:t>s when I started fleeing aboot him, scratching his face an</a:t>
            </a:r>
            <a:r>
              <a:rPr lang="ja-JP" altLang="en-GB" i="1">
                <a:latin typeface="Arial"/>
              </a:rPr>
              <a:t>’</a:t>
            </a:r>
            <a:r>
              <a:rPr lang="en-GB" i="1"/>
              <a:t> hitting him an</a:t>
            </a:r>
            <a:r>
              <a:rPr lang="ja-JP" altLang="en-GB" i="1">
                <a:latin typeface="Arial"/>
              </a:rPr>
              <a:t>’</a:t>
            </a:r>
            <a:r>
              <a:rPr lang="en-GB" i="1"/>
              <a:t> that.</a:t>
            </a:r>
            <a:r>
              <a:rPr lang="en-GB"/>
              <a:t>  (Stephanie)</a:t>
            </a:r>
          </a:p>
        </p:txBody>
      </p:sp>
    </p:spTree>
  </p:cSld>
  <p:clrMapOvr>
    <a:masterClrMapping/>
  </p:clrMapOvr>
  <p:transition xmlns:p14="http://schemas.microsoft.com/office/powerpoint/2010/mai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GB"/>
              <a:t>27/04/05</a:t>
            </a:r>
          </a:p>
        </p:txBody>
      </p:sp>
      <p:sp>
        <p:nvSpPr>
          <p:cNvPr id="5" name="Footer Placeholder 4"/>
          <p:cNvSpPr>
            <a:spLocks noGrp="1"/>
          </p:cNvSpPr>
          <p:nvPr>
            <p:ph type="ftr" sz="quarter" idx="11"/>
          </p:nvPr>
        </p:nvSpPr>
        <p:spPr/>
        <p:txBody>
          <a:bodyPr/>
          <a:lstStyle/>
          <a:p>
            <a:r>
              <a:rPr lang="en-GB"/>
              <a:t>GGSW Research Seminar </a:t>
            </a:r>
          </a:p>
        </p:txBody>
      </p:sp>
      <p:sp>
        <p:nvSpPr>
          <p:cNvPr id="6" name="Slide Number Placeholder 5"/>
          <p:cNvSpPr>
            <a:spLocks noGrp="1"/>
          </p:cNvSpPr>
          <p:nvPr>
            <p:ph type="sldNum" sz="quarter" idx="12"/>
          </p:nvPr>
        </p:nvSpPr>
        <p:spPr/>
        <p:txBody>
          <a:bodyPr/>
          <a:lstStyle/>
          <a:p>
            <a:fld id="{192F65A2-5B82-604C-A1FA-8618070CCEDE}" type="slidenum">
              <a:rPr lang="en-GB"/>
              <a:pPr/>
              <a:t>16</a:t>
            </a:fld>
            <a:endParaRPr lang="en-GB"/>
          </a:p>
        </p:txBody>
      </p:sp>
      <p:sp>
        <p:nvSpPr>
          <p:cNvPr id="131074" name="Rectangle 2"/>
          <p:cNvSpPr>
            <a:spLocks noGrp="1" noChangeArrowheads="1"/>
          </p:cNvSpPr>
          <p:nvPr>
            <p:ph type="title"/>
          </p:nvPr>
        </p:nvSpPr>
        <p:spPr/>
        <p:txBody>
          <a:bodyPr/>
          <a:lstStyle/>
          <a:p>
            <a:r>
              <a:rPr lang="ja-JP" altLang="en-GB" b="0">
                <a:latin typeface="Arial"/>
              </a:rPr>
              <a:t>‘</a:t>
            </a:r>
            <a:r>
              <a:rPr lang="en-GB" b="0"/>
              <a:t>You can</a:t>
            </a:r>
            <a:r>
              <a:rPr lang="ja-JP" altLang="en-GB" b="0">
                <a:latin typeface="Arial"/>
              </a:rPr>
              <a:t>’</a:t>
            </a:r>
            <a:r>
              <a:rPr lang="en-GB" b="0"/>
              <a:t>t rely on people</a:t>
            </a:r>
            <a:r>
              <a:rPr lang="ja-JP" altLang="en-GB" b="0">
                <a:latin typeface="Arial"/>
              </a:rPr>
              <a:t>’</a:t>
            </a:r>
            <a:r>
              <a:rPr lang="en-GB"/>
              <a:t/>
            </a:r>
            <a:br>
              <a:rPr lang="en-GB"/>
            </a:br>
            <a:r>
              <a:rPr lang="en-GB"/>
              <a:t>Bereavement</a:t>
            </a:r>
          </a:p>
        </p:txBody>
      </p:sp>
      <p:sp>
        <p:nvSpPr>
          <p:cNvPr id="131075" name="Rectangle 3"/>
          <p:cNvSpPr>
            <a:spLocks noGrp="1" noChangeArrowheads="1"/>
          </p:cNvSpPr>
          <p:nvPr>
            <p:ph type="body" idx="1"/>
          </p:nvPr>
        </p:nvSpPr>
        <p:spPr>
          <a:xfrm>
            <a:off x="179388" y="1916113"/>
            <a:ext cx="8507412" cy="4214812"/>
          </a:xfrm>
        </p:spPr>
        <p:txBody>
          <a:bodyPr/>
          <a:lstStyle/>
          <a:p>
            <a:pPr>
              <a:lnSpc>
                <a:spcPct val="90000"/>
              </a:lnSpc>
              <a:buFont typeface="Wingdings" charset="0"/>
              <a:buNone/>
            </a:pPr>
            <a:r>
              <a:rPr lang="en-GB" sz="2600" i="1"/>
              <a:t>    Ma da and ma big sister got killed when I was only 15, so I was kinda fucked up aifter all that […] I never gret or nothin and I wouldn</a:t>
            </a:r>
            <a:r>
              <a:rPr lang="ja-JP" altLang="en-GB" sz="2600" i="1">
                <a:latin typeface="Arial"/>
              </a:rPr>
              <a:t>’</a:t>
            </a:r>
            <a:r>
              <a:rPr lang="en-GB" sz="2600" i="1"/>
              <a:t>t go down tae the graveyard. I just kept bottling it up and then I just flipped […] I</a:t>
            </a:r>
            <a:r>
              <a:rPr lang="ja-JP" altLang="en-GB" sz="2600" i="1">
                <a:latin typeface="Arial"/>
              </a:rPr>
              <a:t>’</a:t>
            </a:r>
            <a:r>
              <a:rPr lang="en-GB" sz="2600" i="1"/>
              <a:t>d been standing drinkin a bottle of Bud and I just pure lost the plot […] I ran up tae her and I skelped her wi the bottle […] Ma faither and sister</a:t>
            </a:r>
            <a:r>
              <a:rPr lang="ja-JP" altLang="en-GB" sz="2600" i="1">
                <a:latin typeface="Arial"/>
              </a:rPr>
              <a:t>’</a:t>
            </a:r>
            <a:r>
              <a:rPr lang="en-GB" sz="2600" i="1"/>
              <a:t>s anniversary had just been and see when it comes tae the anniversary ma heid starts daein</a:t>
            </a:r>
            <a:r>
              <a:rPr lang="ja-JP" altLang="en-GB" sz="2600" i="1">
                <a:latin typeface="Arial"/>
              </a:rPr>
              <a:t>’</a:t>
            </a:r>
            <a:r>
              <a:rPr lang="en-GB" sz="2600" i="1"/>
              <a:t> overtime and I end up blankin it oot and I just blanked it oot for so long that I just lost it that night.</a:t>
            </a:r>
            <a:r>
              <a:rPr lang="en-GB" sz="2600"/>
              <a:t>  (Judy)</a:t>
            </a:r>
          </a:p>
        </p:txBody>
      </p:sp>
    </p:spTree>
  </p:cSld>
  <p:clrMapOvr>
    <a:masterClrMapping/>
  </p:clrMapOvr>
  <p:transition xmlns:p14="http://schemas.microsoft.com/office/powerpoint/2010/mai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GB"/>
              <a:t>27/04/05</a:t>
            </a:r>
          </a:p>
        </p:txBody>
      </p:sp>
      <p:sp>
        <p:nvSpPr>
          <p:cNvPr id="5" name="Footer Placeholder 4"/>
          <p:cNvSpPr>
            <a:spLocks noGrp="1"/>
          </p:cNvSpPr>
          <p:nvPr>
            <p:ph type="ftr" sz="quarter" idx="11"/>
          </p:nvPr>
        </p:nvSpPr>
        <p:spPr/>
        <p:txBody>
          <a:bodyPr/>
          <a:lstStyle/>
          <a:p>
            <a:r>
              <a:rPr lang="en-GB"/>
              <a:t>GGSW Research Seminar </a:t>
            </a:r>
          </a:p>
        </p:txBody>
      </p:sp>
      <p:sp>
        <p:nvSpPr>
          <p:cNvPr id="6" name="Slide Number Placeholder 5"/>
          <p:cNvSpPr>
            <a:spLocks noGrp="1"/>
          </p:cNvSpPr>
          <p:nvPr>
            <p:ph type="sldNum" sz="quarter" idx="12"/>
          </p:nvPr>
        </p:nvSpPr>
        <p:spPr/>
        <p:txBody>
          <a:bodyPr/>
          <a:lstStyle/>
          <a:p>
            <a:fld id="{17A8CC07-780D-DC40-AEB2-6B2BA99EBD28}" type="slidenum">
              <a:rPr lang="en-GB"/>
              <a:pPr/>
              <a:t>17</a:t>
            </a:fld>
            <a:endParaRPr lang="en-GB"/>
          </a:p>
        </p:txBody>
      </p:sp>
      <p:sp>
        <p:nvSpPr>
          <p:cNvPr id="132098" name="Rectangle 2"/>
          <p:cNvSpPr>
            <a:spLocks noGrp="1" noChangeArrowheads="1"/>
          </p:cNvSpPr>
          <p:nvPr>
            <p:ph type="title"/>
          </p:nvPr>
        </p:nvSpPr>
        <p:spPr/>
        <p:txBody>
          <a:bodyPr/>
          <a:lstStyle/>
          <a:p>
            <a:r>
              <a:rPr lang="ja-JP" altLang="en-GB" b="0">
                <a:latin typeface="Arial"/>
              </a:rPr>
              <a:t>‘</a:t>
            </a:r>
            <a:r>
              <a:rPr lang="en-GB" b="0"/>
              <a:t>You can</a:t>
            </a:r>
            <a:r>
              <a:rPr lang="ja-JP" altLang="en-GB" b="0">
                <a:latin typeface="Arial"/>
              </a:rPr>
              <a:t>’</a:t>
            </a:r>
            <a:r>
              <a:rPr lang="en-GB" b="0"/>
              <a:t>t rely on people</a:t>
            </a:r>
            <a:r>
              <a:rPr lang="ja-JP" altLang="en-GB" b="0">
                <a:latin typeface="Arial"/>
              </a:rPr>
              <a:t>’</a:t>
            </a:r>
            <a:r>
              <a:rPr lang="en-GB"/>
              <a:t/>
            </a:r>
            <a:br>
              <a:rPr lang="en-GB"/>
            </a:br>
            <a:r>
              <a:rPr lang="en-GB"/>
              <a:t>Lack of support</a:t>
            </a:r>
          </a:p>
        </p:txBody>
      </p:sp>
      <p:sp>
        <p:nvSpPr>
          <p:cNvPr id="132099" name="Rectangle 3"/>
          <p:cNvSpPr>
            <a:spLocks noGrp="1" noChangeArrowheads="1"/>
          </p:cNvSpPr>
          <p:nvPr>
            <p:ph type="body" idx="1"/>
          </p:nvPr>
        </p:nvSpPr>
        <p:spPr>
          <a:xfrm>
            <a:off x="179388" y="1916113"/>
            <a:ext cx="8507412" cy="4214812"/>
          </a:xfrm>
        </p:spPr>
        <p:txBody>
          <a:bodyPr/>
          <a:lstStyle/>
          <a:p>
            <a:pPr>
              <a:lnSpc>
                <a:spcPct val="90000"/>
              </a:lnSpc>
              <a:buFont typeface="Wingdings" charset="0"/>
              <a:buNone/>
            </a:pPr>
            <a:r>
              <a:rPr lang="en-GB" sz="2600" i="1"/>
              <a:t>    I started going oot wi</a:t>
            </a:r>
            <a:r>
              <a:rPr lang="ja-JP" altLang="en-GB" sz="2600" i="1">
                <a:latin typeface="Arial"/>
              </a:rPr>
              <a:t>’</a:t>
            </a:r>
            <a:r>
              <a:rPr lang="en-GB" sz="2600" i="1"/>
              <a:t> this guy that was always in and oot the jail a</a:t>
            </a:r>
            <a:r>
              <a:rPr lang="ja-JP" altLang="en-GB" sz="2600" i="1">
                <a:latin typeface="Arial"/>
              </a:rPr>
              <a:t>’</a:t>
            </a:r>
            <a:r>
              <a:rPr lang="en-GB" sz="2600" i="1"/>
              <a:t> the time […] and ma mum and dad didnae approve. Naebody would gie him a chance or anything and then I fell pregnant at 17 […] Ma wee lassie</a:t>
            </a:r>
            <a:r>
              <a:rPr lang="ja-JP" altLang="en-GB" sz="2600" i="1">
                <a:latin typeface="Arial"/>
              </a:rPr>
              <a:t>’</a:t>
            </a:r>
            <a:r>
              <a:rPr lang="en-GB" sz="2600" i="1"/>
              <a:t>s dad, he got aboot two year when she was five months old […] He got oot in the January and he died in August. I still loved him and everything. I couldnae go with him because ma mum and dad just wouldnae have it […] Once he died I just hit rock bottom. […] I really couldnae cope by myself and I didnae want to tell ma mum and dad that I couldnae.</a:t>
            </a:r>
            <a:r>
              <a:rPr lang="en-GB" sz="2600"/>
              <a:t> (Lesley)</a:t>
            </a:r>
          </a:p>
        </p:txBody>
      </p:sp>
    </p:spTree>
  </p:cSld>
  <p:clrMapOvr>
    <a:masterClrMapping/>
  </p:clrMapOvr>
  <p:transition xmlns:p14="http://schemas.microsoft.com/office/powerpoint/2010/mai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GB"/>
              <a:t>27/04/05</a:t>
            </a:r>
          </a:p>
        </p:txBody>
      </p:sp>
      <p:sp>
        <p:nvSpPr>
          <p:cNvPr id="5" name="Footer Placeholder 4"/>
          <p:cNvSpPr>
            <a:spLocks noGrp="1"/>
          </p:cNvSpPr>
          <p:nvPr>
            <p:ph type="ftr" sz="quarter" idx="11"/>
          </p:nvPr>
        </p:nvSpPr>
        <p:spPr/>
        <p:txBody>
          <a:bodyPr/>
          <a:lstStyle/>
          <a:p>
            <a:r>
              <a:rPr lang="en-GB"/>
              <a:t>GGSW Research Seminar </a:t>
            </a:r>
          </a:p>
        </p:txBody>
      </p:sp>
      <p:sp>
        <p:nvSpPr>
          <p:cNvPr id="6" name="Slide Number Placeholder 5"/>
          <p:cNvSpPr>
            <a:spLocks noGrp="1"/>
          </p:cNvSpPr>
          <p:nvPr>
            <p:ph type="sldNum" sz="quarter" idx="12"/>
          </p:nvPr>
        </p:nvSpPr>
        <p:spPr/>
        <p:txBody>
          <a:bodyPr/>
          <a:lstStyle/>
          <a:p>
            <a:fld id="{D4DC251A-A753-6B40-B9F2-CDC5FD02CAB0}" type="slidenum">
              <a:rPr lang="en-GB"/>
              <a:pPr/>
              <a:t>18</a:t>
            </a:fld>
            <a:endParaRPr lang="en-GB"/>
          </a:p>
        </p:txBody>
      </p:sp>
      <p:sp>
        <p:nvSpPr>
          <p:cNvPr id="133122" name="Rectangle 2"/>
          <p:cNvSpPr>
            <a:spLocks noGrp="1" noChangeArrowheads="1"/>
          </p:cNvSpPr>
          <p:nvPr>
            <p:ph type="title"/>
          </p:nvPr>
        </p:nvSpPr>
        <p:spPr/>
        <p:txBody>
          <a:bodyPr/>
          <a:lstStyle/>
          <a:p>
            <a:r>
              <a:rPr lang="ja-JP" altLang="en-GB" b="0">
                <a:latin typeface="Arial"/>
              </a:rPr>
              <a:t>‘</a:t>
            </a:r>
            <a:r>
              <a:rPr lang="en-GB" b="0"/>
              <a:t>You can</a:t>
            </a:r>
            <a:r>
              <a:rPr lang="ja-JP" altLang="en-GB" b="0">
                <a:latin typeface="Arial"/>
              </a:rPr>
              <a:t>’</a:t>
            </a:r>
            <a:r>
              <a:rPr lang="en-GB" b="0"/>
              <a:t>t rely on people</a:t>
            </a:r>
            <a:r>
              <a:rPr lang="ja-JP" altLang="en-GB" b="0">
                <a:latin typeface="Arial"/>
              </a:rPr>
              <a:t>’</a:t>
            </a:r>
            <a:r>
              <a:rPr lang="en-GB"/>
              <a:t/>
            </a:r>
            <a:br>
              <a:rPr lang="en-GB"/>
            </a:br>
            <a:r>
              <a:rPr lang="en-GB"/>
              <a:t>Disloyalty</a:t>
            </a:r>
          </a:p>
        </p:txBody>
      </p:sp>
      <p:sp>
        <p:nvSpPr>
          <p:cNvPr id="133123" name="Rectangle 3"/>
          <p:cNvSpPr>
            <a:spLocks noGrp="1" noChangeArrowheads="1"/>
          </p:cNvSpPr>
          <p:nvPr>
            <p:ph type="body" idx="1"/>
          </p:nvPr>
        </p:nvSpPr>
        <p:spPr/>
        <p:txBody>
          <a:bodyPr/>
          <a:lstStyle/>
          <a:p>
            <a:pPr>
              <a:buFont typeface="Wingdings" charset="0"/>
              <a:buNone/>
            </a:pPr>
            <a:endParaRPr lang="en-GB" i="1"/>
          </a:p>
          <a:p>
            <a:pPr>
              <a:buFont typeface="Wingdings" charset="0"/>
              <a:buNone/>
            </a:pPr>
            <a:r>
              <a:rPr lang="en-GB" i="1"/>
              <a:t>   When she done it, it hurt. You are trying to help somebody oot who</a:t>
            </a:r>
            <a:r>
              <a:rPr lang="ja-JP" altLang="en-GB" i="1">
                <a:latin typeface="Arial"/>
              </a:rPr>
              <a:t>’</a:t>
            </a:r>
            <a:r>
              <a:rPr lang="en-GB" i="1"/>
              <a:t>s in need and basically she threw it back in ma face […] I had gave her the trust to come in and oot whenever she pleased […] She just threw all that back in ma face.</a:t>
            </a:r>
            <a:r>
              <a:rPr lang="en-GB"/>
              <a:t> (Angela)</a:t>
            </a:r>
          </a:p>
        </p:txBody>
      </p:sp>
    </p:spTree>
  </p:cSld>
  <p:clrMapOvr>
    <a:masterClrMapping/>
  </p:clrMapOvr>
  <p:transition xmlns:p14="http://schemas.microsoft.com/office/powerpoint/2010/mai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GB"/>
              <a:t>27/04/05</a:t>
            </a:r>
          </a:p>
        </p:txBody>
      </p:sp>
      <p:sp>
        <p:nvSpPr>
          <p:cNvPr id="5" name="Footer Placeholder 4"/>
          <p:cNvSpPr>
            <a:spLocks noGrp="1"/>
          </p:cNvSpPr>
          <p:nvPr>
            <p:ph type="ftr" sz="quarter" idx="11"/>
          </p:nvPr>
        </p:nvSpPr>
        <p:spPr/>
        <p:txBody>
          <a:bodyPr/>
          <a:lstStyle/>
          <a:p>
            <a:r>
              <a:rPr lang="en-GB"/>
              <a:t>GGSW Research Seminar </a:t>
            </a:r>
          </a:p>
        </p:txBody>
      </p:sp>
      <p:sp>
        <p:nvSpPr>
          <p:cNvPr id="6" name="Slide Number Placeholder 5"/>
          <p:cNvSpPr>
            <a:spLocks noGrp="1"/>
          </p:cNvSpPr>
          <p:nvPr>
            <p:ph type="sldNum" sz="quarter" idx="12"/>
          </p:nvPr>
        </p:nvSpPr>
        <p:spPr/>
        <p:txBody>
          <a:bodyPr/>
          <a:lstStyle/>
          <a:p>
            <a:fld id="{277B1D41-54DA-004C-8FFC-B927F9D719E8}" type="slidenum">
              <a:rPr lang="en-GB"/>
              <a:pPr/>
              <a:t>19</a:t>
            </a:fld>
            <a:endParaRPr lang="en-GB"/>
          </a:p>
        </p:txBody>
      </p:sp>
      <p:sp>
        <p:nvSpPr>
          <p:cNvPr id="134146" name="Rectangle 2"/>
          <p:cNvSpPr>
            <a:spLocks noGrp="1" noChangeArrowheads="1"/>
          </p:cNvSpPr>
          <p:nvPr>
            <p:ph type="title"/>
          </p:nvPr>
        </p:nvSpPr>
        <p:spPr/>
        <p:txBody>
          <a:bodyPr/>
          <a:lstStyle/>
          <a:p>
            <a:r>
              <a:rPr lang="ja-JP" altLang="en-GB" b="0">
                <a:latin typeface="Arial"/>
              </a:rPr>
              <a:t>‘</a:t>
            </a:r>
            <a:r>
              <a:rPr lang="en-GB" b="0"/>
              <a:t>You can</a:t>
            </a:r>
            <a:r>
              <a:rPr lang="ja-JP" altLang="en-GB" b="0">
                <a:latin typeface="Arial"/>
              </a:rPr>
              <a:t>’</a:t>
            </a:r>
            <a:r>
              <a:rPr lang="en-GB" b="0"/>
              <a:t>t rely on people</a:t>
            </a:r>
            <a:r>
              <a:rPr lang="ja-JP" altLang="en-GB" b="0">
                <a:latin typeface="Arial"/>
              </a:rPr>
              <a:t>’</a:t>
            </a:r>
            <a:r>
              <a:rPr lang="en-GB"/>
              <a:t/>
            </a:r>
            <a:br>
              <a:rPr lang="en-GB"/>
            </a:br>
            <a:r>
              <a:rPr lang="en-GB"/>
              <a:t>Protective action</a:t>
            </a:r>
          </a:p>
        </p:txBody>
      </p:sp>
      <p:sp>
        <p:nvSpPr>
          <p:cNvPr id="134147" name="Rectangle 3"/>
          <p:cNvSpPr>
            <a:spLocks noGrp="1" noChangeArrowheads="1"/>
          </p:cNvSpPr>
          <p:nvPr>
            <p:ph type="body" idx="1"/>
          </p:nvPr>
        </p:nvSpPr>
        <p:spPr>
          <a:xfrm>
            <a:off x="179388" y="1844675"/>
            <a:ext cx="8507412" cy="4286250"/>
          </a:xfrm>
        </p:spPr>
        <p:txBody>
          <a:bodyPr/>
          <a:lstStyle/>
          <a:p>
            <a:pPr>
              <a:lnSpc>
                <a:spcPct val="80000"/>
              </a:lnSpc>
              <a:buFont typeface="Wingdings" charset="0"/>
              <a:buNone/>
            </a:pPr>
            <a:r>
              <a:rPr lang="en-GB" sz="2600" i="1"/>
              <a:t>    I always </a:t>
            </a:r>
            <a:r>
              <a:rPr lang="ja-JP" altLang="en-GB" sz="2600" i="1">
                <a:latin typeface="Arial"/>
              </a:rPr>
              <a:t>‘</a:t>
            </a:r>
            <a:r>
              <a:rPr lang="en-GB" sz="2600" i="1"/>
              <a:t>hink the worst of everybody and I don</a:t>
            </a:r>
            <a:r>
              <a:rPr lang="ja-JP" altLang="en-GB" sz="2600" i="1">
                <a:latin typeface="Arial"/>
              </a:rPr>
              <a:t>’</a:t>
            </a:r>
            <a:r>
              <a:rPr lang="en-GB" sz="2600" i="1"/>
              <a:t>t like letting people near me because I get hurt. So I</a:t>
            </a:r>
            <a:r>
              <a:rPr lang="ja-JP" altLang="en-GB" sz="2600" i="1">
                <a:latin typeface="Arial"/>
              </a:rPr>
              <a:t>’</a:t>
            </a:r>
            <a:r>
              <a:rPr lang="en-GB" sz="2600" i="1"/>
              <a:t>d rather hurt them before they hurt me.</a:t>
            </a:r>
            <a:r>
              <a:rPr lang="en-GB" sz="2600"/>
              <a:t> (Cathy)</a:t>
            </a:r>
          </a:p>
          <a:p>
            <a:pPr>
              <a:lnSpc>
                <a:spcPct val="80000"/>
              </a:lnSpc>
              <a:spcBef>
                <a:spcPct val="80000"/>
              </a:spcBef>
              <a:buFont typeface="Wingdings" charset="0"/>
              <a:buNone/>
            </a:pPr>
            <a:r>
              <a:rPr lang="en-GB" sz="2600" i="1"/>
              <a:t>    You can</a:t>
            </a:r>
            <a:r>
              <a:rPr lang="ja-JP" altLang="en-GB" sz="2600" i="1">
                <a:latin typeface="Arial"/>
              </a:rPr>
              <a:t>’</a:t>
            </a:r>
            <a:r>
              <a:rPr lang="en-GB" sz="2600" i="1"/>
              <a:t>t rely on other people. You</a:t>
            </a:r>
            <a:r>
              <a:rPr lang="ja-JP" altLang="en-GB" sz="2600" i="1">
                <a:latin typeface="Arial"/>
              </a:rPr>
              <a:t>’</a:t>
            </a:r>
            <a:r>
              <a:rPr lang="en-GB" sz="2600" i="1"/>
              <a:t>ve only got yersel</a:t>
            </a:r>
            <a:r>
              <a:rPr lang="ja-JP" altLang="en-GB" sz="2600" i="1">
                <a:latin typeface="Arial"/>
              </a:rPr>
              <a:t>’</a:t>
            </a:r>
            <a:r>
              <a:rPr lang="en-GB" sz="2600" i="1"/>
              <a:t>. When you think aboot it, it</a:t>
            </a:r>
            <a:r>
              <a:rPr lang="ja-JP" altLang="en-GB" sz="2600" i="1">
                <a:latin typeface="Arial"/>
              </a:rPr>
              <a:t>’</a:t>
            </a:r>
            <a:r>
              <a:rPr lang="en-GB" sz="2600" i="1"/>
              <a:t>s just you. […] The folk I</a:t>
            </a:r>
            <a:r>
              <a:rPr lang="ja-JP" altLang="en-GB" sz="2600" i="1">
                <a:latin typeface="Arial"/>
              </a:rPr>
              <a:t>’</a:t>
            </a:r>
            <a:r>
              <a:rPr lang="en-GB" sz="2600" i="1"/>
              <a:t>ll sit doon and take drugs wi</a:t>
            </a:r>
            <a:r>
              <a:rPr lang="ja-JP" altLang="en-GB" sz="2600" i="1">
                <a:latin typeface="Arial"/>
              </a:rPr>
              <a:t>’</a:t>
            </a:r>
            <a:r>
              <a:rPr lang="en-GB" sz="2600" i="1"/>
              <a:t> are not really pals, they</a:t>
            </a:r>
            <a:r>
              <a:rPr lang="ja-JP" altLang="en-GB" sz="2600" i="1">
                <a:latin typeface="Arial"/>
              </a:rPr>
              <a:t>’</a:t>
            </a:r>
            <a:r>
              <a:rPr lang="en-GB" sz="2600" i="1"/>
              <a:t>re acquaintances that I know. I don</a:t>
            </a:r>
            <a:r>
              <a:rPr lang="ja-JP" altLang="en-GB" sz="2600" i="1">
                <a:latin typeface="Arial"/>
              </a:rPr>
              <a:t>’</a:t>
            </a:r>
            <a:r>
              <a:rPr lang="en-GB" sz="2600" i="1"/>
              <a:t>t really like them. You</a:t>
            </a:r>
            <a:r>
              <a:rPr lang="ja-JP" altLang="en-GB" sz="2600" i="1">
                <a:latin typeface="Arial"/>
              </a:rPr>
              <a:t>’</a:t>
            </a:r>
            <a:r>
              <a:rPr lang="en-GB" sz="2600" i="1"/>
              <a:t>re just that wasted that you just don</a:t>
            </a:r>
            <a:r>
              <a:rPr lang="ja-JP" altLang="en-GB" sz="2600" i="1">
                <a:latin typeface="Arial"/>
              </a:rPr>
              <a:t>’</a:t>
            </a:r>
            <a:r>
              <a:rPr lang="en-GB" sz="2600" i="1"/>
              <a:t>t care who you</a:t>
            </a:r>
            <a:r>
              <a:rPr lang="ja-JP" altLang="en-GB" sz="2600" i="1">
                <a:latin typeface="Arial"/>
              </a:rPr>
              <a:t>’</a:t>
            </a:r>
            <a:r>
              <a:rPr lang="en-GB" sz="2600" i="1"/>
              <a:t>re sittin</a:t>
            </a:r>
            <a:r>
              <a:rPr lang="ja-JP" altLang="en-GB" sz="2600" i="1">
                <a:latin typeface="Arial"/>
              </a:rPr>
              <a:t>’</a:t>
            </a:r>
            <a:r>
              <a:rPr lang="en-GB" sz="2600" i="1"/>
              <a:t> wi</a:t>
            </a:r>
            <a:r>
              <a:rPr lang="ja-JP" altLang="en-GB" sz="2600" i="1">
                <a:latin typeface="Arial"/>
              </a:rPr>
              <a:t>’</a:t>
            </a:r>
            <a:r>
              <a:rPr lang="en-GB" sz="2600" i="1"/>
              <a:t>. You talk to them anyway, you</a:t>
            </a:r>
            <a:r>
              <a:rPr lang="ja-JP" altLang="en-GB" sz="2600" i="1">
                <a:latin typeface="Arial"/>
              </a:rPr>
              <a:t>’</a:t>
            </a:r>
            <a:r>
              <a:rPr lang="en-GB" sz="2600" i="1"/>
              <a:t>re not bothered what they</a:t>
            </a:r>
            <a:r>
              <a:rPr lang="ja-JP" altLang="en-GB" sz="2600" i="1">
                <a:latin typeface="Arial"/>
              </a:rPr>
              <a:t>’</a:t>
            </a:r>
            <a:r>
              <a:rPr lang="en-GB" sz="2600" i="1"/>
              <a:t>ve done tae you or what they</a:t>
            </a:r>
            <a:r>
              <a:rPr lang="ja-JP" altLang="en-GB" sz="2600" i="1">
                <a:latin typeface="Arial"/>
              </a:rPr>
              <a:t>’</a:t>
            </a:r>
            <a:r>
              <a:rPr lang="en-GB" sz="2600" i="1"/>
              <a:t>re thinking aboot doing tae you. You</a:t>
            </a:r>
            <a:r>
              <a:rPr lang="ja-JP" altLang="en-GB" sz="2600" i="1">
                <a:latin typeface="Arial"/>
              </a:rPr>
              <a:t>’</a:t>
            </a:r>
            <a:r>
              <a:rPr lang="en-GB" sz="2600" i="1"/>
              <a:t>re just not bothered.</a:t>
            </a:r>
            <a:r>
              <a:rPr lang="en-GB" sz="2600"/>
              <a:t> (Carol)</a:t>
            </a:r>
          </a:p>
        </p:txBody>
      </p:sp>
    </p:spTree>
  </p:cSld>
  <p:clrMapOvr>
    <a:masterClrMapping/>
  </p:clrMapOvr>
  <p:transition xmlns:p14="http://schemas.microsoft.com/office/powerpoint/2010/mai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GB"/>
              <a:t>27/04/05</a:t>
            </a:r>
          </a:p>
        </p:txBody>
      </p:sp>
      <p:sp>
        <p:nvSpPr>
          <p:cNvPr id="5" name="Footer Placeholder 4"/>
          <p:cNvSpPr>
            <a:spLocks noGrp="1"/>
          </p:cNvSpPr>
          <p:nvPr>
            <p:ph type="ftr" sz="quarter" idx="11"/>
          </p:nvPr>
        </p:nvSpPr>
        <p:spPr/>
        <p:txBody>
          <a:bodyPr/>
          <a:lstStyle/>
          <a:p>
            <a:r>
              <a:rPr lang="en-GB"/>
              <a:t>GGSW Research Seminar </a:t>
            </a:r>
          </a:p>
        </p:txBody>
      </p:sp>
      <p:sp>
        <p:nvSpPr>
          <p:cNvPr id="6" name="Slide Number Placeholder 5"/>
          <p:cNvSpPr>
            <a:spLocks noGrp="1"/>
          </p:cNvSpPr>
          <p:nvPr>
            <p:ph type="sldNum" sz="quarter" idx="12"/>
          </p:nvPr>
        </p:nvSpPr>
        <p:spPr/>
        <p:txBody>
          <a:bodyPr/>
          <a:lstStyle/>
          <a:p>
            <a:fld id="{68D1D5DB-5893-AF4E-9812-CC787CE56EF4}" type="slidenum">
              <a:rPr lang="en-GB"/>
              <a:pPr/>
              <a:t>2</a:t>
            </a:fld>
            <a:endParaRPr lang="en-GB"/>
          </a:p>
        </p:txBody>
      </p:sp>
      <p:sp>
        <p:nvSpPr>
          <p:cNvPr id="140290" name="Rectangle 2"/>
          <p:cNvSpPr>
            <a:spLocks noGrp="1" noChangeArrowheads="1"/>
          </p:cNvSpPr>
          <p:nvPr>
            <p:ph type="title"/>
          </p:nvPr>
        </p:nvSpPr>
        <p:spPr/>
        <p:txBody>
          <a:bodyPr/>
          <a:lstStyle/>
          <a:p>
            <a:r>
              <a:rPr lang="en-GB"/>
              <a:t>Introduction</a:t>
            </a:r>
          </a:p>
        </p:txBody>
      </p:sp>
      <p:sp>
        <p:nvSpPr>
          <p:cNvPr id="140291" name="Rectangle 3"/>
          <p:cNvSpPr>
            <a:spLocks noGrp="1" noChangeArrowheads="1"/>
          </p:cNvSpPr>
          <p:nvPr>
            <p:ph type="body" idx="1"/>
          </p:nvPr>
        </p:nvSpPr>
        <p:spPr/>
        <p:txBody>
          <a:bodyPr/>
          <a:lstStyle/>
          <a:p>
            <a:pPr>
              <a:lnSpc>
                <a:spcPct val="90000"/>
              </a:lnSpc>
              <a:spcBef>
                <a:spcPct val="40000"/>
              </a:spcBef>
              <a:buSzPct val="75000"/>
            </a:pPr>
            <a:r>
              <a:rPr lang="en-GB" sz="2800" b="1"/>
              <a:t>Background</a:t>
            </a:r>
          </a:p>
          <a:p>
            <a:pPr lvl="1">
              <a:lnSpc>
                <a:spcPct val="90000"/>
              </a:lnSpc>
            </a:pPr>
            <a:r>
              <a:rPr lang="en-GB" sz="2400"/>
              <a:t>Public and professional interest in </a:t>
            </a:r>
            <a:r>
              <a:rPr lang="ja-JP" altLang="en-GB" sz="2400">
                <a:latin typeface="Arial"/>
              </a:rPr>
              <a:t>‘</a:t>
            </a:r>
            <a:r>
              <a:rPr lang="en-GB" sz="2400"/>
              <a:t>VYW</a:t>
            </a:r>
            <a:r>
              <a:rPr lang="ja-JP" altLang="en-GB" sz="2400">
                <a:latin typeface="Arial"/>
              </a:rPr>
              <a:t>’</a:t>
            </a:r>
            <a:r>
              <a:rPr lang="en-GB" sz="2400"/>
              <a:t> </a:t>
            </a:r>
          </a:p>
          <a:p>
            <a:pPr lvl="1">
              <a:lnSpc>
                <a:spcPct val="90000"/>
              </a:lnSpc>
            </a:pPr>
            <a:r>
              <a:rPr lang="en-GB" sz="2400"/>
              <a:t>YW who commit violent offences: the </a:t>
            </a:r>
            <a:r>
              <a:rPr lang="ja-JP" altLang="en-GB" sz="2400">
                <a:latin typeface="Arial"/>
              </a:rPr>
              <a:t>‘</a:t>
            </a:r>
            <a:r>
              <a:rPr lang="en-GB" sz="2400"/>
              <a:t>facts</a:t>
            </a:r>
            <a:r>
              <a:rPr lang="ja-JP" altLang="en-GB" sz="2400">
                <a:latin typeface="Arial"/>
              </a:rPr>
              <a:t>’</a:t>
            </a:r>
            <a:r>
              <a:rPr lang="en-GB" sz="2400"/>
              <a:t> </a:t>
            </a:r>
          </a:p>
          <a:p>
            <a:pPr>
              <a:lnSpc>
                <a:spcPct val="90000"/>
              </a:lnSpc>
              <a:spcBef>
                <a:spcPct val="40000"/>
              </a:spcBef>
            </a:pPr>
            <a:r>
              <a:rPr lang="en-GB" sz="2800" b="1"/>
              <a:t>The research: </a:t>
            </a:r>
            <a:r>
              <a:rPr lang="ja-JP" altLang="en-GB" sz="2800" b="1">
                <a:latin typeface="Arial"/>
              </a:rPr>
              <a:t>‘</a:t>
            </a:r>
            <a:r>
              <a:rPr lang="en-GB" sz="2800" b="1"/>
              <a:t>Pathways through Violence</a:t>
            </a:r>
            <a:r>
              <a:rPr lang="ja-JP" altLang="en-GB" sz="2800" b="1">
                <a:latin typeface="Arial"/>
              </a:rPr>
              <a:t>’</a:t>
            </a:r>
            <a:r>
              <a:rPr lang="en-GB" sz="2800"/>
              <a:t> </a:t>
            </a:r>
          </a:p>
          <a:p>
            <a:pPr lvl="1">
              <a:lnSpc>
                <a:spcPct val="90000"/>
              </a:lnSpc>
            </a:pPr>
            <a:r>
              <a:rPr lang="en-GB" sz="2400"/>
              <a:t>Design and methods</a:t>
            </a:r>
          </a:p>
          <a:p>
            <a:pPr lvl="1">
              <a:lnSpc>
                <a:spcPct val="90000"/>
              </a:lnSpc>
            </a:pPr>
            <a:r>
              <a:rPr lang="en-GB" sz="2400"/>
              <a:t>Profile of young women </a:t>
            </a:r>
          </a:p>
          <a:p>
            <a:pPr lvl="1">
              <a:lnSpc>
                <a:spcPct val="90000"/>
              </a:lnSpc>
            </a:pPr>
            <a:r>
              <a:rPr lang="en-GB" sz="2400"/>
              <a:t>Young women</a:t>
            </a:r>
            <a:r>
              <a:rPr lang="ja-JP" altLang="en-GB" sz="2400">
                <a:latin typeface="Arial"/>
              </a:rPr>
              <a:t>’</a:t>
            </a:r>
            <a:r>
              <a:rPr lang="en-GB" sz="2400"/>
              <a:t>s accounts</a:t>
            </a:r>
          </a:p>
          <a:p>
            <a:pPr lvl="2">
              <a:lnSpc>
                <a:spcPct val="90000"/>
              </a:lnSpc>
            </a:pPr>
            <a:r>
              <a:rPr lang="ja-JP" altLang="en-GB" sz="2000">
                <a:latin typeface="Arial"/>
              </a:rPr>
              <a:t>“</a:t>
            </a:r>
            <a:r>
              <a:rPr lang="en-GB" sz="2000"/>
              <a:t>You can</a:t>
            </a:r>
            <a:r>
              <a:rPr lang="ja-JP" altLang="en-GB" sz="2000">
                <a:latin typeface="Arial"/>
              </a:rPr>
              <a:t>’</a:t>
            </a:r>
            <a:r>
              <a:rPr lang="en-GB" sz="2000"/>
              <a:t>t rely on anyone</a:t>
            </a:r>
            <a:r>
              <a:rPr lang="ja-JP" altLang="en-GB" sz="2000">
                <a:latin typeface="Arial"/>
              </a:rPr>
              <a:t>”</a:t>
            </a:r>
            <a:endParaRPr lang="en-GB" sz="2000"/>
          </a:p>
          <a:p>
            <a:pPr lvl="2">
              <a:lnSpc>
                <a:spcPct val="90000"/>
              </a:lnSpc>
            </a:pPr>
            <a:r>
              <a:rPr lang="ja-JP" altLang="en-GB" sz="2000">
                <a:latin typeface="Arial"/>
              </a:rPr>
              <a:t>“</a:t>
            </a:r>
            <a:r>
              <a:rPr lang="en-GB" sz="2000"/>
              <a:t>It</a:t>
            </a:r>
            <a:r>
              <a:rPr lang="ja-JP" altLang="en-GB" sz="2000">
                <a:latin typeface="Arial"/>
              </a:rPr>
              <a:t>’</a:t>
            </a:r>
            <a:r>
              <a:rPr lang="en-GB" sz="2000"/>
              <a:t>s better a sair face than a red face</a:t>
            </a:r>
            <a:r>
              <a:rPr lang="ja-JP" altLang="en-GB" sz="2000">
                <a:latin typeface="Arial"/>
              </a:rPr>
              <a:t>”</a:t>
            </a:r>
            <a:endParaRPr lang="en-GB" sz="2000"/>
          </a:p>
          <a:p>
            <a:pPr>
              <a:lnSpc>
                <a:spcPct val="90000"/>
              </a:lnSpc>
              <a:spcBef>
                <a:spcPct val="40000"/>
              </a:spcBef>
            </a:pPr>
            <a:r>
              <a:rPr lang="en-GB" sz="2800" b="1"/>
              <a:t>Implications for practice</a:t>
            </a:r>
          </a:p>
        </p:txBody>
      </p:sp>
    </p:spTree>
  </p:cSld>
  <p:clrMapOvr>
    <a:masterClrMapping/>
  </p:clrMapOvr>
  <p:transition xmlns:p14="http://schemas.microsoft.com/office/powerpoint/2010/mai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GB"/>
              <a:t>27/04/05</a:t>
            </a:r>
          </a:p>
        </p:txBody>
      </p:sp>
      <p:sp>
        <p:nvSpPr>
          <p:cNvPr id="5" name="Footer Placeholder 4"/>
          <p:cNvSpPr>
            <a:spLocks noGrp="1"/>
          </p:cNvSpPr>
          <p:nvPr>
            <p:ph type="ftr" sz="quarter" idx="11"/>
          </p:nvPr>
        </p:nvSpPr>
        <p:spPr/>
        <p:txBody>
          <a:bodyPr/>
          <a:lstStyle/>
          <a:p>
            <a:r>
              <a:rPr lang="en-GB"/>
              <a:t>GGSW Research Seminar </a:t>
            </a:r>
          </a:p>
        </p:txBody>
      </p:sp>
      <p:sp>
        <p:nvSpPr>
          <p:cNvPr id="6" name="Slide Number Placeholder 5"/>
          <p:cNvSpPr>
            <a:spLocks noGrp="1"/>
          </p:cNvSpPr>
          <p:nvPr>
            <p:ph type="sldNum" sz="quarter" idx="12"/>
          </p:nvPr>
        </p:nvSpPr>
        <p:spPr/>
        <p:txBody>
          <a:bodyPr/>
          <a:lstStyle/>
          <a:p>
            <a:fld id="{FF287B11-C145-4141-BA46-7A4263AE1305}" type="slidenum">
              <a:rPr lang="en-GB"/>
              <a:pPr/>
              <a:t>20</a:t>
            </a:fld>
            <a:endParaRPr lang="en-GB"/>
          </a:p>
        </p:txBody>
      </p:sp>
      <p:sp>
        <p:nvSpPr>
          <p:cNvPr id="206850" name="Rectangle 2"/>
          <p:cNvSpPr>
            <a:spLocks noGrp="1" noChangeArrowheads="1"/>
          </p:cNvSpPr>
          <p:nvPr>
            <p:ph type="title"/>
          </p:nvPr>
        </p:nvSpPr>
        <p:spPr/>
        <p:txBody>
          <a:bodyPr/>
          <a:lstStyle/>
          <a:p>
            <a:r>
              <a:rPr lang="ja-JP" altLang="en-GB" b="0">
                <a:latin typeface="Arial"/>
              </a:rPr>
              <a:t>‘</a:t>
            </a:r>
            <a:r>
              <a:rPr lang="en-GB" b="0"/>
              <a:t>Better a sair face than red face</a:t>
            </a:r>
            <a:r>
              <a:rPr lang="ja-JP" altLang="en-GB" b="0">
                <a:latin typeface="Arial"/>
              </a:rPr>
              <a:t>’</a:t>
            </a:r>
            <a:r>
              <a:rPr lang="en-GB"/>
              <a:t/>
            </a:r>
            <a:br>
              <a:rPr lang="en-GB"/>
            </a:br>
            <a:r>
              <a:rPr lang="en-GB"/>
              <a:t>In search of respect</a:t>
            </a:r>
          </a:p>
        </p:txBody>
      </p:sp>
      <p:sp>
        <p:nvSpPr>
          <p:cNvPr id="206851" name="Rectangle 3"/>
          <p:cNvSpPr>
            <a:spLocks noGrp="1" noChangeArrowheads="1"/>
          </p:cNvSpPr>
          <p:nvPr>
            <p:ph type="body" idx="1"/>
          </p:nvPr>
        </p:nvSpPr>
        <p:spPr/>
        <p:txBody>
          <a:bodyPr/>
          <a:lstStyle/>
          <a:p>
            <a:pPr>
              <a:buFont typeface="Wingdings" charset="0"/>
              <a:buNone/>
            </a:pPr>
            <a:r>
              <a:rPr lang="en-GB" i="1"/>
              <a:t>    If you let people walk all over you, people will and people do […] See if you stand back and let them hit you, they will keep hitting you.  If you hit them back, then they usually stop.  You have to be violent in here because I would say 70 percent of the lassies are violent, so if you</a:t>
            </a:r>
            <a:r>
              <a:rPr lang="ja-JP" altLang="en-GB" i="1">
                <a:latin typeface="Arial"/>
              </a:rPr>
              <a:t>’</a:t>
            </a:r>
            <a:r>
              <a:rPr lang="en-GB" i="1"/>
              <a:t>re not then you won</a:t>
            </a:r>
            <a:r>
              <a:rPr lang="ja-JP" altLang="en-GB" i="1">
                <a:latin typeface="Arial"/>
              </a:rPr>
              <a:t>’</a:t>
            </a:r>
            <a:r>
              <a:rPr lang="en-GB" i="1"/>
              <a:t>t get nowhere. You get bullied and you don</a:t>
            </a:r>
            <a:r>
              <a:rPr lang="ja-JP" altLang="en-GB" i="1">
                <a:latin typeface="Arial"/>
              </a:rPr>
              <a:t>’</a:t>
            </a:r>
            <a:r>
              <a:rPr lang="en-GB" i="1"/>
              <a:t>t get any respect.  It</a:t>
            </a:r>
            <a:r>
              <a:rPr lang="ja-JP" altLang="en-GB" i="1">
                <a:latin typeface="Arial"/>
              </a:rPr>
              <a:t>’</a:t>
            </a:r>
            <a:r>
              <a:rPr lang="en-GB" i="1"/>
              <a:t>s simple.</a:t>
            </a:r>
            <a:r>
              <a:rPr lang="en-GB"/>
              <a:t>  (Karen)</a:t>
            </a:r>
          </a:p>
          <a:p>
            <a:endParaRPr lang="en-GB"/>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GB"/>
              <a:t>27/04/05</a:t>
            </a:r>
          </a:p>
        </p:txBody>
      </p:sp>
      <p:sp>
        <p:nvSpPr>
          <p:cNvPr id="5" name="Footer Placeholder 4"/>
          <p:cNvSpPr>
            <a:spLocks noGrp="1"/>
          </p:cNvSpPr>
          <p:nvPr>
            <p:ph type="ftr" sz="quarter" idx="11"/>
          </p:nvPr>
        </p:nvSpPr>
        <p:spPr/>
        <p:txBody>
          <a:bodyPr/>
          <a:lstStyle/>
          <a:p>
            <a:r>
              <a:rPr lang="en-GB"/>
              <a:t>GGSW Research Seminar </a:t>
            </a:r>
          </a:p>
        </p:txBody>
      </p:sp>
      <p:sp>
        <p:nvSpPr>
          <p:cNvPr id="6" name="Slide Number Placeholder 5"/>
          <p:cNvSpPr>
            <a:spLocks noGrp="1"/>
          </p:cNvSpPr>
          <p:nvPr>
            <p:ph type="sldNum" sz="quarter" idx="12"/>
          </p:nvPr>
        </p:nvSpPr>
        <p:spPr/>
        <p:txBody>
          <a:bodyPr/>
          <a:lstStyle/>
          <a:p>
            <a:fld id="{E6E9DE97-7381-4D49-9AC6-974D5E33D238}" type="slidenum">
              <a:rPr lang="en-GB"/>
              <a:pPr/>
              <a:t>21</a:t>
            </a:fld>
            <a:endParaRPr lang="en-GB"/>
          </a:p>
        </p:txBody>
      </p:sp>
      <p:sp>
        <p:nvSpPr>
          <p:cNvPr id="207874" name="Rectangle 2"/>
          <p:cNvSpPr>
            <a:spLocks noGrp="1" noChangeArrowheads="1"/>
          </p:cNvSpPr>
          <p:nvPr>
            <p:ph type="title"/>
          </p:nvPr>
        </p:nvSpPr>
        <p:spPr/>
        <p:txBody>
          <a:bodyPr/>
          <a:lstStyle/>
          <a:p>
            <a:r>
              <a:rPr lang="ja-JP" altLang="en-GB" b="0">
                <a:latin typeface="Arial"/>
              </a:rPr>
              <a:t>‘</a:t>
            </a:r>
            <a:r>
              <a:rPr lang="en-GB" b="0"/>
              <a:t>Better a sair face than red face</a:t>
            </a:r>
            <a:r>
              <a:rPr lang="ja-JP" altLang="en-GB" b="0">
                <a:latin typeface="Arial"/>
              </a:rPr>
              <a:t>’</a:t>
            </a:r>
            <a:r>
              <a:rPr lang="en-GB" b="0"/>
              <a:t/>
            </a:r>
            <a:br>
              <a:rPr lang="en-GB" b="0"/>
            </a:br>
            <a:r>
              <a:rPr lang="en-GB"/>
              <a:t>A necessary survival strategy</a:t>
            </a:r>
          </a:p>
        </p:txBody>
      </p:sp>
      <p:sp>
        <p:nvSpPr>
          <p:cNvPr id="207875" name="Rectangle 3"/>
          <p:cNvSpPr>
            <a:spLocks noGrp="1" noChangeArrowheads="1"/>
          </p:cNvSpPr>
          <p:nvPr>
            <p:ph type="body" idx="1"/>
          </p:nvPr>
        </p:nvSpPr>
        <p:spPr/>
        <p:txBody>
          <a:bodyPr/>
          <a:lstStyle/>
          <a:p>
            <a:pPr>
              <a:buFont typeface="Wingdings" charset="0"/>
              <a:buNone/>
            </a:pPr>
            <a:r>
              <a:rPr lang="en-GB" sz="2600" i="1"/>
              <a:t>    I got put in with this girl and her fag went oot and I says, </a:t>
            </a:r>
            <a:r>
              <a:rPr lang="ja-JP" altLang="en-GB" sz="2600" i="1">
                <a:latin typeface="Arial"/>
              </a:rPr>
              <a:t>“</a:t>
            </a:r>
            <a:r>
              <a:rPr lang="en-GB" sz="2600" i="1"/>
              <a:t>Cool doon! You</a:t>
            </a:r>
            <a:r>
              <a:rPr lang="ja-JP" altLang="en-GB" sz="2600" i="1">
                <a:latin typeface="Arial"/>
              </a:rPr>
              <a:t>’</a:t>
            </a:r>
            <a:r>
              <a:rPr lang="en-GB" sz="2600" i="1"/>
              <a:t>ll get a light. We</a:t>
            </a:r>
            <a:r>
              <a:rPr lang="ja-JP" altLang="en-GB" sz="2600" i="1">
                <a:latin typeface="Arial"/>
              </a:rPr>
              <a:t>’</a:t>
            </a:r>
            <a:r>
              <a:rPr lang="en-GB" sz="2600" i="1"/>
              <a:t>ve only got 10 minutes to go!</a:t>
            </a:r>
            <a:r>
              <a:rPr lang="ja-JP" altLang="en-GB" sz="2600" i="1">
                <a:latin typeface="Arial"/>
              </a:rPr>
              <a:t>”</a:t>
            </a:r>
            <a:r>
              <a:rPr lang="en-GB" sz="2600" i="1"/>
              <a:t> and she went, </a:t>
            </a:r>
            <a:r>
              <a:rPr lang="ja-JP" altLang="en-GB" sz="2600" i="1">
                <a:latin typeface="Arial"/>
              </a:rPr>
              <a:t>“</a:t>
            </a:r>
            <a:r>
              <a:rPr lang="en-GB" sz="2600" i="1"/>
              <a:t>You shut up!</a:t>
            </a:r>
            <a:r>
              <a:rPr lang="ja-JP" altLang="en-GB" sz="2600" i="1">
                <a:latin typeface="Arial"/>
              </a:rPr>
              <a:t>”</a:t>
            </a:r>
            <a:r>
              <a:rPr lang="en-GB" sz="2600" i="1"/>
              <a:t> I went, </a:t>
            </a:r>
            <a:r>
              <a:rPr lang="ja-JP" altLang="en-GB" sz="2600" i="1">
                <a:latin typeface="Arial"/>
              </a:rPr>
              <a:t>“</a:t>
            </a:r>
            <a:r>
              <a:rPr lang="en-GB" sz="2600" i="1"/>
              <a:t>Who are you telling to shut up, you bam?!</a:t>
            </a:r>
            <a:r>
              <a:rPr lang="ja-JP" altLang="en-GB" sz="2600" i="1">
                <a:latin typeface="Arial"/>
              </a:rPr>
              <a:t>”</a:t>
            </a:r>
            <a:r>
              <a:rPr lang="en-GB" sz="2600" i="1"/>
              <a:t> She went, </a:t>
            </a:r>
            <a:r>
              <a:rPr lang="ja-JP" altLang="en-GB" sz="2600" i="1">
                <a:latin typeface="Arial"/>
              </a:rPr>
              <a:t>“</a:t>
            </a:r>
            <a:r>
              <a:rPr lang="en-GB" sz="2600" i="1"/>
              <a:t>You</a:t>
            </a:r>
            <a:r>
              <a:rPr lang="ja-JP" altLang="en-GB" sz="2600" i="1">
                <a:latin typeface="Arial"/>
              </a:rPr>
              <a:t>’</a:t>
            </a:r>
            <a:r>
              <a:rPr lang="en-GB" sz="2600" i="1"/>
              <a:t>re the bam!</a:t>
            </a:r>
            <a:r>
              <a:rPr lang="ja-JP" altLang="en-GB" sz="2600" i="1">
                <a:latin typeface="Arial"/>
              </a:rPr>
              <a:t>”</a:t>
            </a:r>
            <a:r>
              <a:rPr lang="en-GB" sz="2600" i="1"/>
              <a:t> I says, </a:t>
            </a:r>
            <a:r>
              <a:rPr lang="ja-JP" altLang="en-GB" sz="2600" i="1">
                <a:latin typeface="Arial"/>
              </a:rPr>
              <a:t>“</a:t>
            </a:r>
            <a:r>
              <a:rPr lang="en-GB" sz="2600" i="1"/>
              <a:t>Prove me the bam!</a:t>
            </a:r>
            <a:r>
              <a:rPr lang="ja-JP" altLang="en-GB" sz="2600" i="1">
                <a:latin typeface="Arial"/>
              </a:rPr>
              <a:t>”</a:t>
            </a:r>
            <a:r>
              <a:rPr lang="en-GB" sz="2600" i="1"/>
              <a:t> and she went, </a:t>
            </a:r>
            <a:r>
              <a:rPr lang="ja-JP" altLang="en-GB" sz="2600" i="1">
                <a:latin typeface="Arial"/>
              </a:rPr>
              <a:t>“</a:t>
            </a:r>
            <a:r>
              <a:rPr lang="en-GB" sz="2600" i="1"/>
              <a:t>Naw, you prove me the bam!</a:t>
            </a:r>
            <a:r>
              <a:rPr lang="ja-JP" altLang="en-GB" sz="2600" i="1">
                <a:latin typeface="Arial"/>
              </a:rPr>
              <a:t>”</a:t>
            </a:r>
            <a:r>
              <a:rPr lang="en-GB" sz="2600" i="1"/>
              <a:t> I says, </a:t>
            </a:r>
            <a:r>
              <a:rPr lang="ja-JP" altLang="en-GB" sz="2600" i="1">
                <a:latin typeface="Arial"/>
              </a:rPr>
              <a:t>“</a:t>
            </a:r>
            <a:r>
              <a:rPr lang="en-GB" sz="2600" i="1"/>
              <a:t>Naw, you prove me the bam!</a:t>
            </a:r>
            <a:r>
              <a:rPr lang="ja-JP" altLang="en-GB" sz="2600" i="1">
                <a:latin typeface="Arial"/>
              </a:rPr>
              <a:t>”</a:t>
            </a:r>
            <a:r>
              <a:rPr lang="en-GB" sz="2600" i="1"/>
              <a:t> […] and she jumped up and grabbed us. I was like that, </a:t>
            </a:r>
            <a:r>
              <a:rPr lang="ja-JP" altLang="en-GB" sz="2600" i="1">
                <a:latin typeface="Arial"/>
              </a:rPr>
              <a:t>“</a:t>
            </a:r>
            <a:r>
              <a:rPr lang="en-GB" sz="2600" i="1"/>
              <a:t>I</a:t>
            </a:r>
            <a:r>
              <a:rPr lang="ja-JP" altLang="en-GB" sz="2600" i="1">
                <a:latin typeface="Arial"/>
              </a:rPr>
              <a:t>’</a:t>
            </a:r>
            <a:r>
              <a:rPr lang="en-GB" sz="2600" i="1"/>
              <a:t>ll have tae fight fer maself here</a:t>
            </a:r>
            <a:r>
              <a:rPr lang="ja-JP" altLang="en-GB" sz="2600" i="1">
                <a:latin typeface="Arial"/>
              </a:rPr>
              <a:t>”</a:t>
            </a:r>
            <a:r>
              <a:rPr lang="en-GB" sz="2600" i="1"/>
              <a:t> and I just started punching fuck oot </a:t>
            </a:r>
            <a:r>
              <a:rPr lang="ja-JP" altLang="en-GB" sz="2600" i="1">
                <a:latin typeface="Arial"/>
              </a:rPr>
              <a:t>‘</a:t>
            </a:r>
            <a:r>
              <a:rPr lang="en-GB" sz="2600" i="1"/>
              <a:t>er.</a:t>
            </a:r>
            <a:r>
              <a:rPr lang="en-GB" sz="2600"/>
              <a:t> (Stephanie)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GB"/>
              <a:t>27/04/05</a:t>
            </a:r>
          </a:p>
        </p:txBody>
      </p:sp>
      <p:sp>
        <p:nvSpPr>
          <p:cNvPr id="5" name="Footer Placeholder 4"/>
          <p:cNvSpPr>
            <a:spLocks noGrp="1"/>
          </p:cNvSpPr>
          <p:nvPr>
            <p:ph type="ftr" sz="quarter" idx="11"/>
          </p:nvPr>
        </p:nvSpPr>
        <p:spPr/>
        <p:txBody>
          <a:bodyPr/>
          <a:lstStyle/>
          <a:p>
            <a:r>
              <a:rPr lang="en-GB"/>
              <a:t>GGSW Research Seminar </a:t>
            </a:r>
          </a:p>
        </p:txBody>
      </p:sp>
      <p:sp>
        <p:nvSpPr>
          <p:cNvPr id="6" name="Slide Number Placeholder 5"/>
          <p:cNvSpPr>
            <a:spLocks noGrp="1"/>
          </p:cNvSpPr>
          <p:nvPr>
            <p:ph type="sldNum" sz="quarter" idx="12"/>
          </p:nvPr>
        </p:nvSpPr>
        <p:spPr/>
        <p:txBody>
          <a:bodyPr/>
          <a:lstStyle/>
          <a:p>
            <a:fld id="{8641503B-8FD5-314B-B16E-6080F6CDC8D6}" type="slidenum">
              <a:rPr lang="en-GB"/>
              <a:pPr/>
              <a:t>22</a:t>
            </a:fld>
            <a:endParaRPr lang="en-GB"/>
          </a:p>
        </p:txBody>
      </p:sp>
      <p:sp>
        <p:nvSpPr>
          <p:cNvPr id="135170" name="Rectangle 2"/>
          <p:cNvSpPr>
            <a:spLocks noGrp="1" noChangeArrowheads="1"/>
          </p:cNvSpPr>
          <p:nvPr>
            <p:ph type="title"/>
          </p:nvPr>
        </p:nvSpPr>
        <p:spPr/>
        <p:txBody>
          <a:bodyPr/>
          <a:lstStyle/>
          <a:p>
            <a:r>
              <a:rPr lang="en-GB"/>
              <a:t>Summary</a:t>
            </a:r>
          </a:p>
        </p:txBody>
      </p:sp>
      <p:sp>
        <p:nvSpPr>
          <p:cNvPr id="135171" name="Rectangle 3"/>
          <p:cNvSpPr>
            <a:spLocks noGrp="1" noChangeArrowheads="1"/>
          </p:cNvSpPr>
          <p:nvPr>
            <p:ph type="body" idx="1"/>
          </p:nvPr>
        </p:nvSpPr>
        <p:spPr/>
        <p:txBody>
          <a:bodyPr/>
          <a:lstStyle/>
          <a:p>
            <a:r>
              <a:rPr lang="en-GB"/>
              <a:t>Importance of social, material and gendered contexts of offending</a:t>
            </a:r>
          </a:p>
          <a:p>
            <a:r>
              <a:rPr lang="en-GB"/>
              <a:t>Families as a source of anger and frustration</a:t>
            </a:r>
          </a:p>
          <a:p>
            <a:r>
              <a:rPr lang="en-GB"/>
              <a:t>The world as a dangerous and hostile place </a:t>
            </a:r>
          </a:p>
          <a:p>
            <a:r>
              <a:rPr lang="en-GB"/>
              <a:t>Violence as a rational response to harms </a:t>
            </a:r>
          </a:p>
        </p:txBody>
      </p:sp>
    </p:spTree>
  </p:cSld>
  <p:clrMapOvr>
    <a:masterClrMapping/>
  </p:clrMapOvr>
  <p:transition xmlns:p14="http://schemas.microsoft.com/office/powerpoint/2010/mai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GB"/>
              <a:t>27/04/05</a:t>
            </a:r>
          </a:p>
        </p:txBody>
      </p:sp>
      <p:sp>
        <p:nvSpPr>
          <p:cNvPr id="5" name="Footer Placeholder 4"/>
          <p:cNvSpPr>
            <a:spLocks noGrp="1"/>
          </p:cNvSpPr>
          <p:nvPr>
            <p:ph type="ftr" sz="quarter" idx="11"/>
          </p:nvPr>
        </p:nvSpPr>
        <p:spPr/>
        <p:txBody>
          <a:bodyPr/>
          <a:lstStyle/>
          <a:p>
            <a:r>
              <a:rPr lang="en-GB"/>
              <a:t>GGSW Research Seminar </a:t>
            </a:r>
          </a:p>
        </p:txBody>
      </p:sp>
      <p:sp>
        <p:nvSpPr>
          <p:cNvPr id="6" name="Slide Number Placeholder 5"/>
          <p:cNvSpPr>
            <a:spLocks noGrp="1"/>
          </p:cNvSpPr>
          <p:nvPr>
            <p:ph type="sldNum" sz="quarter" idx="12"/>
          </p:nvPr>
        </p:nvSpPr>
        <p:spPr/>
        <p:txBody>
          <a:bodyPr/>
          <a:lstStyle/>
          <a:p>
            <a:fld id="{228326E3-0509-F143-8C1F-52DCEBF60CB2}" type="slidenum">
              <a:rPr lang="en-GB"/>
              <a:pPr/>
              <a:t>23</a:t>
            </a:fld>
            <a:endParaRPr lang="en-GB"/>
          </a:p>
        </p:txBody>
      </p:sp>
      <p:sp>
        <p:nvSpPr>
          <p:cNvPr id="137218" name="Rectangle 2"/>
          <p:cNvSpPr>
            <a:spLocks noGrp="1" noChangeArrowheads="1"/>
          </p:cNvSpPr>
          <p:nvPr>
            <p:ph type="title"/>
          </p:nvPr>
        </p:nvSpPr>
        <p:spPr/>
        <p:txBody>
          <a:bodyPr/>
          <a:lstStyle/>
          <a:p>
            <a:r>
              <a:rPr lang="en-GB"/>
              <a:t>Official policy responses</a:t>
            </a:r>
          </a:p>
        </p:txBody>
      </p:sp>
      <p:sp>
        <p:nvSpPr>
          <p:cNvPr id="137219" name="Rectangle 3"/>
          <p:cNvSpPr>
            <a:spLocks noGrp="1" noChangeArrowheads="1"/>
          </p:cNvSpPr>
          <p:nvPr>
            <p:ph type="body" idx="1"/>
          </p:nvPr>
        </p:nvSpPr>
        <p:spPr>
          <a:xfrm>
            <a:off x="457200" y="1719263"/>
            <a:ext cx="8686800" cy="4411662"/>
          </a:xfrm>
        </p:spPr>
        <p:txBody>
          <a:bodyPr/>
          <a:lstStyle/>
          <a:p>
            <a:pPr>
              <a:lnSpc>
                <a:spcPct val="90000"/>
              </a:lnSpc>
            </a:pPr>
            <a:r>
              <a:rPr lang="en-GB" sz="2400"/>
              <a:t>Cognitive behavioural approaches </a:t>
            </a:r>
            <a:r>
              <a:rPr lang="en-GB" sz="2400">
                <a:sym typeface="Wingdings 3" charset="0"/>
              </a:rPr>
              <a:t> y</a:t>
            </a:r>
            <a:r>
              <a:rPr lang="en-GB" sz="2400"/>
              <a:t>oung women</a:t>
            </a:r>
            <a:r>
              <a:rPr lang="ja-JP" altLang="en-GB" sz="2400">
                <a:latin typeface="Arial"/>
              </a:rPr>
              <a:t>’</a:t>
            </a:r>
            <a:r>
              <a:rPr lang="en-GB" sz="2400"/>
              <a:t>s violence is the result of </a:t>
            </a:r>
            <a:r>
              <a:rPr lang="en-GB" sz="2400" i="1"/>
              <a:t>distorted</a:t>
            </a:r>
            <a:r>
              <a:rPr lang="en-GB" sz="2400"/>
              <a:t> thought processes </a:t>
            </a:r>
          </a:p>
          <a:p>
            <a:pPr lvl="1">
              <a:lnSpc>
                <a:spcPct val="90000"/>
              </a:lnSpc>
              <a:spcBef>
                <a:spcPct val="60000"/>
              </a:spcBef>
              <a:buSzPct val="150000"/>
              <a:buFont typeface="Wingdings 3" charset="0"/>
              <a:buChar char="&quot;"/>
            </a:pPr>
            <a:r>
              <a:rPr lang="en-GB" sz="2000"/>
              <a:t>Decontextualises women</a:t>
            </a:r>
            <a:r>
              <a:rPr lang="ja-JP" altLang="en-GB" sz="2000">
                <a:latin typeface="Arial"/>
              </a:rPr>
              <a:t>’</a:t>
            </a:r>
            <a:r>
              <a:rPr lang="en-GB" sz="2000"/>
              <a:t>s offending</a:t>
            </a:r>
          </a:p>
          <a:p>
            <a:pPr lvl="1">
              <a:lnSpc>
                <a:spcPct val="90000"/>
              </a:lnSpc>
              <a:buSzPct val="150000"/>
              <a:buFont typeface="Wingdings 3" charset="0"/>
              <a:buChar char="&quot;"/>
            </a:pPr>
            <a:r>
              <a:rPr lang="en-GB" sz="2000"/>
              <a:t>Responsibilises individual women</a:t>
            </a:r>
          </a:p>
          <a:p>
            <a:pPr>
              <a:lnSpc>
                <a:spcPct val="90000"/>
              </a:lnSpc>
              <a:spcBef>
                <a:spcPct val="60000"/>
              </a:spcBef>
            </a:pPr>
            <a:r>
              <a:rPr lang="en-GB" sz="2400" i="1"/>
              <a:t>A Safer Way</a:t>
            </a:r>
            <a:r>
              <a:rPr lang="en-GB" sz="2400"/>
              <a:t> </a:t>
            </a:r>
            <a:r>
              <a:rPr lang="en-GB" sz="2400">
                <a:sym typeface="Wingdings 3" charset="0"/>
              </a:rPr>
              <a:t> </a:t>
            </a:r>
            <a:r>
              <a:rPr lang="en-GB" sz="2400"/>
              <a:t>Women</a:t>
            </a:r>
            <a:r>
              <a:rPr lang="ja-JP" altLang="en-GB" sz="2400">
                <a:latin typeface="Arial"/>
              </a:rPr>
              <a:t>’</a:t>
            </a:r>
            <a:r>
              <a:rPr lang="en-GB" sz="2400"/>
              <a:t>s offending </a:t>
            </a:r>
            <a:r>
              <a:rPr lang="ja-JP" altLang="en-GB" sz="2400">
                <a:latin typeface="Arial"/>
              </a:rPr>
              <a:t>‘</a:t>
            </a:r>
            <a:r>
              <a:rPr lang="en-GB" sz="2400"/>
              <a:t>often rooted in poverty</a:t>
            </a:r>
            <a:r>
              <a:rPr lang="ja-JP" altLang="en-GB" sz="2400">
                <a:latin typeface="Arial"/>
              </a:rPr>
              <a:t>’</a:t>
            </a:r>
            <a:r>
              <a:rPr lang="en-GB" sz="2400"/>
              <a:t> </a:t>
            </a:r>
          </a:p>
          <a:p>
            <a:pPr>
              <a:lnSpc>
                <a:spcPct val="90000"/>
              </a:lnSpc>
            </a:pPr>
            <a:r>
              <a:rPr lang="en-GB" sz="2400" i="1"/>
              <a:t>IAF First Year Report</a:t>
            </a:r>
            <a:r>
              <a:rPr lang="en-GB" sz="2400"/>
              <a:t> </a:t>
            </a:r>
            <a:r>
              <a:rPr lang="en-GB" sz="2400">
                <a:sym typeface="Wingdings 3" charset="0"/>
              </a:rPr>
              <a:t> </a:t>
            </a:r>
            <a:r>
              <a:rPr lang="en-GB" sz="2400"/>
              <a:t>Women who offend </a:t>
            </a:r>
            <a:r>
              <a:rPr lang="ja-JP" altLang="en-GB" sz="2400">
                <a:latin typeface="Arial"/>
              </a:rPr>
              <a:t>‘</a:t>
            </a:r>
            <a:r>
              <a:rPr lang="en-GB" sz="2400"/>
              <a:t>share three characteristics, namely Addiction, Abuse and Anxiety or other forms of psychological distress; their offending is closely related to these characteristics, directly or indirectly</a:t>
            </a:r>
            <a:r>
              <a:rPr lang="ja-JP" altLang="en-GB" sz="2400">
                <a:latin typeface="Arial"/>
              </a:rPr>
              <a:t>’</a:t>
            </a:r>
            <a:r>
              <a:rPr lang="en-GB" sz="2400"/>
              <a:t> </a:t>
            </a:r>
          </a:p>
          <a:p>
            <a:pPr lvl="1">
              <a:lnSpc>
                <a:spcPct val="90000"/>
              </a:lnSpc>
              <a:spcBef>
                <a:spcPct val="60000"/>
              </a:spcBef>
              <a:buSzPct val="150000"/>
              <a:buFont typeface="Wingdings 3" charset="0"/>
              <a:buChar char="&quot;"/>
            </a:pPr>
            <a:r>
              <a:rPr lang="ja-JP" altLang="en-GB" sz="2000">
                <a:latin typeface="Arial"/>
              </a:rPr>
              <a:t>‘</a:t>
            </a:r>
            <a:r>
              <a:rPr lang="en-GB" sz="2000"/>
              <a:t>The problem is in their heads, not their social circumstances</a:t>
            </a:r>
            <a:r>
              <a:rPr lang="ja-JP" altLang="en-GB" sz="2000">
                <a:latin typeface="Arial"/>
              </a:rPr>
              <a:t>’</a:t>
            </a:r>
            <a:r>
              <a:rPr lang="en-GB" sz="2000"/>
              <a:t>  (Carlen 2002) </a:t>
            </a:r>
          </a:p>
        </p:txBody>
      </p:sp>
    </p:spTree>
  </p:cSld>
  <p:clrMapOvr>
    <a:masterClrMapping/>
  </p:clrMapOvr>
  <p:transition xmlns:p14="http://schemas.microsoft.com/office/powerpoint/2010/mai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GB"/>
              <a:t>27/04/05</a:t>
            </a:r>
          </a:p>
        </p:txBody>
      </p:sp>
      <p:sp>
        <p:nvSpPr>
          <p:cNvPr id="5" name="Footer Placeholder 4"/>
          <p:cNvSpPr>
            <a:spLocks noGrp="1"/>
          </p:cNvSpPr>
          <p:nvPr>
            <p:ph type="ftr" sz="quarter" idx="11"/>
          </p:nvPr>
        </p:nvSpPr>
        <p:spPr/>
        <p:txBody>
          <a:bodyPr/>
          <a:lstStyle/>
          <a:p>
            <a:r>
              <a:rPr lang="en-GB"/>
              <a:t>GGSW Research Seminar </a:t>
            </a:r>
          </a:p>
        </p:txBody>
      </p:sp>
      <p:sp>
        <p:nvSpPr>
          <p:cNvPr id="6" name="Slide Number Placeholder 5"/>
          <p:cNvSpPr>
            <a:spLocks noGrp="1"/>
          </p:cNvSpPr>
          <p:nvPr>
            <p:ph type="sldNum" sz="quarter" idx="12"/>
          </p:nvPr>
        </p:nvSpPr>
        <p:spPr/>
        <p:txBody>
          <a:bodyPr/>
          <a:lstStyle/>
          <a:p>
            <a:fld id="{37941B46-4A3E-374A-8249-D55087A0286C}" type="slidenum">
              <a:rPr lang="en-GB"/>
              <a:pPr/>
              <a:t>24</a:t>
            </a:fld>
            <a:endParaRPr lang="en-GB"/>
          </a:p>
        </p:txBody>
      </p:sp>
      <p:sp>
        <p:nvSpPr>
          <p:cNvPr id="138242" name="Rectangle 2"/>
          <p:cNvSpPr>
            <a:spLocks noGrp="1" noChangeArrowheads="1"/>
          </p:cNvSpPr>
          <p:nvPr>
            <p:ph type="title"/>
          </p:nvPr>
        </p:nvSpPr>
        <p:spPr/>
        <p:txBody>
          <a:bodyPr/>
          <a:lstStyle/>
          <a:p>
            <a:r>
              <a:rPr lang="en-GB"/>
              <a:t>Working </a:t>
            </a:r>
            <a:r>
              <a:rPr lang="en-GB" i="1"/>
              <a:t>with</a:t>
            </a:r>
            <a:r>
              <a:rPr lang="en-GB"/>
              <a:t> young women</a:t>
            </a:r>
          </a:p>
        </p:txBody>
      </p:sp>
      <p:sp>
        <p:nvSpPr>
          <p:cNvPr id="138243" name="Rectangle 3"/>
          <p:cNvSpPr>
            <a:spLocks noGrp="1" noChangeArrowheads="1"/>
          </p:cNvSpPr>
          <p:nvPr>
            <p:ph type="body" idx="1"/>
          </p:nvPr>
        </p:nvSpPr>
        <p:spPr/>
        <p:txBody>
          <a:bodyPr/>
          <a:lstStyle/>
          <a:p>
            <a:r>
              <a:rPr lang="en-GB"/>
              <a:t>Low numbers</a:t>
            </a:r>
          </a:p>
          <a:p>
            <a:r>
              <a:rPr lang="en-GB"/>
              <a:t>A difficult group to work with?</a:t>
            </a:r>
          </a:p>
          <a:p>
            <a:r>
              <a:rPr lang="en-GB"/>
              <a:t>Gendering needs</a:t>
            </a:r>
          </a:p>
          <a:p>
            <a:r>
              <a:rPr lang="en-GB"/>
              <a:t>Practical help</a:t>
            </a:r>
          </a:p>
          <a:p>
            <a:r>
              <a:rPr lang="en-GB"/>
              <a:t>Victimisation</a:t>
            </a:r>
          </a:p>
          <a:p>
            <a:r>
              <a:rPr lang="en-GB"/>
              <a:t>Anger</a:t>
            </a:r>
          </a:p>
          <a:p>
            <a:r>
              <a:rPr lang="en-GB"/>
              <a:t>Relationships</a:t>
            </a:r>
          </a:p>
        </p:txBody>
      </p:sp>
    </p:spTree>
  </p:cSld>
  <p:clrMapOvr>
    <a:masterClrMapping/>
  </p:clrMapOvr>
  <p:transition xmlns:p14="http://schemas.microsoft.com/office/powerpoint/2010/mai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GB"/>
              <a:t>27/04/05</a:t>
            </a:r>
          </a:p>
        </p:txBody>
      </p:sp>
      <p:sp>
        <p:nvSpPr>
          <p:cNvPr id="5" name="Footer Placeholder 4"/>
          <p:cNvSpPr>
            <a:spLocks noGrp="1"/>
          </p:cNvSpPr>
          <p:nvPr>
            <p:ph type="ftr" sz="quarter" idx="11"/>
          </p:nvPr>
        </p:nvSpPr>
        <p:spPr/>
        <p:txBody>
          <a:bodyPr/>
          <a:lstStyle/>
          <a:p>
            <a:r>
              <a:rPr lang="en-GB"/>
              <a:t>GGSW Research Seminar </a:t>
            </a:r>
          </a:p>
        </p:txBody>
      </p:sp>
      <p:sp>
        <p:nvSpPr>
          <p:cNvPr id="6" name="Slide Number Placeholder 5"/>
          <p:cNvSpPr>
            <a:spLocks noGrp="1"/>
          </p:cNvSpPr>
          <p:nvPr>
            <p:ph type="sldNum" sz="quarter" idx="12"/>
          </p:nvPr>
        </p:nvSpPr>
        <p:spPr/>
        <p:txBody>
          <a:bodyPr/>
          <a:lstStyle/>
          <a:p>
            <a:fld id="{5D09D29A-99C7-5640-9062-F8CA665FEFA1}" type="slidenum">
              <a:rPr lang="en-GB"/>
              <a:pPr/>
              <a:t>25</a:t>
            </a:fld>
            <a:endParaRPr lang="en-GB"/>
          </a:p>
        </p:txBody>
      </p:sp>
      <p:sp>
        <p:nvSpPr>
          <p:cNvPr id="139266" name="Rectangle 2"/>
          <p:cNvSpPr>
            <a:spLocks noGrp="1" noChangeArrowheads="1"/>
          </p:cNvSpPr>
          <p:nvPr>
            <p:ph type="title"/>
          </p:nvPr>
        </p:nvSpPr>
        <p:spPr/>
        <p:txBody>
          <a:bodyPr/>
          <a:lstStyle/>
          <a:p>
            <a:r>
              <a:rPr lang="en-GB"/>
              <a:t>Relationships and respect</a:t>
            </a:r>
          </a:p>
        </p:txBody>
      </p:sp>
      <p:sp>
        <p:nvSpPr>
          <p:cNvPr id="139267" name="Rectangle 3"/>
          <p:cNvSpPr>
            <a:spLocks noGrp="1" noChangeArrowheads="1"/>
          </p:cNvSpPr>
          <p:nvPr>
            <p:ph type="body" idx="1"/>
          </p:nvPr>
        </p:nvSpPr>
        <p:spPr/>
        <p:txBody>
          <a:bodyPr/>
          <a:lstStyle/>
          <a:p>
            <a:pPr>
              <a:buFont typeface="Wingdings" charset="0"/>
              <a:buNone/>
            </a:pPr>
            <a:r>
              <a:rPr lang="en-GB" i="1"/>
              <a:t>   In here they treat you like dirt and that annoys me. Like for instance there</a:t>
            </a:r>
            <a:r>
              <a:rPr lang="ja-JP" altLang="en-GB" i="1">
                <a:latin typeface="Arial"/>
              </a:rPr>
              <a:t>’</a:t>
            </a:r>
            <a:r>
              <a:rPr lang="en-GB" i="1"/>
              <a:t>s always certain members of staff won</a:t>
            </a:r>
            <a:r>
              <a:rPr lang="ja-JP" altLang="en-GB" i="1">
                <a:latin typeface="Arial"/>
              </a:rPr>
              <a:t>’</a:t>
            </a:r>
            <a:r>
              <a:rPr lang="en-GB" i="1"/>
              <a:t>t say, </a:t>
            </a:r>
            <a:r>
              <a:rPr lang="ja-JP" altLang="en-GB" i="1">
                <a:latin typeface="Arial"/>
              </a:rPr>
              <a:t>“</a:t>
            </a:r>
            <a:r>
              <a:rPr lang="en-GB" i="1"/>
              <a:t>Will you do it?</a:t>
            </a:r>
            <a:r>
              <a:rPr lang="ja-JP" altLang="en-GB" i="1">
                <a:latin typeface="Arial"/>
              </a:rPr>
              <a:t>”</a:t>
            </a:r>
            <a:r>
              <a:rPr lang="en-GB" i="1"/>
              <a:t> They say, </a:t>
            </a:r>
            <a:r>
              <a:rPr lang="ja-JP" altLang="en-GB" i="1">
                <a:latin typeface="Arial"/>
              </a:rPr>
              <a:t>“</a:t>
            </a:r>
            <a:r>
              <a:rPr lang="en-GB" i="1"/>
              <a:t>Go and do it</a:t>
            </a:r>
            <a:r>
              <a:rPr lang="ja-JP" altLang="en-GB" i="1">
                <a:latin typeface="Arial"/>
              </a:rPr>
              <a:t>”</a:t>
            </a:r>
            <a:r>
              <a:rPr lang="en-GB" i="1"/>
              <a:t> […] They see it as we</a:t>
            </a:r>
            <a:r>
              <a:rPr lang="ja-JP" altLang="en-GB" i="1">
                <a:latin typeface="Arial"/>
              </a:rPr>
              <a:t>’</a:t>
            </a:r>
            <a:r>
              <a:rPr lang="en-GB" i="1"/>
              <a:t>re prisoners so we need tae do it. They don</a:t>
            </a:r>
            <a:r>
              <a:rPr lang="ja-JP" altLang="en-GB" i="1">
                <a:latin typeface="Arial"/>
              </a:rPr>
              <a:t>’</a:t>
            </a:r>
            <a:r>
              <a:rPr lang="en-GB" i="1"/>
              <a:t>t treat us wi</a:t>
            </a:r>
            <a:r>
              <a:rPr lang="ja-JP" altLang="en-GB" i="1">
                <a:latin typeface="Arial"/>
              </a:rPr>
              <a:t>’</a:t>
            </a:r>
            <a:r>
              <a:rPr lang="en-GB" i="1"/>
              <a:t> respect. Like if they are busy in the office it</a:t>
            </a:r>
            <a:r>
              <a:rPr lang="ja-JP" altLang="en-GB" i="1">
                <a:latin typeface="Arial"/>
              </a:rPr>
              <a:t>’</a:t>
            </a:r>
            <a:r>
              <a:rPr lang="en-GB" i="1"/>
              <a:t>s like, </a:t>
            </a:r>
            <a:r>
              <a:rPr lang="ja-JP" altLang="en-GB" i="1">
                <a:latin typeface="Arial"/>
              </a:rPr>
              <a:t>“</a:t>
            </a:r>
            <a:r>
              <a:rPr lang="en-GB" i="1"/>
              <a:t>Go away!</a:t>
            </a:r>
            <a:r>
              <a:rPr lang="ja-JP" altLang="en-GB" i="1">
                <a:latin typeface="Arial"/>
              </a:rPr>
              <a:t>”</a:t>
            </a:r>
            <a:r>
              <a:rPr lang="en-GB" i="1"/>
              <a:t> […] That just causes you to say, </a:t>
            </a:r>
            <a:r>
              <a:rPr lang="ja-JP" altLang="en-GB" i="1">
                <a:latin typeface="Arial"/>
              </a:rPr>
              <a:t>“</a:t>
            </a:r>
            <a:r>
              <a:rPr lang="en-GB" i="1"/>
              <a:t>Well, fuck off!</a:t>
            </a:r>
            <a:r>
              <a:rPr lang="ja-JP" altLang="en-GB" i="1">
                <a:latin typeface="Arial"/>
              </a:rPr>
              <a:t>”</a:t>
            </a:r>
            <a:r>
              <a:rPr lang="en-GB" i="1"/>
              <a:t> It just starts a big battle.</a:t>
            </a:r>
            <a:r>
              <a:rPr lang="en-GB"/>
              <a:t> (Annie)</a:t>
            </a:r>
          </a:p>
        </p:txBody>
      </p:sp>
    </p:spTree>
  </p:cSld>
  <p:clrMapOvr>
    <a:masterClrMapping/>
  </p:clrMapOvr>
  <p:transition xmlns:p14="http://schemas.microsoft.com/office/powerpoint/2010/mai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GB"/>
              <a:t>27/04/05</a:t>
            </a:r>
          </a:p>
        </p:txBody>
      </p:sp>
      <p:sp>
        <p:nvSpPr>
          <p:cNvPr id="5" name="Footer Placeholder 4"/>
          <p:cNvSpPr>
            <a:spLocks noGrp="1"/>
          </p:cNvSpPr>
          <p:nvPr>
            <p:ph type="ftr" sz="quarter" idx="11"/>
          </p:nvPr>
        </p:nvSpPr>
        <p:spPr/>
        <p:txBody>
          <a:bodyPr/>
          <a:lstStyle/>
          <a:p>
            <a:r>
              <a:rPr lang="en-GB"/>
              <a:t>GGSW Research Seminar </a:t>
            </a:r>
          </a:p>
        </p:txBody>
      </p:sp>
      <p:sp>
        <p:nvSpPr>
          <p:cNvPr id="6" name="Slide Number Placeholder 5"/>
          <p:cNvSpPr>
            <a:spLocks noGrp="1"/>
          </p:cNvSpPr>
          <p:nvPr>
            <p:ph type="sldNum" sz="quarter" idx="12"/>
          </p:nvPr>
        </p:nvSpPr>
        <p:spPr/>
        <p:txBody>
          <a:bodyPr/>
          <a:lstStyle/>
          <a:p>
            <a:fld id="{203996A0-BB2E-C242-9E78-32609A1BA16A}" type="slidenum">
              <a:rPr lang="en-GB"/>
              <a:pPr/>
              <a:t>26</a:t>
            </a:fld>
            <a:endParaRPr lang="en-GB"/>
          </a:p>
        </p:txBody>
      </p:sp>
      <p:sp>
        <p:nvSpPr>
          <p:cNvPr id="210946" name="Rectangle 2"/>
          <p:cNvSpPr>
            <a:spLocks noGrp="1" noChangeArrowheads="1"/>
          </p:cNvSpPr>
          <p:nvPr>
            <p:ph type="title"/>
          </p:nvPr>
        </p:nvSpPr>
        <p:spPr/>
        <p:txBody>
          <a:bodyPr/>
          <a:lstStyle/>
          <a:p>
            <a:r>
              <a:rPr lang="en-GB"/>
              <a:t>Further information</a:t>
            </a:r>
          </a:p>
        </p:txBody>
      </p:sp>
      <p:sp>
        <p:nvSpPr>
          <p:cNvPr id="210947" name="Rectangle 3"/>
          <p:cNvSpPr>
            <a:spLocks noGrp="1" noChangeArrowheads="1"/>
          </p:cNvSpPr>
          <p:nvPr>
            <p:ph type="body" idx="1"/>
          </p:nvPr>
        </p:nvSpPr>
        <p:spPr/>
        <p:txBody>
          <a:bodyPr/>
          <a:lstStyle/>
          <a:p>
            <a:pPr>
              <a:lnSpc>
                <a:spcPct val="80000"/>
              </a:lnSpc>
            </a:pPr>
            <a:r>
              <a:rPr lang="en-GB" sz="2100" b="1"/>
              <a:t>Batchelor, S.</a:t>
            </a:r>
            <a:r>
              <a:rPr lang="en-GB" sz="2100"/>
              <a:t> (2001) </a:t>
            </a:r>
            <a:r>
              <a:rPr lang="ja-JP" altLang="en-GB" sz="2100">
                <a:latin typeface="Arial"/>
              </a:rPr>
              <a:t>‘</a:t>
            </a:r>
            <a:r>
              <a:rPr lang="en-GB" sz="2100"/>
              <a:t>The Myth of Girl Gangs</a:t>
            </a:r>
            <a:r>
              <a:rPr lang="ja-JP" altLang="en-GB" sz="2100">
                <a:latin typeface="Arial"/>
              </a:rPr>
              <a:t>’</a:t>
            </a:r>
            <a:r>
              <a:rPr lang="en-GB" sz="2100"/>
              <a:t>, in </a:t>
            </a:r>
            <a:r>
              <a:rPr lang="en-GB" sz="2100" i="1"/>
              <a:t>Criminal Justice Matters</a:t>
            </a:r>
            <a:r>
              <a:rPr lang="en-GB" sz="2100"/>
              <a:t> 43.</a:t>
            </a:r>
          </a:p>
          <a:p>
            <a:pPr>
              <a:lnSpc>
                <a:spcPct val="80000"/>
              </a:lnSpc>
            </a:pPr>
            <a:r>
              <a:rPr lang="en-GB" sz="2100" b="1"/>
              <a:t>Batchelor, S.</a:t>
            </a:r>
            <a:r>
              <a:rPr lang="en-GB" sz="2100"/>
              <a:t> (2005, forthcoming) </a:t>
            </a:r>
            <a:r>
              <a:rPr lang="ja-JP" altLang="en-GB" sz="2100">
                <a:latin typeface="Arial"/>
              </a:rPr>
              <a:t>‘“</a:t>
            </a:r>
            <a:r>
              <a:rPr lang="en-GB" sz="2100"/>
              <a:t>Prove me the bam!</a:t>
            </a:r>
            <a:r>
              <a:rPr lang="ja-JP" altLang="en-GB" sz="2100">
                <a:latin typeface="Arial"/>
              </a:rPr>
              <a:t>”</a:t>
            </a:r>
            <a:r>
              <a:rPr lang="en-GB" sz="2100"/>
              <a:t> Victimisation and agency in the lives of young women who commit violent offences</a:t>
            </a:r>
            <a:r>
              <a:rPr lang="ja-JP" altLang="en-GB" sz="2100">
                <a:latin typeface="Arial"/>
              </a:rPr>
              <a:t>’</a:t>
            </a:r>
            <a:r>
              <a:rPr lang="en-GB" sz="2100"/>
              <a:t>, in </a:t>
            </a:r>
            <a:r>
              <a:rPr lang="en-GB" sz="2100" i="1"/>
              <a:t>Probation Journal</a:t>
            </a:r>
            <a:r>
              <a:rPr lang="en-GB" sz="2100"/>
              <a:t> 52 (4).</a:t>
            </a:r>
          </a:p>
          <a:p>
            <a:pPr>
              <a:lnSpc>
                <a:spcPct val="80000"/>
              </a:lnSpc>
            </a:pPr>
            <a:r>
              <a:rPr lang="en-GB" sz="2100" b="1"/>
              <a:t>Batchelor, S. and Burman, M.</a:t>
            </a:r>
            <a:r>
              <a:rPr lang="en-GB" sz="2100"/>
              <a:t> (2004) </a:t>
            </a:r>
            <a:r>
              <a:rPr lang="ja-JP" altLang="en-GB" sz="2100">
                <a:latin typeface="Arial"/>
              </a:rPr>
              <a:t>‘</a:t>
            </a:r>
            <a:r>
              <a:rPr lang="en-GB" sz="2100"/>
              <a:t>Working with girls and young women</a:t>
            </a:r>
            <a:r>
              <a:rPr lang="ja-JP" altLang="en-GB" sz="2100">
                <a:latin typeface="Arial"/>
              </a:rPr>
              <a:t>’</a:t>
            </a:r>
            <a:r>
              <a:rPr lang="en-GB" sz="2100"/>
              <a:t>, in G. McIvor (Ed.) </a:t>
            </a:r>
            <a:r>
              <a:rPr lang="en-GB" sz="2100" i="1"/>
              <a:t>Women Who Offend</a:t>
            </a:r>
            <a:r>
              <a:rPr lang="en-GB" sz="2100"/>
              <a:t>. London: Jessica Kingsley. </a:t>
            </a:r>
          </a:p>
          <a:p>
            <a:pPr>
              <a:lnSpc>
                <a:spcPct val="80000"/>
              </a:lnSpc>
            </a:pPr>
            <a:r>
              <a:rPr lang="en-GB" sz="2100" b="1"/>
              <a:t>Batchelor, S., Burman, M. and Brown, J.</a:t>
            </a:r>
            <a:r>
              <a:rPr lang="en-GB" sz="2100"/>
              <a:t> (2001) </a:t>
            </a:r>
            <a:r>
              <a:rPr lang="ja-JP" altLang="en-GB" sz="2100">
                <a:latin typeface="Arial"/>
              </a:rPr>
              <a:t>‘</a:t>
            </a:r>
            <a:r>
              <a:rPr lang="en-GB" sz="2100"/>
              <a:t>Discussing violence: let</a:t>
            </a:r>
            <a:r>
              <a:rPr lang="ja-JP" altLang="en-GB" sz="2100">
                <a:latin typeface="Arial"/>
              </a:rPr>
              <a:t>’</a:t>
            </a:r>
            <a:r>
              <a:rPr lang="en-GB" sz="2100"/>
              <a:t>s hear it for the girls</a:t>
            </a:r>
            <a:r>
              <a:rPr lang="ja-JP" altLang="en-GB" sz="2100">
                <a:latin typeface="Arial"/>
              </a:rPr>
              <a:t>’</a:t>
            </a:r>
            <a:r>
              <a:rPr lang="en-GB" sz="2100"/>
              <a:t>, in </a:t>
            </a:r>
            <a:r>
              <a:rPr lang="en-GB" sz="2100" i="1"/>
              <a:t>Probation Journal</a:t>
            </a:r>
            <a:r>
              <a:rPr lang="en-GB" sz="2100"/>
              <a:t> 48(2).</a:t>
            </a:r>
          </a:p>
          <a:p>
            <a:pPr>
              <a:lnSpc>
                <a:spcPct val="80000"/>
              </a:lnSpc>
            </a:pPr>
            <a:r>
              <a:rPr lang="en-GB" sz="2100" b="1"/>
              <a:t>Batchelor, S. and McNeill, F.</a:t>
            </a:r>
            <a:r>
              <a:rPr lang="en-GB" sz="2100"/>
              <a:t> (2005) </a:t>
            </a:r>
            <a:r>
              <a:rPr lang="ja-JP" altLang="en-GB" sz="2100">
                <a:latin typeface="Arial"/>
              </a:rPr>
              <a:t>‘</a:t>
            </a:r>
            <a:r>
              <a:rPr lang="en-GB" sz="2100"/>
              <a:t>The young person-worker relationship</a:t>
            </a:r>
            <a:r>
              <a:rPr lang="ja-JP" altLang="en-GB" sz="2100">
                <a:latin typeface="Arial"/>
              </a:rPr>
              <a:t>’</a:t>
            </a:r>
            <a:r>
              <a:rPr lang="en-GB" sz="2100"/>
              <a:t>, in T. Bateman and J. Pitts (eds.) </a:t>
            </a:r>
            <a:r>
              <a:rPr lang="en-GB" sz="2100" i="1"/>
              <a:t>The RHP Companion to Youth Justice</a:t>
            </a:r>
            <a:r>
              <a:rPr lang="en-GB" sz="2100"/>
              <a:t>. London: Russell House Publishing. </a:t>
            </a:r>
          </a:p>
          <a:p>
            <a:pPr algn="r">
              <a:lnSpc>
                <a:spcPct val="80000"/>
              </a:lnSpc>
              <a:spcBef>
                <a:spcPct val="60000"/>
              </a:spcBef>
              <a:buFont typeface="Wingdings" charset="0"/>
              <a:buNone/>
            </a:pPr>
            <a:r>
              <a:rPr lang="en-GB" sz="2100">
                <a:hlinkClick r:id="rId2"/>
              </a:rPr>
              <a:t>susan.batchelor@strath.ac.uk</a:t>
            </a:r>
            <a:endParaRPr lang="en-GB" sz="2100"/>
          </a:p>
          <a:p>
            <a:pPr>
              <a:lnSpc>
                <a:spcPct val="80000"/>
              </a:lnSpc>
              <a:buFont typeface="Wingdings" charset="0"/>
              <a:buNone/>
            </a:pPr>
            <a:endParaRPr lang="en-GB" sz="21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GB"/>
              <a:t>27/04/05</a:t>
            </a:r>
          </a:p>
        </p:txBody>
      </p:sp>
      <p:sp>
        <p:nvSpPr>
          <p:cNvPr id="5" name="Footer Placeholder 4"/>
          <p:cNvSpPr>
            <a:spLocks noGrp="1"/>
          </p:cNvSpPr>
          <p:nvPr>
            <p:ph type="ftr" sz="quarter" idx="11"/>
          </p:nvPr>
        </p:nvSpPr>
        <p:spPr/>
        <p:txBody>
          <a:bodyPr/>
          <a:lstStyle/>
          <a:p>
            <a:r>
              <a:rPr lang="en-GB"/>
              <a:t>GGSW Research Seminar </a:t>
            </a:r>
          </a:p>
        </p:txBody>
      </p:sp>
      <p:sp>
        <p:nvSpPr>
          <p:cNvPr id="6" name="Slide Number Placeholder 5"/>
          <p:cNvSpPr>
            <a:spLocks noGrp="1"/>
          </p:cNvSpPr>
          <p:nvPr>
            <p:ph type="sldNum" sz="quarter" idx="12"/>
          </p:nvPr>
        </p:nvSpPr>
        <p:spPr/>
        <p:txBody>
          <a:bodyPr/>
          <a:lstStyle/>
          <a:p>
            <a:fld id="{6AF4E9D0-7C7D-E34F-A85C-FE7D6545C3F6}" type="slidenum">
              <a:rPr lang="en-GB"/>
              <a:pPr/>
              <a:t>3</a:t>
            </a:fld>
            <a:endParaRPr lang="en-GB"/>
          </a:p>
        </p:txBody>
      </p:sp>
      <p:sp>
        <p:nvSpPr>
          <p:cNvPr id="48130" name="Rectangle 2"/>
          <p:cNvSpPr>
            <a:spLocks noGrp="1" noChangeArrowheads="1"/>
          </p:cNvSpPr>
          <p:nvPr>
            <p:ph type="title"/>
          </p:nvPr>
        </p:nvSpPr>
        <p:spPr/>
        <p:txBody>
          <a:bodyPr/>
          <a:lstStyle/>
          <a:p>
            <a:r>
              <a:rPr lang="en-GB"/>
              <a:t>Background</a:t>
            </a:r>
          </a:p>
        </p:txBody>
      </p:sp>
      <p:sp>
        <p:nvSpPr>
          <p:cNvPr id="48131" name="Rectangle 3"/>
          <p:cNvSpPr>
            <a:spLocks noGrp="1" noChangeArrowheads="1"/>
          </p:cNvSpPr>
          <p:nvPr>
            <p:ph type="body" idx="1"/>
          </p:nvPr>
        </p:nvSpPr>
        <p:spPr>
          <a:xfrm>
            <a:off x="457200" y="1844675"/>
            <a:ext cx="8229600" cy="4286250"/>
          </a:xfrm>
        </p:spPr>
        <p:txBody>
          <a:bodyPr/>
          <a:lstStyle/>
          <a:p>
            <a:pPr>
              <a:lnSpc>
                <a:spcPct val="90000"/>
              </a:lnSpc>
              <a:spcBef>
                <a:spcPct val="40000"/>
              </a:spcBef>
            </a:pPr>
            <a:r>
              <a:rPr lang="en-GB" sz="2400"/>
              <a:t>We are dealing with more and more drunken and violent young women in our town centres […] it</a:t>
            </a:r>
            <a:r>
              <a:rPr lang="ja-JP" altLang="en-GB" sz="2400">
                <a:latin typeface="Arial"/>
              </a:rPr>
              <a:t>’</a:t>
            </a:r>
            <a:r>
              <a:rPr lang="en-GB" sz="2400"/>
              <a:t>s a worrying problem that we need to look into. (John Vine, President of ACPOS, 2004)</a:t>
            </a:r>
          </a:p>
          <a:p>
            <a:pPr>
              <a:lnSpc>
                <a:spcPct val="90000"/>
              </a:lnSpc>
              <a:spcBef>
                <a:spcPct val="40000"/>
              </a:spcBef>
            </a:pPr>
            <a:r>
              <a:rPr lang="en-GB" sz="2400"/>
              <a:t>In the absence of good public information, single incidents about women offenders can lead to misinformation about the nature of women</a:t>
            </a:r>
            <a:r>
              <a:rPr lang="ja-JP" altLang="en-GB" sz="2400">
                <a:latin typeface="Arial"/>
              </a:rPr>
              <a:t>’</a:t>
            </a:r>
            <a:r>
              <a:rPr lang="en-GB" sz="2400"/>
              <a:t>s offending and the punishments they receive. This makes it hard for service providers to form a clear view about how well their services are targeted and how effective they may be. (SWSPIS, </a:t>
            </a:r>
            <a:r>
              <a:rPr lang="en-GB" sz="2400" i="1"/>
              <a:t>A Safer Way</a:t>
            </a:r>
            <a:r>
              <a:rPr lang="en-GB" sz="2400"/>
              <a:t>, 1998)</a:t>
            </a:r>
          </a:p>
        </p:txBody>
      </p:sp>
    </p:spTree>
  </p:cSld>
  <p:clrMapOvr>
    <a:masterClrMapping/>
  </p:clrMapOvr>
  <p:transition xmlns:p14="http://schemas.microsoft.com/office/powerpoint/2010/mai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832" name="Rectangle 80"/>
          <p:cNvSpPr>
            <a:spLocks noGrp="1" noChangeArrowheads="1"/>
          </p:cNvSpPr>
          <p:nvPr>
            <p:ph type="title"/>
          </p:nvPr>
        </p:nvSpPr>
        <p:spPr/>
        <p:txBody>
          <a:bodyPr/>
          <a:lstStyle/>
          <a:p>
            <a:r>
              <a:rPr lang="en-GB"/>
              <a:t>The </a:t>
            </a:r>
            <a:r>
              <a:rPr lang="ja-JP" altLang="en-GB">
                <a:latin typeface="Arial"/>
              </a:rPr>
              <a:t>‘</a:t>
            </a:r>
            <a:r>
              <a:rPr lang="en-GB"/>
              <a:t>facts</a:t>
            </a:r>
            <a:r>
              <a:rPr lang="ja-JP" altLang="en-GB">
                <a:latin typeface="Arial"/>
              </a:rPr>
              <a:t>’</a:t>
            </a:r>
            <a:endParaRPr lang="en-GB"/>
          </a:p>
        </p:txBody>
      </p:sp>
      <p:sp>
        <p:nvSpPr>
          <p:cNvPr id="202833" name="Rectangle 81"/>
          <p:cNvSpPr>
            <a:spLocks noGrp="1" noChangeArrowheads="1"/>
          </p:cNvSpPr>
          <p:nvPr>
            <p:ph type="body" sz="half" idx="1"/>
          </p:nvPr>
        </p:nvSpPr>
        <p:spPr>
          <a:xfrm>
            <a:off x="0" y="1719263"/>
            <a:ext cx="8964613" cy="701675"/>
          </a:xfrm>
        </p:spPr>
        <p:txBody>
          <a:bodyPr/>
          <a:lstStyle/>
          <a:p>
            <a:pPr>
              <a:lnSpc>
                <a:spcPct val="90000"/>
              </a:lnSpc>
              <a:buFont typeface="Wingdings" charset="0"/>
              <a:buNone/>
            </a:pPr>
            <a:r>
              <a:rPr lang="en-GB" sz="2000" b="1"/>
              <a:t>     </a:t>
            </a:r>
            <a:r>
              <a:rPr lang="en-GB" sz="2000"/>
              <a:t>Table 1. Number of females with a charge proven for non-sexual crimes of violence, including handling an offensive weapon, Scotland, 1993-2002* </a:t>
            </a:r>
          </a:p>
        </p:txBody>
      </p:sp>
      <p:graphicFrame>
        <p:nvGraphicFramePr>
          <p:cNvPr id="202868" name="Group 116"/>
          <p:cNvGraphicFramePr>
            <a:graphicFrameLocks noGrp="1"/>
          </p:cNvGraphicFramePr>
          <p:nvPr>
            <p:ph sz="half" idx="2"/>
          </p:nvPr>
        </p:nvGraphicFramePr>
        <p:xfrm>
          <a:off x="468313" y="2492375"/>
          <a:ext cx="8351837" cy="3243264"/>
        </p:xfrm>
        <a:graphic>
          <a:graphicData uri="http://schemas.openxmlformats.org/drawingml/2006/table">
            <a:tbl>
              <a:tblPr/>
              <a:tblGrid>
                <a:gridCol w="1079500"/>
                <a:gridCol w="720725"/>
                <a:gridCol w="719137"/>
                <a:gridCol w="720725"/>
                <a:gridCol w="719138"/>
                <a:gridCol w="720725"/>
                <a:gridCol w="792162"/>
                <a:gridCol w="719138"/>
                <a:gridCol w="720725"/>
                <a:gridCol w="720725"/>
                <a:gridCol w="719137"/>
              </a:tblGrid>
              <a:tr h="39370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800" b="1" i="1" u="none" strike="noStrike" cap="none" normalizeH="0" baseline="0">
                          <a:ln>
                            <a:noFill/>
                          </a:ln>
                          <a:solidFill>
                            <a:schemeClr val="tx1"/>
                          </a:solidFill>
                          <a:effectLst/>
                          <a:latin typeface="Arial" charset="0"/>
                          <a:ea typeface="ＭＳ Ｐゴシック" charset="0"/>
                        </a:rPr>
                        <a:t>Age</a:t>
                      </a:r>
                      <a:r>
                        <a:rPr kumimoji="0" lang="en-GB" sz="1800" b="1" i="0" u="none" strike="noStrike" cap="none" normalizeH="0" baseline="0">
                          <a:ln>
                            <a:noFill/>
                          </a:ln>
                          <a:solidFill>
                            <a:schemeClr val="tx1"/>
                          </a:solidFill>
                          <a:effectLst/>
                          <a:latin typeface="Arial" charset="0"/>
                          <a:ea typeface="ＭＳ Ｐゴシック"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800" b="1" i="0" u="none" strike="noStrike" cap="none" normalizeH="0" baseline="0">
                          <a:ln>
                            <a:noFill/>
                          </a:ln>
                          <a:solidFill>
                            <a:schemeClr val="tx1"/>
                          </a:solidFill>
                          <a:effectLst/>
                          <a:latin typeface="Arial" charset="0"/>
                          <a:ea typeface="ＭＳ Ｐゴシック" charset="0"/>
                        </a:rPr>
                        <a:t>1993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800" b="1" i="0" u="none" strike="noStrike" cap="none" normalizeH="0" baseline="0">
                          <a:ln>
                            <a:noFill/>
                          </a:ln>
                          <a:solidFill>
                            <a:schemeClr val="tx1"/>
                          </a:solidFill>
                          <a:effectLst/>
                          <a:latin typeface="Arial" charset="0"/>
                          <a:ea typeface="ＭＳ Ｐゴシック" charset="0"/>
                        </a:rPr>
                        <a:t>1994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800" b="1" i="0" u="none" strike="noStrike" cap="none" normalizeH="0" baseline="0">
                          <a:ln>
                            <a:noFill/>
                          </a:ln>
                          <a:solidFill>
                            <a:schemeClr val="tx1"/>
                          </a:solidFill>
                          <a:effectLst/>
                          <a:latin typeface="Arial" charset="0"/>
                          <a:ea typeface="ＭＳ Ｐゴシック" charset="0"/>
                        </a:rPr>
                        <a:t>1995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800" b="1" i="0" u="none" strike="noStrike" cap="none" normalizeH="0" baseline="0">
                          <a:ln>
                            <a:noFill/>
                          </a:ln>
                          <a:solidFill>
                            <a:schemeClr val="tx1"/>
                          </a:solidFill>
                          <a:effectLst/>
                          <a:latin typeface="Arial" charset="0"/>
                          <a:ea typeface="ＭＳ Ｐゴシック" charset="0"/>
                        </a:rPr>
                        <a:t>1996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800" b="1" i="0" u="none" strike="noStrike" cap="none" normalizeH="0" baseline="0">
                          <a:ln>
                            <a:noFill/>
                          </a:ln>
                          <a:solidFill>
                            <a:schemeClr val="tx1"/>
                          </a:solidFill>
                          <a:effectLst/>
                          <a:latin typeface="Arial" charset="0"/>
                          <a:ea typeface="ＭＳ Ｐゴシック" charset="0"/>
                        </a:rPr>
                        <a:t>1997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800" b="1" i="0" u="none" strike="noStrike" cap="none" normalizeH="0" baseline="0">
                          <a:ln>
                            <a:noFill/>
                          </a:ln>
                          <a:solidFill>
                            <a:schemeClr val="tx1"/>
                          </a:solidFill>
                          <a:effectLst/>
                          <a:latin typeface="Arial" charset="0"/>
                          <a:ea typeface="ＭＳ Ｐゴシック" charset="0"/>
                        </a:rPr>
                        <a:t>1998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800" b="1" i="0" u="none" strike="noStrike" cap="none" normalizeH="0" baseline="0">
                          <a:ln>
                            <a:noFill/>
                          </a:ln>
                          <a:solidFill>
                            <a:schemeClr val="tx1"/>
                          </a:solidFill>
                          <a:effectLst/>
                          <a:latin typeface="Arial" charset="0"/>
                          <a:ea typeface="ＭＳ Ｐゴシック" charset="0"/>
                        </a:rPr>
                        <a:t>1999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800" b="1" i="0" u="none" strike="noStrike" cap="none" normalizeH="0" baseline="0">
                          <a:ln>
                            <a:noFill/>
                          </a:ln>
                          <a:solidFill>
                            <a:schemeClr val="tx1"/>
                          </a:solidFill>
                          <a:effectLst/>
                          <a:latin typeface="Arial" charset="0"/>
                          <a:ea typeface="ＭＳ Ｐゴシック" charset="0"/>
                        </a:rPr>
                        <a:t>2000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800" b="1" i="0" u="none" strike="noStrike" cap="none" normalizeH="0" baseline="0">
                          <a:ln>
                            <a:noFill/>
                          </a:ln>
                          <a:solidFill>
                            <a:schemeClr val="tx1"/>
                          </a:solidFill>
                          <a:effectLst/>
                          <a:latin typeface="Arial" charset="0"/>
                          <a:ea typeface="ＭＳ Ｐゴシック" charset="0"/>
                        </a:rPr>
                        <a:t>2001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800" b="1" i="0" u="none" strike="noStrike" cap="none" normalizeH="0" baseline="0">
                          <a:ln>
                            <a:noFill/>
                          </a:ln>
                          <a:solidFill>
                            <a:schemeClr val="tx1"/>
                          </a:solidFill>
                          <a:effectLst/>
                          <a:latin typeface="Arial" charset="0"/>
                          <a:ea typeface="ＭＳ Ｐゴシック" charset="0"/>
                        </a:rPr>
                        <a:t>2002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7388">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800" b="0" i="0" u="none" strike="noStrike" cap="none" normalizeH="0" baseline="0">
                          <a:ln>
                            <a:noFill/>
                          </a:ln>
                          <a:solidFill>
                            <a:schemeClr val="tx1"/>
                          </a:solidFill>
                          <a:effectLst/>
                          <a:latin typeface="Arial" charset="0"/>
                          <a:ea typeface="ＭＳ Ｐゴシック" charset="0"/>
                        </a:rPr>
                        <a:t>Under 21 years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800" b="0" i="0" u="none" strike="noStrike" cap="none" normalizeH="0" baseline="0">
                          <a:ln>
                            <a:noFill/>
                          </a:ln>
                          <a:solidFill>
                            <a:schemeClr val="tx1"/>
                          </a:solidFill>
                          <a:effectLst/>
                          <a:latin typeface="Arial" charset="0"/>
                          <a:ea typeface="ＭＳ Ｐゴシック" charset="0"/>
                        </a:rPr>
                        <a:t>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800" b="0" i="0" u="none" strike="noStrike" cap="none" normalizeH="0" baseline="0">
                          <a:ln>
                            <a:noFill/>
                          </a:ln>
                          <a:solidFill>
                            <a:schemeClr val="tx1"/>
                          </a:solidFill>
                          <a:effectLst/>
                          <a:latin typeface="Arial" charset="0"/>
                          <a:ea typeface="ＭＳ Ｐゴシック" charset="0"/>
                        </a:rPr>
                        <a:t>29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800" b="0" i="0" u="none" strike="noStrike" cap="none" normalizeH="0" baseline="0">
                          <a:ln>
                            <a:noFill/>
                          </a:ln>
                          <a:solidFill>
                            <a:schemeClr val="tx1"/>
                          </a:solidFill>
                          <a:effectLst/>
                          <a:latin typeface="Arial" charset="0"/>
                          <a:ea typeface="ＭＳ Ｐゴシック" charset="0"/>
                        </a:rPr>
                        <a:t>52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800" b="0" i="0" u="none" strike="noStrike" cap="none" normalizeH="0" baseline="0">
                          <a:ln>
                            <a:noFill/>
                          </a:ln>
                          <a:solidFill>
                            <a:schemeClr val="tx1"/>
                          </a:solidFill>
                          <a:effectLst/>
                          <a:latin typeface="Arial" charset="0"/>
                          <a:ea typeface="ＭＳ Ｐゴシック" charset="0"/>
                        </a:rPr>
                        <a:t>66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800" b="0" i="0" u="none" strike="noStrike" cap="none" normalizeH="0" baseline="0">
                          <a:ln>
                            <a:noFill/>
                          </a:ln>
                          <a:solidFill>
                            <a:schemeClr val="tx1"/>
                          </a:solidFill>
                          <a:effectLst/>
                          <a:latin typeface="Arial" charset="0"/>
                          <a:ea typeface="ＭＳ Ｐゴシック" charset="0"/>
                        </a:rPr>
                        <a:t>61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800" b="0" i="0" u="none" strike="noStrike" cap="none" normalizeH="0" baseline="0">
                          <a:ln>
                            <a:noFill/>
                          </a:ln>
                          <a:solidFill>
                            <a:schemeClr val="tx1"/>
                          </a:solidFill>
                          <a:effectLst/>
                          <a:latin typeface="Arial" charset="0"/>
                          <a:ea typeface="ＭＳ Ｐゴシック" charset="0"/>
                        </a:rPr>
                        <a:t>77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800" b="0" i="0" u="none" strike="noStrike" cap="none" normalizeH="0" baseline="0">
                          <a:ln>
                            <a:noFill/>
                          </a:ln>
                          <a:solidFill>
                            <a:schemeClr val="tx1"/>
                          </a:solidFill>
                          <a:effectLst/>
                          <a:latin typeface="Arial" charset="0"/>
                          <a:ea typeface="ＭＳ Ｐゴシック" charset="0"/>
                        </a:rPr>
                        <a:t>92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800" b="0" i="0" u="none" strike="noStrike" cap="none" normalizeH="0" baseline="0">
                          <a:ln>
                            <a:noFill/>
                          </a:ln>
                          <a:solidFill>
                            <a:schemeClr val="tx1"/>
                          </a:solidFill>
                          <a:effectLst/>
                          <a:latin typeface="Arial" charset="0"/>
                          <a:ea typeface="ＭＳ Ｐゴシック" charset="0"/>
                        </a:rPr>
                        <a:t>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800" b="0" i="0" u="none" strike="noStrike" cap="none" normalizeH="0" baseline="0">
                          <a:ln>
                            <a:noFill/>
                          </a:ln>
                          <a:solidFill>
                            <a:schemeClr val="tx1"/>
                          </a:solidFill>
                          <a:effectLst/>
                          <a:latin typeface="Arial" charset="0"/>
                          <a:ea typeface="ＭＳ Ｐゴシック" charset="0"/>
                        </a:rPr>
                        <a:t>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800" b="0" i="0" u="none" strike="noStrike" cap="none" normalizeH="0" baseline="0">
                          <a:ln>
                            <a:noFill/>
                          </a:ln>
                          <a:solidFill>
                            <a:schemeClr val="tx1"/>
                          </a:solidFill>
                          <a:effectLst/>
                          <a:latin typeface="Arial" charset="0"/>
                          <a:ea typeface="ＭＳ Ｐゴシック" charset="0"/>
                        </a:rPr>
                        <a:t>103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675">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800" b="0" i="0" u="none" strike="noStrike" cap="none" normalizeH="0" baseline="0">
                          <a:ln>
                            <a:noFill/>
                          </a:ln>
                          <a:solidFill>
                            <a:schemeClr val="tx1"/>
                          </a:solidFill>
                          <a:effectLst/>
                          <a:latin typeface="Arial" charset="0"/>
                          <a:ea typeface="ＭＳ Ｐゴシック" charset="0"/>
                        </a:rPr>
                        <a:t>21-30 years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800" b="0" i="0" u="none" strike="noStrike" cap="none" normalizeH="0" baseline="0">
                          <a:ln>
                            <a:noFill/>
                          </a:ln>
                          <a:solidFill>
                            <a:schemeClr val="tx1"/>
                          </a:solidFill>
                          <a:effectLst/>
                          <a:latin typeface="Arial" charset="0"/>
                          <a:ea typeface="ＭＳ Ｐゴシック" charset="0"/>
                        </a:rPr>
                        <a:t>90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800" b="0" i="0" u="none" strike="noStrike" cap="none" normalizeH="0" baseline="0">
                          <a:ln>
                            <a:noFill/>
                          </a:ln>
                          <a:solidFill>
                            <a:schemeClr val="tx1"/>
                          </a:solidFill>
                          <a:effectLst/>
                          <a:latin typeface="Arial" charset="0"/>
                          <a:ea typeface="ＭＳ Ｐゴシック" charset="0"/>
                        </a:rPr>
                        <a:t>68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800" b="0" i="0" u="none" strike="noStrike" cap="none" normalizeH="0" baseline="0">
                          <a:ln>
                            <a:noFill/>
                          </a:ln>
                          <a:solidFill>
                            <a:schemeClr val="tx1"/>
                          </a:solidFill>
                          <a:effectLst/>
                          <a:latin typeface="Arial" charset="0"/>
                          <a:ea typeface="ＭＳ Ｐゴシック"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800" b="0" i="0" u="none" strike="noStrike" cap="none" normalizeH="0" baseline="0">
                          <a:ln>
                            <a:noFill/>
                          </a:ln>
                          <a:solidFill>
                            <a:schemeClr val="tx1"/>
                          </a:solidFill>
                          <a:effectLst/>
                          <a:latin typeface="Arial" charset="0"/>
                          <a:ea typeface="ＭＳ Ｐゴシック" charset="0"/>
                        </a:rPr>
                        <a:t>111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800" b="0" i="0" u="none" strike="noStrike" cap="none" normalizeH="0" baseline="0">
                          <a:ln>
                            <a:noFill/>
                          </a:ln>
                          <a:solidFill>
                            <a:schemeClr val="tx1"/>
                          </a:solidFill>
                          <a:effectLst/>
                          <a:latin typeface="Arial" charset="0"/>
                          <a:ea typeface="ＭＳ Ｐゴシック" charset="0"/>
                        </a:rPr>
                        <a:t>123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800" b="0" i="0" u="none" strike="noStrike" cap="none" normalizeH="0" baseline="0">
                          <a:ln>
                            <a:noFill/>
                          </a:ln>
                          <a:solidFill>
                            <a:schemeClr val="tx1"/>
                          </a:solidFill>
                          <a:effectLst/>
                          <a:latin typeface="Arial" charset="0"/>
                          <a:ea typeface="ＭＳ Ｐゴシック" charset="0"/>
                        </a:rPr>
                        <a:t>109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800" b="0" i="0" u="none" strike="noStrike" cap="none" normalizeH="0" baseline="0">
                          <a:ln>
                            <a:noFill/>
                          </a:ln>
                          <a:solidFill>
                            <a:schemeClr val="tx1"/>
                          </a:solidFill>
                          <a:effectLst/>
                          <a:latin typeface="Arial" charset="0"/>
                          <a:ea typeface="ＭＳ Ｐゴシック" charset="0"/>
                        </a:rPr>
                        <a:t>123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800" b="0" i="0" u="none" strike="noStrike" cap="none" normalizeH="0" baseline="0">
                          <a:ln>
                            <a:noFill/>
                          </a:ln>
                          <a:solidFill>
                            <a:schemeClr val="tx1"/>
                          </a:solidFill>
                          <a:effectLst/>
                          <a:latin typeface="Arial" charset="0"/>
                          <a:ea typeface="ＭＳ Ｐゴシック" charset="0"/>
                        </a:rPr>
                        <a:t>111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800" b="0" i="0" u="none" strike="noStrike" cap="none" normalizeH="0" baseline="0">
                          <a:ln>
                            <a:noFill/>
                          </a:ln>
                          <a:solidFill>
                            <a:schemeClr val="tx1"/>
                          </a:solidFill>
                          <a:effectLst/>
                          <a:latin typeface="Arial" charset="0"/>
                          <a:ea typeface="ＭＳ Ｐゴシック" charset="0"/>
                        </a:rPr>
                        <a:t>139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800" b="0" i="0" u="none" strike="noStrike" cap="none" normalizeH="0" baseline="0">
                          <a:ln>
                            <a:noFill/>
                          </a:ln>
                          <a:solidFill>
                            <a:schemeClr val="tx1"/>
                          </a:solidFill>
                          <a:effectLst/>
                          <a:latin typeface="Arial" charset="0"/>
                          <a:ea typeface="ＭＳ Ｐゴシック" charset="0"/>
                        </a:rPr>
                        <a:t>172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0088">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800" b="0" i="0" u="none" strike="noStrike" cap="none" normalizeH="0" baseline="0">
                          <a:ln>
                            <a:noFill/>
                          </a:ln>
                          <a:solidFill>
                            <a:schemeClr val="tx1"/>
                          </a:solidFill>
                          <a:effectLst/>
                          <a:latin typeface="Arial" charset="0"/>
                          <a:ea typeface="ＭＳ Ｐゴシック" charset="0"/>
                        </a:rPr>
                        <a:t>Over 30 years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800" b="0" i="0" u="none" strike="noStrike" cap="none" normalizeH="0" baseline="0">
                          <a:ln>
                            <a:noFill/>
                          </a:ln>
                          <a:solidFill>
                            <a:schemeClr val="tx1"/>
                          </a:solidFill>
                          <a:effectLst/>
                          <a:latin typeface="Arial" charset="0"/>
                          <a:ea typeface="ＭＳ Ｐゴシック" charset="0"/>
                        </a:rPr>
                        <a:t>84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800" b="0" i="0" u="none" strike="noStrike" cap="none" normalizeH="0" baseline="0">
                          <a:ln>
                            <a:noFill/>
                          </a:ln>
                          <a:solidFill>
                            <a:schemeClr val="tx1"/>
                          </a:solidFill>
                          <a:effectLst/>
                          <a:latin typeface="Arial" charset="0"/>
                          <a:ea typeface="ＭＳ Ｐゴシック" charset="0"/>
                        </a:rPr>
                        <a:t>84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800" b="0" i="0" u="none" strike="noStrike" cap="none" normalizeH="0" baseline="0">
                          <a:ln>
                            <a:noFill/>
                          </a:ln>
                          <a:solidFill>
                            <a:schemeClr val="tx1"/>
                          </a:solidFill>
                          <a:effectLst/>
                          <a:latin typeface="Arial" charset="0"/>
                          <a:ea typeface="ＭＳ Ｐゴシック" charset="0"/>
                        </a:rPr>
                        <a:t>89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800" b="0" i="0" u="none" strike="noStrike" cap="none" normalizeH="0" baseline="0">
                          <a:ln>
                            <a:noFill/>
                          </a:ln>
                          <a:solidFill>
                            <a:schemeClr val="tx1"/>
                          </a:solidFill>
                          <a:effectLst/>
                          <a:latin typeface="Arial" charset="0"/>
                          <a:ea typeface="ＭＳ Ｐゴシック" charset="0"/>
                        </a:rPr>
                        <a:t>107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800" b="0" i="0" u="none" strike="noStrike" cap="none" normalizeH="0" baseline="0">
                          <a:ln>
                            <a:noFill/>
                          </a:ln>
                          <a:solidFill>
                            <a:schemeClr val="tx1"/>
                          </a:solidFill>
                          <a:effectLst/>
                          <a:latin typeface="Arial" charset="0"/>
                          <a:ea typeface="ＭＳ Ｐゴシック" charset="0"/>
                        </a:rPr>
                        <a:t>106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800" b="0" i="0" u="none" strike="noStrike" cap="none" normalizeH="0" baseline="0">
                          <a:ln>
                            <a:noFill/>
                          </a:ln>
                          <a:solidFill>
                            <a:schemeClr val="tx1"/>
                          </a:solidFill>
                          <a:effectLst/>
                          <a:latin typeface="Arial" charset="0"/>
                          <a:ea typeface="ＭＳ Ｐゴシック" charset="0"/>
                        </a:rPr>
                        <a:t>116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800" b="0" i="0" u="none" strike="noStrike" cap="none" normalizeH="0" baseline="0">
                          <a:ln>
                            <a:noFill/>
                          </a:ln>
                          <a:solidFill>
                            <a:schemeClr val="tx1"/>
                          </a:solidFill>
                          <a:effectLst/>
                          <a:latin typeface="Arial" charset="0"/>
                          <a:ea typeface="ＭＳ Ｐゴシック" charset="0"/>
                        </a:rPr>
                        <a:t>133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800" b="0" i="0" u="none" strike="noStrike" cap="none" normalizeH="0" baseline="0">
                          <a:ln>
                            <a:noFill/>
                          </a:ln>
                          <a:solidFill>
                            <a:schemeClr val="tx1"/>
                          </a:solidFill>
                          <a:effectLst/>
                          <a:latin typeface="Arial" charset="0"/>
                          <a:ea typeface="ＭＳ Ｐゴシック" charset="0"/>
                        </a:rPr>
                        <a:t>108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800" b="0" i="0" u="none" strike="noStrike" cap="none" normalizeH="0" baseline="0">
                          <a:ln>
                            <a:noFill/>
                          </a:ln>
                          <a:solidFill>
                            <a:schemeClr val="tx1"/>
                          </a:solidFill>
                          <a:effectLst/>
                          <a:latin typeface="Arial" charset="0"/>
                          <a:ea typeface="ＭＳ Ｐゴシック" charset="0"/>
                        </a:rPr>
                        <a:t>117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800" b="0" i="0" u="none" strike="noStrike" cap="none" normalizeH="0" baseline="0">
                          <a:ln>
                            <a:noFill/>
                          </a:ln>
                          <a:solidFill>
                            <a:schemeClr val="tx1"/>
                          </a:solidFill>
                          <a:effectLst/>
                          <a:latin typeface="Arial" charset="0"/>
                          <a:ea typeface="ＭＳ Ｐゴシック" charset="0"/>
                        </a:rPr>
                        <a:t>138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0413">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800" b="0" i="0" u="none" strike="noStrike" cap="none" normalizeH="0" baseline="0">
                          <a:ln>
                            <a:noFill/>
                          </a:ln>
                          <a:solidFill>
                            <a:schemeClr val="tx1"/>
                          </a:solidFill>
                          <a:effectLst/>
                          <a:latin typeface="Arial" charset="0"/>
                          <a:ea typeface="ＭＳ Ｐゴシック" charset="0"/>
                        </a:rPr>
                        <a:t>Total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0"/>
                        <a:buNone/>
                        <a:tabLst/>
                      </a:pPr>
                      <a:endParaRPr kumimoji="0" lang="en-GB" sz="1800" b="0" i="0" u="none" strike="noStrike" cap="none" normalizeH="0" baseline="0">
                        <a:ln>
                          <a:noFill/>
                        </a:ln>
                        <a:solidFill>
                          <a:schemeClr val="tx1"/>
                        </a:solidFill>
                        <a:effectLst/>
                        <a:latin typeface="Arial" charset="0"/>
                        <a:ea typeface="ＭＳ Ｐゴシック"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800" b="0" i="0" u="none" strike="noStrike" cap="none" normalizeH="0" baseline="0">
                          <a:ln>
                            <a:noFill/>
                          </a:ln>
                          <a:solidFill>
                            <a:schemeClr val="tx1"/>
                          </a:solidFill>
                          <a:effectLst/>
                          <a:latin typeface="Arial" charset="0"/>
                          <a:ea typeface="ＭＳ Ｐゴシック" charset="0"/>
                        </a:rPr>
                        <a:t>209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800" b="0" i="0" u="none" strike="noStrike" cap="none" normalizeH="0" baseline="0">
                          <a:ln>
                            <a:noFill/>
                          </a:ln>
                          <a:solidFill>
                            <a:schemeClr val="tx1"/>
                          </a:solidFill>
                          <a:effectLst/>
                          <a:latin typeface="Arial" charset="0"/>
                          <a:ea typeface="ＭＳ Ｐゴシック" charset="0"/>
                        </a:rPr>
                        <a:t>182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800" b="0" i="0" u="none" strike="noStrike" cap="none" normalizeH="0" baseline="0">
                          <a:ln>
                            <a:noFill/>
                          </a:ln>
                          <a:solidFill>
                            <a:schemeClr val="tx1"/>
                          </a:solidFill>
                          <a:effectLst/>
                          <a:latin typeface="Arial" charset="0"/>
                          <a:ea typeface="ＭＳ Ｐゴシック" charset="0"/>
                        </a:rPr>
                        <a:t>241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800" b="0" i="0" u="none" strike="noStrike" cap="none" normalizeH="0" baseline="0">
                          <a:ln>
                            <a:noFill/>
                          </a:ln>
                          <a:solidFill>
                            <a:schemeClr val="tx1"/>
                          </a:solidFill>
                          <a:effectLst/>
                          <a:latin typeface="Arial" charset="0"/>
                          <a:ea typeface="ＭＳ Ｐゴシック" charset="0"/>
                        </a:rPr>
                        <a:t>284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800" b="0" i="0" u="none" strike="noStrike" cap="none" normalizeH="0" baseline="0">
                          <a:ln>
                            <a:noFill/>
                          </a:ln>
                          <a:solidFill>
                            <a:schemeClr val="tx1"/>
                          </a:solidFill>
                          <a:effectLst/>
                          <a:latin typeface="Arial" charset="0"/>
                          <a:ea typeface="ＭＳ Ｐゴシック" charset="0"/>
                        </a:rPr>
                        <a:t>290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800" b="0" i="0" u="none" strike="noStrike" cap="none" normalizeH="0" baseline="0">
                          <a:ln>
                            <a:noFill/>
                          </a:ln>
                          <a:solidFill>
                            <a:schemeClr val="tx1"/>
                          </a:solidFill>
                          <a:effectLst/>
                          <a:latin typeface="Arial" charset="0"/>
                          <a:ea typeface="ＭＳ Ｐゴシック" charset="0"/>
                        </a:rPr>
                        <a:t>302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800" b="0" i="0" u="none" strike="noStrike" cap="none" normalizeH="0" baseline="0">
                          <a:ln>
                            <a:noFill/>
                          </a:ln>
                          <a:solidFill>
                            <a:schemeClr val="tx1"/>
                          </a:solidFill>
                          <a:effectLst/>
                          <a:latin typeface="Arial" charset="0"/>
                          <a:ea typeface="ＭＳ Ｐゴシック" charset="0"/>
                        </a:rPr>
                        <a:t>348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800" b="0" i="0" u="none" strike="noStrike" cap="none" normalizeH="0" baseline="0">
                          <a:ln>
                            <a:noFill/>
                          </a:ln>
                          <a:solidFill>
                            <a:schemeClr val="tx1"/>
                          </a:solidFill>
                          <a:effectLst/>
                          <a:latin typeface="Arial" charset="0"/>
                          <a:ea typeface="ＭＳ Ｐゴシック" charset="0"/>
                        </a:rPr>
                        <a:t>315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800" b="0" i="0" u="none" strike="noStrike" cap="none" normalizeH="0" baseline="0">
                          <a:ln>
                            <a:noFill/>
                          </a:ln>
                          <a:solidFill>
                            <a:schemeClr val="tx1"/>
                          </a:solidFill>
                          <a:effectLst/>
                          <a:latin typeface="Arial" charset="0"/>
                          <a:ea typeface="ＭＳ Ｐゴシック" charset="0"/>
                        </a:rPr>
                        <a:t>328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800" b="0" i="0" u="none" strike="noStrike" cap="none" normalizeH="0" baseline="0">
                          <a:ln>
                            <a:noFill/>
                          </a:ln>
                          <a:solidFill>
                            <a:schemeClr val="tx1"/>
                          </a:solidFill>
                          <a:effectLst/>
                          <a:latin typeface="Arial" charset="0"/>
                          <a:ea typeface="ＭＳ Ｐゴシック" charset="0"/>
                        </a:rPr>
                        <a:t>413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02865" name="Rectangle 113"/>
          <p:cNvSpPr>
            <a:spLocks noChangeArrowheads="1"/>
          </p:cNvSpPr>
          <p:nvPr/>
        </p:nvSpPr>
        <p:spPr bwMode="auto">
          <a:xfrm>
            <a:off x="0" y="5876925"/>
            <a:ext cx="9144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marL="342900" indent="-342900">
              <a:lnSpc>
                <a:spcPct val="90000"/>
              </a:lnSpc>
              <a:spcBef>
                <a:spcPct val="20000"/>
              </a:spcBef>
              <a:buClr>
                <a:schemeClr val="tx2"/>
              </a:buClr>
              <a:buSzPct val="70000"/>
              <a:buFont typeface="Wingdings" charset="0"/>
              <a:buNone/>
            </a:pPr>
            <a:r>
              <a:rPr lang="en-GB" b="1"/>
              <a:t>      </a:t>
            </a:r>
            <a:r>
              <a:rPr lang="en-GB" i="1"/>
              <a:t>Source: Criminal Proceedings in the Scottish Courts 1993-2002. *The figures for 2001 and 2002 include data relating to </a:t>
            </a:r>
            <a:r>
              <a:rPr lang="ja-JP" altLang="en-GB" i="1">
                <a:latin typeface="Arial"/>
              </a:rPr>
              <a:t>‘</a:t>
            </a:r>
            <a:r>
              <a:rPr lang="en-GB" i="1"/>
              <a:t>handling an offensive weapon</a:t>
            </a:r>
            <a:r>
              <a:rPr lang="ja-JP" altLang="en-GB" i="1">
                <a:latin typeface="Arial"/>
              </a:rPr>
              <a:t>’</a:t>
            </a:r>
            <a:r>
              <a:rPr lang="en-GB" i="1"/>
              <a:t>, which were moved from the </a:t>
            </a:r>
            <a:r>
              <a:rPr lang="ja-JP" altLang="en-GB" i="1">
                <a:latin typeface="Arial"/>
              </a:rPr>
              <a:t>‘</a:t>
            </a:r>
            <a:r>
              <a:rPr lang="en-GB" i="1"/>
              <a:t>non-sexual crimes of violence</a:t>
            </a:r>
            <a:r>
              <a:rPr lang="ja-JP" altLang="en-GB" i="1">
                <a:latin typeface="Arial"/>
              </a:rPr>
              <a:t>’</a:t>
            </a:r>
            <a:r>
              <a:rPr lang="en-GB" i="1"/>
              <a:t> group to </a:t>
            </a:r>
            <a:r>
              <a:rPr lang="ja-JP" altLang="en-GB" i="1">
                <a:latin typeface="Arial"/>
              </a:rPr>
              <a:t>‘</a:t>
            </a:r>
            <a:r>
              <a:rPr lang="en-GB" i="1"/>
              <a:t>other crimes</a:t>
            </a:r>
            <a:r>
              <a:rPr lang="ja-JP" altLang="en-GB" i="1">
                <a:latin typeface="Arial"/>
              </a:rPr>
              <a:t>’</a:t>
            </a:r>
            <a:r>
              <a:rPr lang="en-GB" i="1"/>
              <a:t> in 2001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GB"/>
              <a:t>27/04/05</a:t>
            </a:r>
          </a:p>
        </p:txBody>
      </p:sp>
      <p:sp>
        <p:nvSpPr>
          <p:cNvPr id="5" name="Footer Placeholder 4"/>
          <p:cNvSpPr>
            <a:spLocks noGrp="1"/>
          </p:cNvSpPr>
          <p:nvPr>
            <p:ph type="ftr" sz="quarter" idx="11"/>
          </p:nvPr>
        </p:nvSpPr>
        <p:spPr/>
        <p:txBody>
          <a:bodyPr/>
          <a:lstStyle/>
          <a:p>
            <a:r>
              <a:rPr lang="en-GB"/>
              <a:t>GGSW Research Seminar </a:t>
            </a:r>
          </a:p>
        </p:txBody>
      </p:sp>
      <p:sp>
        <p:nvSpPr>
          <p:cNvPr id="6" name="Slide Number Placeholder 5"/>
          <p:cNvSpPr>
            <a:spLocks noGrp="1"/>
          </p:cNvSpPr>
          <p:nvPr>
            <p:ph type="sldNum" sz="quarter" idx="12"/>
          </p:nvPr>
        </p:nvSpPr>
        <p:spPr/>
        <p:txBody>
          <a:bodyPr/>
          <a:lstStyle/>
          <a:p>
            <a:fld id="{CB872357-774C-0847-B46B-D98AB3EC239A}" type="slidenum">
              <a:rPr lang="en-GB"/>
              <a:pPr/>
              <a:t>5</a:t>
            </a:fld>
            <a:endParaRPr lang="en-GB"/>
          </a:p>
        </p:txBody>
      </p:sp>
      <p:sp>
        <p:nvSpPr>
          <p:cNvPr id="118786" name="Rectangle 2"/>
          <p:cNvSpPr>
            <a:spLocks noGrp="1" noChangeArrowheads="1"/>
          </p:cNvSpPr>
          <p:nvPr>
            <p:ph type="title"/>
          </p:nvPr>
        </p:nvSpPr>
        <p:spPr/>
        <p:txBody>
          <a:bodyPr/>
          <a:lstStyle/>
          <a:p>
            <a:r>
              <a:rPr lang="en-GB"/>
              <a:t>The data in context</a:t>
            </a:r>
          </a:p>
        </p:txBody>
      </p:sp>
      <p:sp>
        <p:nvSpPr>
          <p:cNvPr id="118787" name="Rectangle 3"/>
          <p:cNvSpPr>
            <a:spLocks noGrp="1" noChangeArrowheads="1"/>
          </p:cNvSpPr>
          <p:nvPr>
            <p:ph type="body" idx="1"/>
          </p:nvPr>
        </p:nvSpPr>
        <p:spPr/>
        <p:txBody>
          <a:bodyPr/>
          <a:lstStyle/>
          <a:p>
            <a:r>
              <a:rPr lang="en-GB"/>
              <a:t>Violent crime accounts for just over 1½ percent of the total crimes and offences committed by women in Scotland </a:t>
            </a:r>
          </a:p>
          <a:p>
            <a:r>
              <a:rPr lang="en-GB"/>
              <a:t>In 2002, 289 women had a charge for a non-sexual crime of violence proven against them in Scotland, compared with 1,900 crimes of violence committed by men </a:t>
            </a:r>
          </a:p>
          <a:p>
            <a:endParaRPr lang="en-GB"/>
          </a:p>
        </p:txBody>
      </p:sp>
    </p:spTree>
  </p:cSld>
  <p:clrMapOvr>
    <a:masterClrMapping/>
  </p:clrMapOvr>
  <p:transition xmlns:p14="http://schemas.microsoft.com/office/powerpoint/2010/mai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GB"/>
              <a:t>27/04/05</a:t>
            </a:r>
          </a:p>
        </p:txBody>
      </p:sp>
      <p:sp>
        <p:nvSpPr>
          <p:cNvPr id="5" name="Footer Placeholder 4"/>
          <p:cNvSpPr>
            <a:spLocks noGrp="1"/>
          </p:cNvSpPr>
          <p:nvPr>
            <p:ph type="ftr" sz="quarter" idx="11"/>
          </p:nvPr>
        </p:nvSpPr>
        <p:spPr/>
        <p:txBody>
          <a:bodyPr/>
          <a:lstStyle/>
          <a:p>
            <a:r>
              <a:rPr lang="en-GB"/>
              <a:t>GGSW Research Seminar </a:t>
            </a:r>
          </a:p>
        </p:txBody>
      </p:sp>
      <p:sp>
        <p:nvSpPr>
          <p:cNvPr id="6" name="Slide Number Placeholder 5"/>
          <p:cNvSpPr>
            <a:spLocks noGrp="1"/>
          </p:cNvSpPr>
          <p:nvPr>
            <p:ph type="sldNum" sz="quarter" idx="12"/>
          </p:nvPr>
        </p:nvSpPr>
        <p:spPr/>
        <p:txBody>
          <a:bodyPr/>
          <a:lstStyle/>
          <a:p>
            <a:fld id="{E07F8054-24C0-2D4B-A57E-7E9E69CAD717}" type="slidenum">
              <a:rPr lang="en-GB"/>
              <a:pPr/>
              <a:t>6</a:t>
            </a:fld>
            <a:endParaRPr lang="en-GB"/>
          </a:p>
        </p:txBody>
      </p:sp>
      <p:sp>
        <p:nvSpPr>
          <p:cNvPr id="208898" name="Rectangle 2"/>
          <p:cNvSpPr>
            <a:spLocks noGrp="1" noChangeArrowheads="1"/>
          </p:cNvSpPr>
          <p:nvPr>
            <p:ph type="title"/>
          </p:nvPr>
        </p:nvSpPr>
        <p:spPr/>
        <p:txBody>
          <a:bodyPr/>
          <a:lstStyle/>
          <a:p>
            <a:r>
              <a:rPr lang="en-GB"/>
              <a:t>Research objectives</a:t>
            </a:r>
          </a:p>
        </p:txBody>
      </p:sp>
      <p:sp>
        <p:nvSpPr>
          <p:cNvPr id="208899" name="Rectangle 3"/>
          <p:cNvSpPr>
            <a:spLocks noGrp="1" noChangeArrowheads="1"/>
          </p:cNvSpPr>
          <p:nvPr>
            <p:ph type="body" idx="1"/>
          </p:nvPr>
        </p:nvSpPr>
        <p:spPr/>
        <p:txBody>
          <a:bodyPr/>
          <a:lstStyle/>
          <a:p>
            <a:pPr>
              <a:lnSpc>
                <a:spcPct val="90000"/>
              </a:lnSpc>
            </a:pPr>
            <a:r>
              <a:rPr lang="en-GB" sz="2100">
                <a:cs typeface="Times New Roman" charset="0"/>
              </a:rPr>
              <a:t>to explore the subjective meanings of violence held by </a:t>
            </a:r>
            <a:r>
              <a:rPr lang="ja-JP" altLang="en-GB" sz="2100">
                <a:latin typeface="Arial"/>
                <a:cs typeface="Times New Roman" charset="0"/>
              </a:rPr>
              <a:t>‘</a:t>
            </a:r>
            <a:r>
              <a:rPr lang="en-GB" sz="2100">
                <a:cs typeface="Times New Roman" charset="0"/>
              </a:rPr>
              <a:t>violent</a:t>
            </a:r>
            <a:r>
              <a:rPr lang="ja-JP" altLang="en-GB" sz="2100">
                <a:latin typeface="Arial"/>
                <a:cs typeface="Times New Roman" charset="0"/>
              </a:rPr>
              <a:t>’</a:t>
            </a:r>
            <a:r>
              <a:rPr lang="en-GB" sz="2100">
                <a:cs typeface="Times New Roman" charset="0"/>
              </a:rPr>
              <a:t> young women; to investigate the sources of those self-perceptions, according to young women  themselves; to examine the ways in which these impact upon sense of self and contribute to violent behaviour</a:t>
            </a:r>
          </a:p>
          <a:p>
            <a:pPr>
              <a:lnSpc>
                <a:spcPct val="90000"/>
              </a:lnSpc>
            </a:pPr>
            <a:r>
              <a:rPr lang="en-GB" sz="2100">
                <a:cs typeface="Times New Roman" charset="0"/>
              </a:rPr>
              <a:t>to examine the portrayal of </a:t>
            </a:r>
            <a:r>
              <a:rPr lang="ja-JP" altLang="en-GB" sz="2100">
                <a:latin typeface="Arial"/>
                <a:cs typeface="Times New Roman" charset="0"/>
              </a:rPr>
              <a:t>‘</a:t>
            </a:r>
            <a:r>
              <a:rPr lang="en-GB" sz="2100">
                <a:cs typeface="Times New Roman" charset="0"/>
              </a:rPr>
              <a:t>violent</a:t>
            </a:r>
            <a:r>
              <a:rPr lang="ja-JP" altLang="en-GB" sz="2100">
                <a:latin typeface="Arial"/>
                <a:cs typeface="Times New Roman" charset="0"/>
              </a:rPr>
              <a:t>’</a:t>
            </a:r>
            <a:r>
              <a:rPr lang="en-GB" sz="2100">
                <a:cs typeface="Times New Roman" charset="0"/>
              </a:rPr>
              <a:t> young women in professional and popular discourses </a:t>
            </a:r>
          </a:p>
          <a:p>
            <a:pPr>
              <a:lnSpc>
                <a:spcPct val="90000"/>
              </a:lnSpc>
            </a:pPr>
            <a:r>
              <a:rPr lang="en-GB" sz="2100">
                <a:cs typeface="Times New Roman" charset="0"/>
              </a:rPr>
              <a:t>to track the trajectory of individual offenders, exploring how structural divisions and situational context are related to young women</a:t>
            </a:r>
            <a:r>
              <a:rPr lang="ja-JP" altLang="en-GB" sz="2100">
                <a:latin typeface="Arial"/>
                <a:cs typeface="Times New Roman" charset="0"/>
              </a:rPr>
              <a:t>’</a:t>
            </a:r>
            <a:r>
              <a:rPr lang="en-GB" sz="2100">
                <a:cs typeface="Times New Roman" charset="0"/>
              </a:rPr>
              <a:t>s violence (and subsequent disposal), and the inter-relationships between them </a:t>
            </a:r>
          </a:p>
          <a:p>
            <a:pPr>
              <a:lnSpc>
                <a:spcPct val="90000"/>
              </a:lnSpc>
            </a:pPr>
            <a:r>
              <a:rPr lang="en-GB" sz="2100">
                <a:cs typeface="Times New Roman" charset="0"/>
              </a:rPr>
              <a:t>to promote policy development in crime prevention, the CHS, the CJS, the penal system, &amp; related support systems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GB"/>
              <a:t>27/04/05</a:t>
            </a:r>
          </a:p>
        </p:txBody>
      </p:sp>
      <p:sp>
        <p:nvSpPr>
          <p:cNvPr id="5" name="Footer Placeholder 4"/>
          <p:cNvSpPr>
            <a:spLocks noGrp="1"/>
          </p:cNvSpPr>
          <p:nvPr>
            <p:ph type="ftr" sz="quarter" idx="11"/>
          </p:nvPr>
        </p:nvSpPr>
        <p:spPr/>
        <p:txBody>
          <a:bodyPr/>
          <a:lstStyle/>
          <a:p>
            <a:r>
              <a:rPr lang="en-GB"/>
              <a:t>GGSW Research Seminar </a:t>
            </a:r>
          </a:p>
        </p:txBody>
      </p:sp>
      <p:sp>
        <p:nvSpPr>
          <p:cNvPr id="6" name="Slide Number Placeholder 5"/>
          <p:cNvSpPr>
            <a:spLocks noGrp="1"/>
          </p:cNvSpPr>
          <p:nvPr>
            <p:ph type="sldNum" sz="quarter" idx="12"/>
          </p:nvPr>
        </p:nvSpPr>
        <p:spPr/>
        <p:txBody>
          <a:bodyPr/>
          <a:lstStyle/>
          <a:p>
            <a:fld id="{43A6C77C-9BD7-F44D-B727-536E14FD295F}" type="slidenum">
              <a:rPr lang="en-GB"/>
              <a:pPr/>
              <a:t>7</a:t>
            </a:fld>
            <a:endParaRPr lang="en-GB"/>
          </a:p>
        </p:txBody>
      </p:sp>
      <p:sp>
        <p:nvSpPr>
          <p:cNvPr id="120834" name="Rectangle 2"/>
          <p:cNvSpPr>
            <a:spLocks noGrp="1" noChangeArrowheads="1"/>
          </p:cNvSpPr>
          <p:nvPr>
            <p:ph type="title"/>
          </p:nvPr>
        </p:nvSpPr>
        <p:spPr/>
        <p:txBody>
          <a:bodyPr/>
          <a:lstStyle/>
          <a:p>
            <a:r>
              <a:rPr lang="en-GB"/>
              <a:t>Research methods</a:t>
            </a:r>
          </a:p>
        </p:txBody>
      </p:sp>
      <p:sp>
        <p:nvSpPr>
          <p:cNvPr id="120835" name="Rectangle 3"/>
          <p:cNvSpPr>
            <a:spLocks noGrp="1" noChangeArrowheads="1"/>
          </p:cNvSpPr>
          <p:nvPr>
            <p:ph type="body" idx="1"/>
          </p:nvPr>
        </p:nvSpPr>
        <p:spPr>
          <a:xfrm>
            <a:off x="457200" y="1916113"/>
            <a:ext cx="8229600" cy="4214812"/>
          </a:xfrm>
        </p:spPr>
        <p:txBody>
          <a:bodyPr/>
          <a:lstStyle/>
          <a:p>
            <a:r>
              <a:rPr lang="en-GB" sz="2600" b="1"/>
              <a:t>Sample</a:t>
            </a:r>
          </a:p>
          <a:p>
            <a:pPr lvl="1"/>
            <a:r>
              <a:rPr lang="en-GB" sz="2200">
                <a:cs typeface="Times New Roman" charset="0"/>
              </a:rPr>
              <a:t>38 young women aged 25 and under serving custodial sentences for violent offences in HMPYOI Cornton Vale (August 2001)</a:t>
            </a:r>
          </a:p>
          <a:p>
            <a:pPr lvl="1"/>
            <a:r>
              <a:rPr lang="en-GB" sz="2200">
                <a:cs typeface="Times New Roman" charset="0"/>
              </a:rPr>
              <a:t>21 of these YW interviewed as part of study</a:t>
            </a:r>
          </a:p>
          <a:p>
            <a:r>
              <a:rPr lang="en-GB" sz="2600" b="1"/>
              <a:t>Research methods</a:t>
            </a:r>
          </a:p>
          <a:p>
            <a:pPr lvl="1"/>
            <a:r>
              <a:rPr lang="en-GB" sz="2200">
                <a:cs typeface="Times New Roman" charset="0"/>
              </a:rPr>
              <a:t>Oral-history interviews with YW (N=23)</a:t>
            </a:r>
          </a:p>
          <a:p>
            <a:pPr lvl="1"/>
            <a:r>
              <a:rPr lang="en-GB" sz="2200">
                <a:cs typeface="Times New Roman" charset="0"/>
              </a:rPr>
              <a:t>Documentary analysis (prison records, social enquiry reports, trial judge reports)</a:t>
            </a:r>
          </a:p>
          <a:p>
            <a:pPr lvl="1"/>
            <a:r>
              <a:rPr lang="en-GB" sz="2200">
                <a:cs typeface="Times New Roman" charset="0"/>
              </a:rPr>
              <a:t>Semi-structured interviews with professionals (N=12)</a:t>
            </a:r>
            <a:endParaRPr lang="en-GB" sz="2200"/>
          </a:p>
        </p:txBody>
      </p:sp>
    </p:spTree>
  </p:cSld>
  <p:clrMapOvr>
    <a:masterClrMapping/>
  </p:clrMapOvr>
  <p:transition xmlns:p14="http://schemas.microsoft.com/office/powerpoint/2010/mai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0" name="Rectangle 4"/>
          <p:cNvSpPr>
            <a:spLocks noGrp="1" noChangeArrowheads="1"/>
          </p:cNvSpPr>
          <p:nvPr>
            <p:ph type="title"/>
          </p:nvPr>
        </p:nvSpPr>
        <p:spPr/>
        <p:txBody>
          <a:bodyPr/>
          <a:lstStyle/>
          <a:p>
            <a:r>
              <a:rPr lang="en-GB"/>
              <a:t>Offence types</a:t>
            </a:r>
          </a:p>
        </p:txBody>
      </p:sp>
      <p:graphicFrame>
        <p:nvGraphicFramePr>
          <p:cNvPr id="116827" name="Group 91"/>
          <p:cNvGraphicFramePr>
            <a:graphicFrameLocks noGrp="1"/>
          </p:cNvGraphicFramePr>
          <p:nvPr>
            <p:ph sz="half" idx="2"/>
          </p:nvPr>
        </p:nvGraphicFramePr>
        <p:xfrm>
          <a:off x="468313" y="1924050"/>
          <a:ext cx="8229600" cy="4696778"/>
        </p:xfrm>
        <a:graphic>
          <a:graphicData uri="http://schemas.openxmlformats.org/drawingml/2006/table">
            <a:tbl>
              <a:tblPr/>
              <a:tblGrid>
                <a:gridCol w="5975350"/>
                <a:gridCol w="2254250"/>
              </a:tblGrid>
              <a:tr h="288925">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600" b="1" i="0" u="none" strike="noStrike" cap="none" normalizeH="0" baseline="0">
                          <a:ln>
                            <a:noFill/>
                          </a:ln>
                          <a:solidFill>
                            <a:schemeClr val="tx1"/>
                          </a:solidFill>
                          <a:effectLst/>
                          <a:latin typeface="Arial" charset="0"/>
                          <a:ea typeface="ＭＳ Ｐゴシック" charset="0"/>
                        </a:rPr>
                        <a:t>Violent offence classification as recorded in SPIN</a:t>
                      </a:r>
                      <a:endParaRPr kumimoji="0" lang="en-GB" sz="1600" b="0" i="0" u="none" strike="noStrike" cap="none" normalizeH="0" baseline="0">
                        <a:ln>
                          <a:noFill/>
                        </a:ln>
                        <a:solidFill>
                          <a:schemeClr val="tx1"/>
                        </a:solidFill>
                        <a:effectLst/>
                        <a:latin typeface="Arial" charset="0"/>
                        <a:ea typeface="ＭＳ Ｐゴシック"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600" b="1" i="0" u="none" strike="noStrike" cap="none" normalizeH="0" baseline="0">
                          <a:ln>
                            <a:noFill/>
                          </a:ln>
                          <a:solidFill>
                            <a:schemeClr val="tx1"/>
                          </a:solidFill>
                          <a:effectLst/>
                          <a:latin typeface="Arial" charset="0"/>
                          <a:ea typeface="ＭＳ Ｐゴシック" charset="0"/>
                        </a:rPr>
                        <a:t>Number of YW</a:t>
                      </a:r>
                      <a:endParaRPr kumimoji="0" lang="en-GB" sz="1600" b="0" i="0" u="none" strike="noStrike" cap="none" normalizeH="0" baseline="0">
                        <a:ln>
                          <a:noFill/>
                        </a:ln>
                        <a:solidFill>
                          <a:schemeClr val="tx1"/>
                        </a:solidFill>
                        <a:effectLst/>
                        <a:latin typeface="Arial" charset="0"/>
                        <a:ea typeface="ＭＳ Ｐゴシック"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130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600" b="0" i="0" u="none" strike="noStrike" cap="none" normalizeH="0" baseline="0">
                          <a:ln>
                            <a:noFill/>
                          </a:ln>
                          <a:solidFill>
                            <a:schemeClr val="tx1"/>
                          </a:solidFill>
                          <a:effectLst/>
                          <a:latin typeface="Arial" charset="0"/>
                          <a:ea typeface="ＭＳ Ｐゴシック" charset="0"/>
                        </a:rPr>
                        <a:t>Assault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600" b="0" i="0" u="none" strike="noStrike" cap="none" normalizeH="0" baseline="0">
                          <a:ln>
                            <a:noFill/>
                          </a:ln>
                          <a:solidFill>
                            <a:schemeClr val="tx1"/>
                          </a:solidFill>
                          <a:effectLst/>
                          <a:latin typeface="Arial" charset="0"/>
                          <a:ea typeface="ＭＳ Ｐゴシック" charset="0"/>
                        </a:rPr>
                        <a:t>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600" b="0" i="0" u="none" strike="noStrike" cap="none" normalizeH="0" baseline="0">
                          <a:ln>
                            <a:noFill/>
                          </a:ln>
                          <a:solidFill>
                            <a:schemeClr val="tx1"/>
                          </a:solidFill>
                          <a:effectLst/>
                          <a:latin typeface="Arial" charset="0"/>
                          <a:ea typeface="ＭＳ Ｐゴシック" charset="0"/>
                        </a:rPr>
                        <a:t>Carrying a Knife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600" b="0" i="0" u="none" strike="noStrike" cap="none" normalizeH="0" baseline="0">
                          <a:ln>
                            <a:noFill/>
                          </a:ln>
                          <a:solidFill>
                            <a:schemeClr val="tx1"/>
                          </a:solidFill>
                          <a:effectLst/>
                          <a:latin typeface="Arial" charset="0"/>
                          <a:ea typeface="ＭＳ Ｐゴシック"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7813">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600" b="0" i="0" u="none" strike="noStrike" cap="none" normalizeH="0" baseline="0">
                          <a:ln>
                            <a:noFill/>
                          </a:ln>
                          <a:solidFill>
                            <a:schemeClr val="tx1"/>
                          </a:solidFill>
                          <a:effectLst/>
                          <a:latin typeface="Arial" charset="0"/>
                          <a:ea typeface="ＭＳ Ｐゴシック" charset="0"/>
                        </a:rPr>
                        <a:t>Assault and Attempted Robbery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600" b="0" i="0" u="none" strike="noStrike" cap="none" normalizeH="0" baseline="0">
                          <a:ln>
                            <a:noFill/>
                          </a:ln>
                          <a:solidFill>
                            <a:schemeClr val="tx1"/>
                          </a:solidFill>
                          <a:effectLst/>
                          <a:latin typeface="Arial" charset="0"/>
                          <a:ea typeface="ＭＳ Ｐゴシック"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05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600" b="0" i="0" u="none" strike="noStrike" cap="none" normalizeH="0" baseline="0">
                          <a:ln>
                            <a:noFill/>
                          </a:ln>
                          <a:solidFill>
                            <a:schemeClr val="tx1"/>
                          </a:solidFill>
                          <a:effectLst/>
                          <a:latin typeface="Arial" charset="0"/>
                          <a:ea typeface="ＭＳ Ｐゴシック" charset="0"/>
                        </a:rPr>
                        <a:t>Assault and Robbery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600" b="0" i="0" u="none" strike="noStrike" cap="none" normalizeH="0" baseline="0">
                          <a:ln>
                            <a:noFill/>
                          </a:ln>
                          <a:solidFill>
                            <a:schemeClr val="tx1"/>
                          </a:solidFill>
                          <a:effectLst/>
                          <a:latin typeface="Arial" charset="0"/>
                          <a:ea typeface="ＭＳ Ｐゴシック"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8288">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600" b="0" i="0" u="none" strike="noStrike" cap="none" normalizeH="0" baseline="0">
                          <a:ln>
                            <a:noFill/>
                          </a:ln>
                          <a:solidFill>
                            <a:schemeClr val="tx1"/>
                          </a:solidFill>
                          <a:effectLst/>
                          <a:latin typeface="Arial" charset="0"/>
                          <a:ea typeface="ＭＳ Ｐゴシック" charset="0"/>
                        </a:rPr>
                        <a:t>Assault to Severe Injury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600" b="0" i="0" u="none" strike="noStrike" cap="none" normalizeH="0" baseline="0">
                          <a:ln>
                            <a:noFill/>
                          </a:ln>
                          <a:solidFill>
                            <a:schemeClr val="tx1"/>
                          </a:solidFill>
                          <a:effectLst/>
                          <a:latin typeface="Arial" charset="0"/>
                          <a:ea typeface="ＭＳ Ｐゴシック"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3525">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600" b="0" i="0" u="none" strike="noStrike" cap="none" normalizeH="0" baseline="0">
                          <a:ln>
                            <a:noFill/>
                          </a:ln>
                          <a:solidFill>
                            <a:schemeClr val="tx1"/>
                          </a:solidFill>
                          <a:effectLst/>
                          <a:latin typeface="Arial" charset="0"/>
                          <a:ea typeface="ＭＳ Ｐゴシック" charset="0"/>
                        </a:rPr>
                        <a:t>Abduction, Assault to Severe Injury and Robbery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600" b="0" i="0" u="none" strike="noStrike" cap="none" normalizeH="0" baseline="0">
                          <a:ln>
                            <a:noFill/>
                          </a:ln>
                          <a:solidFill>
                            <a:schemeClr val="tx1"/>
                          </a:solidFill>
                          <a:effectLst/>
                          <a:latin typeface="Arial" charset="0"/>
                          <a:ea typeface="ＭＳ Ｐゴシック"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8763">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600" b="0" i="0" u="none" strike="noStrike" cap="none" normalizeH="0" baseline="0">
                          <a:ln>
                            <a:noFill/>
                          </a:ln>
                          <a:solidFill>
                            <a:schemeClr val="tx1"/>
                          </a:solidFill>
                          <a:effectLst/>
                          <a:latin typeface="Arial" charset="0"/>
                          <a:ea typeface="ＭＳ Ｐゴシック" charset="0"/>
                        </a:rPr>
                        <a:t>Assault to Severe Injury and Permanent Disfigurement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600" b="0" i="0" u="none" strike="noStrike" cap="none" normalizeH="0" baseline="0">
                          <a:ln>
                            <a:noFill/>
                          </a:ln>
                          <a:solidFill>
                            <a:schemeClr val="tx1"/>
                          </a:solidFill>
                          <a:effectLst/>
                          <a:latin typeface="Arial" charset="0"/>
                          <a:ea typeface="ＭＳ Ｐゴシック"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600" b="0" i="0" u="none" strike="noStrike" cap="none" normalizeH="0" baseline="0">
                          <a:ln>
                            <a:noFill/>
                          </a:ln>
                          <a:solidFill>
                            <a:schemeClr val="tx1"/>
                          </a:solidFill>
                          <a:effectLst/>
                          <a:latin typeface="Arial" charset="0"/>
                          <a:ea typeface="ＭＳ Ｐゴシック" charset="0"/>
                        </a:rPr>
                        <a:t>Assault to SI and PD and Attempted Robbery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600" b="0" i="0" u="none" strike="noStrike" cap="none" normalizeH="0" baseline="0">
                          <a:ln>
                            <a:noFill/>
                          </a:ln>
                          <a:solidFill>
                            <a:schemeClr val="tx1"/>
                          </a:solidFill>
                          <a:effectLst/>
                          <a:latin typeface="Arial" charset="0"/>
                          <a:ea typeface="ＭＳ Ｐゴシック"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600" b="0" i="0" u="none" strike="noStrike" cap="none" normalizeH="0" baseline="0">
                          <a:ln>
                            <a:noFill/>
                          </a:ln>
                          <a:solidFill>
                            <a:schemeClr val="tx1"/>
                          </a:solidFill>
                          <a:effectLst/>
                          <a:latin typeface="Arial" charset="0"/>
                          <a:ea typeface="ＭＳ Ｐゴシック" charset="0"/>
                        </a:rPr>
                        <a:t>Assault to Danger of Life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600" b="0" i="0" u="none" strike="noStrike" cap="none" normalizeH="0" baseline="0">
                          <a:ln>
                            <a:noFill/>
                          </a:ln>
                          <a:solidFill>
                            <a:schemeClr val="tx1"/>
                          </a:solidFill>
                          <a:effectLst/>
                          <a:latin typeface="Arial" charset="0"/>
                          <a:ea typeface="ＭＳ Ｐゴシック"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5588">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600" b="0" i="0" u="none" strike="noStrike" cap="none" normalizeH="0" baseline="0">
                          <a:ln>
                            <a:noFill/>
                          </a:ln>
                          <a:solidFill>
                            <a:schemeClr val="tx1"/>
                          </a:solidFill>
                          <a:effectLst/>
                          <a:latin typeface="Arial" charset="0"/>
                          <a:ea typeface="ＭＳ Ｐゴシック" charset="0"/>
                        </a:rPr>
                        <a:t>Abduction, Assault and Robbery, and Attempted Murder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600" b="0" i="0" u="none" strike="noStrike" cap="none" normalizeH="0" baseline="0">
                          <a:ln>
                            <a:noFill/>
                          </a:ln>
                          <a:solidFill>
                            <a:schemeClr val="tx1"/>
                          </a:solidFill>
                          <a:effectLst/>
                          <a:latin typeface="Arial" charset="0"/>
                          <a:ea typeface="ＭＳ Ｐゴシック"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385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600" b="0" i="0" u="none" strike="noStrike" cap="none" normalizeH="0" baseline="0">
                          <a:ln>
                            <a:noFill/>
                          </a:ln>
                          <a:solidFill>
                            <a:schemeClr val="tx1"/>
                          </a:solidFill>
                          <a:effectLst/>
                          <a:latin typeface="Arial" charset="0"/>
                          <a:ea typeface="ＭＳ Ｐゴシック" charset="0"/>
                        </a:rPr>
                        <a:t>Attempted Murder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600" b="0" i="0" u="none" strike="noStrike" cap="none" normalizeH="0" baseline="0">
                          <a:ln>
                            <a:noFill/>
                          </a:ln>
                          <a:solidFill>
                            <a:schemeClr val="tx1"/>
                          </a:solidFill>
                          <a:effectLst/>
                          <a:latin typeface="Arial" charset="0"/>
                          <a:ea typeface="ＭＳ Ｐゴシック"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6063">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600" b="0" i="0" u="none" strike="noStrike" cap="none" normalizeH="0" baseline="0">
                          <a:ln>
                            <a:noFill/>
                          </a:ln>
                          <a:solidFill>
                            <a:schemeClr val="tx1"/>
                          </a:solidFill>
                          <a:effectLst/>
                          <a:latin typeface="Arial" charset="0"/>
                          <a:ea typeface="ＭＳ Ｐゴシック" charset="0"/>
                        </a:rPr>
                        <a:t>Culpable Homicide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600" b="0" i="0" u="none" strike="noStrike" cap="none" normalizeH="0" baseline="0">
                          <a:ln>
                            <a:noFill/>
                          </a:ln>
                          <a:solidFill>
                            <a:schemeClr val="tx1"/>
                          </a:solidFill>
                          <a:effectLst/>
                          <a:latin typeface="Arial" charset="0"/>
                          <a:ea typeface="ＭＳ Ｐゴシック"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130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600" b="0" i="0" u="none" strike="noStrike" cap="none" normalizeH="0" baseline="0">
                          <a:ln>
                            <a:noFill/>
                          </a:ln>
                          <a:solidFill>
                            <a:schemeClr val="tx1"/>
                          </a:solidFill>
                          <a:effectLst/>
                          <a:latin typeface="Arial" charset="0"/>
                          <a:ea typeface="ＭＳ Ｐゴシック" charset="0"/>
                        </a:rPr>
                        <a:t>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0"/>
                        <a:buNone/>
                        <a:tabLst/>
                      </a:pPr>
                      <a:r>
                        <a:rPr kumimoji="0" lang="en-GB" sz="1600" b="0" i="0" u="none" strike="noStrike" cap="none" normalizeH="0" baseline="0">
                          <a:ln>
                            <a:noFill/>
                          </a:ln>
                          <a:solidFill>
                            <a:schemeClr val="tx1"/>
                          </a:solidFill>
                          <a:effectLst/>
                          <a:latin typeface="Arial" charset="0"/>
                          <a:ea typeface="ＭＳ Ｐゴシック" charset="0"/>
                        </a:rPr>
                        <a:t>21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6792" name="Rectangle 56"/>
          <p:cNvSpPr>
            <a:spLocks noChangeArrowheads="1"/>
          </p:cNvSpPr>
          <p:nvPr/>
        </p:nvSpPr>
        <p:spPr bwMode="auto">
          <a:xfrm>
            <a:off x="0" y="1484313"/>
            <a:ext cx="896461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marL="342900" indent="-342900">
              <a:lnSpc>
                <a:spcPct val="90000"/>
              </a:lnSpc>
              <a:spcBef>
                <a:spcPct val="20000"/>
              </a:spcBef>
              <a:buClr>
                <a:schemeClr val="tx2"/>
              </a:buClr>
              <a:buSzPct val="70000"/>
              <a:buFont typeface="Wingdings" charset="0"/>
              <a:buNone/>
            </a:pPr>
            <a:r>
              <a:rPr lang="en-GB" sz="2000" b="1"/>
              <a:t>     </a:t>
            </a:r>
            <a:r>
              <a:rPr lang="en-GB" sz="2000"/>
              <a:t>Table 2. Number of violent offence types</a:t>
            </a:r>
            <a:r>
              <a:rPr lang="en-GB" sz="2600"/>
              <a:t> </a:t>
            </a:r>
          </a:p>
        </p:txBody>
      </p:sp>
    </p:spTree>
  </p:cSld>
  <p:clrMapOvr>
    <a:masterClrMapping/>
  </p:clrMapOvr>
  <p:transition xmlns:p14="http://schemas.microsoft.com/office/powerpoint/2010/mai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GB"/>
              <a:t>27/04/05</a:t>
            </a:r>
          </a:p>
        </p:txBody>
      </p:sp>
      <p:sp>
        <p:nvSpPr>
          <p:cNvPr id="5" name="Footer Placeholder 4"/>
          <p:cNvSpPr>
            <a:spLocks noGrp="1"/>
          </p:cNvSpPr>
          <p:nvPr>
            <p:ph type="ftr" sz="quarter" idx="11"/>
          </p:nvPr>
        </p:nvSpPr>
        <p:spPr/>
        <p:txBody>
          <a:bodyPr/>
          <a:lstStyle/>
          <a:p>
            <a:r>
              <a:rPr lang="en-GB"/>
              <a:t>GGSW Research Seminar </a:t>
            </a:r>
          </a:p>
        </p:txBody>
      </p:sp>
      <p:sp>
        <p:nvSpPr>
          <p:cNvPr id="6" name="Slide Number Placeholder 5"/>
          <p:cNvSpPr>
            <a:spLocks noGrp="1"/>
          </p:cNvSpPr>
          <p:nvPr>
            <p:ph type="sldNum" sz="quarter" idx="12"/>
          </p:nvPr>
        </p:nvSpPr>
        <p:spPr/>
        <p:txBody>
          <a:bodyPr/>
          <a:lstStyle/>
          <a:p>
            <a:fld id="{BB26802C-72AC-0E47-8E7B-5467A8A8A48F}" type="slidenum">
              <a:rPr lang="en-GB"/>
              <a:pPr/>
              <a:t>9</a:t>
            </a:fld>
            <a:endParaRPr lang="en-GB"/>
          </a:p>
        </p:txBody>
      </p:sp>
      <p:sp>
        <p:nvSpPr>
          <p:cNvPr id="117762" name="Rectangle 2"/>
          <p:cNvSpPr>
            <a:spLocks noGrp="1" noChangeArrowheads="1"/>
          </p:cNvSpPr>
          <p:nvPr>
            <p:ph type="title"/>
          </p:nvPr>
        </p:nvSpPr>
        <p:spPr/>
        <p:txBody>
          <a:bodyPr/>
          <a:lstStyle/>
          <a:p>
            <a:r>
              <a:rPr lang="en-GB"/>
              <a:t>Violent offender typology </a:t>
            </a:r>
          </a:p>
        </p:txBody>
      </p:sp>
      <p:sp>
        <p:nvSpPr>
          <p:cNvPr id="117763" name="Rectangle 3"/>
          <p:cNvSpPr>
            <a:spLocks noGrp="1" noChangeArrowheads="1"/>
          </p:cNvSpPr>
          <p:nvPr>
            <p:ph type="body" idx="1"/>
          </p:nvPr>
        </p:nvSpPr>
        <p:spPr/>
        <p:txBody>
          <a:bodyPr/>
          <a:lstStyle/>
          <a:p>
            <a:pPr>
              <a:lnSpc>
                <a:spcPct val="80000"/>
              </a:lnSpc>
              <a:spcBef>
                <a:spcPct val="40000"/>
              </a:spcBef>
            </a:pPr>
            <a:r>
              <a:rPr lang="en-GB" sz="1900"/>
              <a:t>An ordinarily non-violent young woman, who attacks her abuser whilst under the influence of alcohol. (N = 1) </a:t>
            </a:r>
          </a:p>
          <a:p>
            <a:pPr>
              <a:lnSpc>
                <a:spcPct val="80000"/>
              </a:lnSpc>
              <a:spcBef>
                <a:spcPct val="40000"/>
              </a:spcBef>
            </a:pPr>
            <a:r>
              <a:rPr lang="en-GB" sz="1900"/>
              <a:t>Younger offender who drinks heavily and experiments with recreational drugs and/or abuses prescription medication. Offence typically relates to a fight that is initiated whilst the offender is </a:t>
            </a:r>
            <a:r>
              <a:rPr lang="ja-JP" altLang="en-GB" sz="1900">
                <a:latin typeface="Arial"/>
              </a:rPr>
              <a:t>‘</a:t>
            </a:r>
            <a:r>
              <a:rPr lang="en-GB" sz="1900"/>
              <a:t>out of it</a:t>
            </a:r>
            <a:r>
              <a:rPr lang="ja-JP" altLang="en-GB" sz="1900">
                <a:latin typeface="Arial"/>
              </a:rPr>
              <a:t>’</a:t>
            </a:r>
            <a:r>
              <a:rPr lang="en-GB" sz="1900"/>
              <a:t> and where things </a:t>
            </a:r>
            <a:r>
              <a:rPr lang="ja-JP" altLang="en-GB" sz="1900">
                <a:latin typeface="Arial"/>
              </a:rPr>
              <a:t>‘</a:t>
            </a:r>
            <a:r>
              <a:rPr lang="en-GB" sz="1900"/>
              <a:t>get out of hand</a:t>
            </a:r>
            <a:r>
              <a:rPr lang="ja-JP" altLang="en-GB" sz="1900">
                <a:latin typeface="Arial"/>
              </a:rPr>
              <a:t>’</a:t>
            </a:r>
            <a:r>
              <a:rPr lang="en-GB" sz="1900"/>
              <a:t> resulting in the victim receiving a severe injury, sometimes due to the use of a weapon. Victims are generally (but not solely) other young women. (N = 12)</a:t>
            </a:r>
          </a:p>
          <a:p>
            <a:pPr>
              <a:lnSpc>
                <a:spcPct val="80000"/>
              </a:lnSpc>
              <a:spcBef>
                <a:spcPct val="40000"/>
              </a:spcBef>
            </a:pPr>
            <a:r>
              <a:rPr lang="en-GB" sz="1900"/>
              <a:t>Habitual drug user who assaults police/ security guards/ householder when she gets caught soliciting/ shoplifting/ burgling (to finance drug habit). Offender is generally intoxicated at the time of the offence and considers her actions to be in self-defence. (N = 5)</a:t>
            </a:r>
          </a:p>
          <a:p>
            <a:pPr>
              <a:lnSpc>
                <a:spcPct val="80000"/>
              </a:lnSpc>
              <a:spcBef>
                <a:spcPct val="40000"/>
              </a:spcBef>
            </a:pPr>
            <a:r>
              <a:rPr lang="en-GB" sz="1900"/>
              <a:t>Drug-dependent offender who assaults and robs unknown victims, often threatening them with a weapon. This group of offenders have extensive histories in care, poor relationships with their parents (particularly their mothers) and experience of physical and sexual abuse within the family. (N = 3)</a:t>
            </a:r>
          </a:p>
        </p:txBody>
      </p:sp>
    </p:spTree>
  </p:cSld>
  <p:clrMapOvr>
    <a:masterClrMapping/>
  </p:clrMapOvr>
  <p:transition xmlns:p14="http://schemas.microsoft.com/office/powerpoint/2010/main"/>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580</TotalTime>
  <Words>2792</Words>
  <Application>Microsoft Macintosh PowerPoint</Application>
  <PresentationFormat>On-screen Show (4:3)</PresentationFormat>
  <Paragraphs>263</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Times New Roman</vt:lpstr>
      <vt:lpstr>Wingdings</vt:lpstr>
      <vt:lpstr>Wingdings 3</vt:lpstr>
      <vt:lpstr>Network</vt:lpstr>
      <vt:lpstr>“Prove Me the Bam!” Victimisation and Agency in the Lives of Young Women Who Commit Violent Offences</vt:lpstr>
      <vt:lpstr>Introduction</vt:lpstr>
      <vt:lpstr>Background</vt:lpstr>
      <vt:lpstr>The ‘facts’</vt:lpstr>
      <vt:lpstr>The data in context</vt:lpstr>
      <vt:lpstr>Research objectives</vt:lpstr>
      <vt:lpstr>Research methods</vt:lpstr>
      <vt:lpstr>Offence types</vt:lpstr>
      <vt:lpstr>Violent offender typology </vt:lpstr>
      <vt:lpstr>Context of offending</vt:lpstr>
      <vt:lpstr>Young women’s accounts</vt:lpstr>
      <vt:lpstr>‘You can’t rely on people’ The importance of family</vt:lpstr>
      <vt:lpstr>‘You can’t rely on people’  Physical abuse </vt:lpstr>
      <vt:lpstr>‘You can’t rely on people’ Sexual abuse</vt:lpstr>
      <vt:lpstr>‘You can’t rely on people’ Domestic violence</vt:lpstr>
      <vt:lpstr>‘You can’t rely on people’ Bereavement</vt:lpstr>
      <vt:lpstr>‘You can’t rely on people’ Lack of support</vt:lpstr>
      <vt:lpstr>‘You can’t rely on people’ Disloyalty</vt:lpstr>
      <vt:lpstr>‘You can’t rely on people’ Protective action</vt:lpstr>
      <vt:lpstr>‘Better a sair face than red face’ In search of respect</vt:lpstr>
      <vt:lpstr>‘Better a sair face than red face’ A necessary survival strategy</vt:lpstr>
      <vt:lpstr>Summary</vt:lpstr>
      <vt:lpstr>Official policy responses</vt:lpstr>
      <vt:lpstr>Working with young women</vt:lpstr>
      <vt:lpstr>Relationships and respect</vt:lpstr>
      <vt:lpstr>Further information</vt:lpstr>
    </vt:vector>
  </TitlesOfParts>
  <Manager/>
  <Company>The Law School. The University of Strathclyde</Company>
  <LinksUpToDate>false</LinksUpToDate>
  <SharedDoc>false</SharedDoc>
  <HyperlinkBase>violence,women,gangs,victimisation</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“Prove Me the Bam!” Victimisation and Agency in the Lives of Young Women Who Commit Violent Offences</dc:title>
  <dc:subject>Criminal Justice</dc:subject>
  <dc:creator>Susan Batchelor</dc:creator>
  <cp:keywords/>
  <dc:description/>
  <cp:lastModifiedBy>Lesley Duff</cp:lastModifiedBy>
  <cp:revision>13</cp:revision>
  <dcterms:created xsi:type="dcterms:W3CDTF">2005-04-26T10:13:14Z</dcterms:created>
  <dcterms:modified xsi:type="dcterms:W3CDTF">2016-03-18T12:07:15Z</dcterms:modified>
  <cp:category/>
</cp:coreProperties>
</file>