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28"/>
  </p:handoutMasterIdLst>
  <p:sldIdLst>
    <p:sldId id="256" r:id="rId2"/>
    <p:sldId id="284" r:id="rId3"/>
    <p:sldId id="257" r:id="rId4"/>
    <p:sldId id="258" r:id="rId5"/>
    <p:sldId id="282" r:id="rId6"/>
    <p:sldId id="261" r:id="rId7"/>
    <p:sldId id="262" r:id="rId8"/>
    <p:sldId id="263" r:id="rId9"/>
    <p:sldId id="264" r:id="rId10"/>
    <p:sldId id="28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4940A8-6DAB-1747-88CB-55AFBEC074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55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748E2-EFC8-6146-90FA-5119550890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5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E4097-A2DB-6649-A808-4ACD235AE0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5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CCBBB-186B-384F-A3C9-BC1FEFAED97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0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69C6E-BAC3-9D47-AB4E-57FEBBA601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1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50091-B433-DF41-8D7E-236C52834E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D177A-C52F-B949-9B86-9CCD3F747A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1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3A6A2-3FFD-EB4D-8188-537DF1CC00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80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1A01B-B59A-A84D-B9BD-D46968CF2D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52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BD15C-310A-5748-A2A1-1423CDA544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36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B52FB-4264-B347-9BB3-1E67157201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67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239AB-FE8F-B54A-8C62-D03B4A516D2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18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920DDA-1DBB-C740-8BC5-A53D2674F7C8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609600"/>
            <a:ext cx="7772400" cy="2686050"/>
          </a:xfrm>
        </p:spPr>
        <p:txBody>
          <a:bodyPr/>
          <a:lstStyle/>
          <a:p>
            <a:r>
              <a:rPr lang="en-GB" sz="4000" b="1" dirty="0"/>
              <a:t/>
            </a:r>
            <a:br>
              <a:rPr lang="en-GB" sz="4000" b="1" dirty="0"/>
            </a:br>
            <a:r>
              <a:rPr lang="en-GB" sz="4000" b="1" dirty="0"/>
              <a:t>RISK ASSESSMENT IN CRIMINAL JUSTICE: POLICY AND PRACTICE IN SCOTLAND</a:t>
            </a:r>
            <a:endParaRPr lang="en-GB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Dr. Monica Barry</a:t>
            </a:r>
            <a:br>
              <a:rPr lang="en-GB" sz="2800"/>
            </a:br>
            <a:r>
              <a:rPr lang="en-GB" sz="2800"/>
              <a:t>Glasgow School of Social Work</a:t>
            </a:r>
          </a:p>
          <a:p>
            <a:pPr>
              <a:lnSpc>
                <a:spcPct val="90000"/>
              </a:lnSpc>
            </a:pPr>
            <a:r>
              <a:rPr lang="en-GB" sz="2400" b="1"/>
              <a:t>monica.barry@strath.ac.uk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Community care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b="1"/>
              <a:t>user empowerment</a:t>
            </a:r>
            <a:endParaRPr lang="en-GB" sz="24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- </a:t>
            </a:r>
            <a:r>
              <a:rPr lang="ja-JP" altLang="en-GB" sz="2400">
                <a:latin typeface="Arial"/>
              </a:rPr>
              <a:t>‘</a:t>
            </a:r>
            <a:r>
              <a:rPr lang="en-GB" sz="2400"/>
              <a:t>exposure to unmet need</a:t>
            </a:r>
            <a:r>
              <a:rPr lang="ja-JP" altLang="en-GB" sz="2400">
                <a:latin typeface="Arial"/>
              </a:rPr>
              <a:t>’</a:t>
            </a:r>
            <a:r>
              <a:rPr lang="en-GB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- wish to take appropriate risks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- be part of the risk assessment process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000"/>
          </a:p>
          <a:p>
            <a:pPr>
              <a:lnSpc>
                <a:spcPct val="80000"/>
              </a:lnSpc>
            </a:pPr>
            <a:r>
              <a:rPr lang="en-GB" sz="2400" b="1"/>
              <a:t>risk assessment tools</a:t>
            </a:r>
            <a:r>
              <a:rPr lang="en-GB" sz="24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- inaccurate, time-consuming, cannot accommodate diversity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000"/>
          </a:p>
          <a:p>
            <a:pPr>
              <a:lnSpc>
                <a:spcPct val="80000"/>
              </a:lnSpc>
            </a:pPr>
            <a:r>
              <a:rPr lang="en-GB" sz="2400" b="1"/>
              <a:t>organisational culture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- allocate blame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- risk-averse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/>
              <a:t>	- reactive rather than proactive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GB" sz="4000" b="1"/>
              <a:t>Child protection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906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b="1"/>
              <a:t>user empowerment</a:t>
            </a:r>
            <a:endParaRPr lang="en-GB" sz="2800"/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- legislation protects against undue intervention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- respecting the rights of families versus the rights of the child</a:t>
            </a:r>
          </a:p>
          <a:p>
            <a:pPr>
              <a:lnSpc>
                <a:spcPct val="80000"/>
              </a:lnSpc>
            </a:pPr>
            <a:r>
              <a:rPr lang="en-GB" sz="2800" b="1"/>
              <a:t>risk assessment tools</a:t>
            </a:r>
            <a:r>
              <a:rPr lang="en-GB" sz="2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- actuarial, time-consuming and restrain     relationship-building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- false positives and false negatives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- </a:t>
            </a:r>
            <a:r>
              <a:rPr lang="ja-JP" altLang="en-GB" sz="2800">
                <a:latin typeface="Arial"/>
              </a:rPr>
              <a:t>‘</a:t>
            </a:r>
            <a:r>
              <a:rPr lang="en-GB" sz="2800"/>
              <a:t>an air of authority</a:t>
            </a:r>
            <a:r>
              <a:rPr lang="ja-JP" altLang="en-GB" sz="2800">
                <a:latin typeface="Arial"/>
              </a:rPr>
              <a:t>’</a:t>
            </a:r>
            <a:endParaRPr lang="en-GB" sz="2800"/>
          </a:p>
          <a:p>
            <a:pPr>
              <a:lnSpc>
                <a:spcPct val="80000"/>
              </a:lnSpc>
            </a:pPr>
            <a:r>
              <a:rPr lang="en-GB" sz="2800" b="1"/>
              <a:t>organisational culture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- focus on forensic evidence and prediction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800"/>
              <a:t>	- allocate blame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r>
              <a:rPr lang="en-GB" sz="4000"/>
              <a:t>POLICY AND PRACTICE IN CRIMINAL JUSTICE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6962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	</a:t>
            </a:r>
            <a:endParaRPr lang="en-GB" sz="1400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If [parole] had been any longer, I think I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d have handed myself back in, to be honest with you (38 year old male).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[Life licence:] It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s like walking on ice all the time (35 year old male).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[Probation:] It just gives you more rope to hang yourself (18 year old male).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325563"/>
          </a:xfrm>
        </p:spPr>
        <p:txBody>
          <a:bodyPr/>
          <a:lstStyle/>
          <a:p>
            <a:r>
              <a:rPr lang="en-GB" sz="4000"/>
              <a:t>Multi-Agency Public Protection Arrangements (MAPPA)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8229600" cy="4221163"/>
          </a:xfrm>
        </p:spPr>
        <p:txBody>
          <a:bodyPr/>
          <a:lstStyle/>
          <a:p>
            <a:r>
              <a:rPr lang="en-GB"/>
              <a:t>England and Wales: convicted and unconvicted offenders</a:t>
            </a:r>
          </a:p>
          <a:p>
            <a:endParaRPr lang="en-GB"/>
          </a:p>
          <a:p>
            <a:r>
              <a:rPr lang="en-GB"/>
              <a:t>Scotland: convicted sexual or violent offenders; those acquitted on grounds of insanity; other convicted offenders at risk of serious harm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MAPPA levels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Level 1 – ordinary risk management – mainly managed by one agency;</a:t>
            </a:r>
            <a:endParaRPr lang="en-GB" sz="1200"/>
          </a:p>
          <a:p>
            <a:pPr>
              <a:lnSpc>
                <a:spcPct val="90000"/>
              </a:lnSpc>
              <a:buFontTx/>
              <a:buNone/>
            </a:pPr>
            <a:endParaRPr lang="en-GB" sz="1400"/>
          </a:p>
          <a:p>
            <a:pPr>
              <a:lnSpc>
                <a:spcPct val="90000"/>
              </a:lnSpc>
            </a:pPr>
            <a:r>
              <a:rPr lang="en-GB" sz="2800"/>
              <a:t>Level 2 – local inter-agency risk management – needing active involvement of more than one agency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1400"/>
          </a:p>
          <a:p>
            <a:pPr>
              <a:lnSpc>
                <a:spcPct val="90000"/>
              </a:lnSpc>
            </a:pPr>
            <a:r>
              <a:rPr lang="en-GB" sz="2800"/>
              <a:t>Level 3 – Multi-agency public protection panels – for the </a:t>
            </a:r>
            <a:r>
              <a:rPr lang="ja-JP" altLang="en-GB" sz="2800">
                <a:latin typeface="Arial"/>
              </a:rPr>
              <a:t>‘</a:t>
            </a:r>
            <a:r>
              <a:rPr lang="en-GB" sz="2800"/>
              <a:t>critical few</a:t>
            </a:r>
            <a:r>
              <a:rPr lang="ja-JP" altLang="en-GB" sz="2800">
                <a:latin typeface="Arial"/>
              </a:rPr>
              <a:t>’</a:t>
            </a:r>
            <a:r>
              <a:rPr lang="en-GB" sz="2800"/>
              <a:t> high or very high risk offenders, requiring senior management involvement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GB"/>
              <a:t>ISSUES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8458200" cy="4525963"/>
          </a:xfrm>
        </p:spPr>
        <p:txBody>
          <a:bodyPr/>
          <a:lstStyle/>
          <a:p>
            <a:r>
              <a:rPr lang="en-GB" sz="4000"/>
              <a:t>defensible decision making</a:t>
            </a:r>
          </a:p>
          <a:p>
            <a:r>
              <a:rPr lang="en-GB" sz="4000"/>
              <a:t>the politics of risk</a:t>
            </a:r>
          </a:p>
          <a:p>
            <a:r>
              <a:rPr lang="en-GB" sz="4000"/>
              <a:t>bifurcation</a:t>
            </a:r>
          </a:p>
          <a:p>
            <a:r>
              <a:rPr lang="en-GB" sz="4000"/>
              <a:t>rehabilitation v. managerialism </a:t>
            </a:r>
          </a:p>
          <a:p>
            <a:r>
              <a:rPr lang="en-GB" sz="4000"/>
              <a:t>accountability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GB"/>
              <a:t>Defensible decision making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	</a:t>
            </a:r>
            <a:r>
              <a:rPr lang="ja-JP" altLang="en-GB">
                <a:latin typeface="Arial"/>
              </a:rPr>
              <a:t>‘</a:t>
            </a:r>
            <a:r>
              <a:rPr lang="en-GB"/>
              <a:t>making the most reasonable decisions and carrying them out professionally </a:t>
            </a:r>
            <a:r>
              <a:rPr lang="en-GB" u="sng"/>
              <a:t>in a way that can be seen to be</a:t>
            </a:r>
            <a:r>
              <a:rPr lang="en-GB"/>
              <a:t> reasonable and professional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 (emphasis added) (Home Office MAPPA Guidance, 2006)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</a:t>
            </a:r>
            <a:r>
              <a:rPr lang="ja-JP" altLang="en-GB">
                <a:latin typeface="Arial"/>
              </a:rPr>
              <a:t>‘</a:t>
            </a:r>
            <a:r>
              <a:rPr lang="en-GB"/>
              <a:t>a responsible body of co-professionals would have made the same decision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 (Social Work Services Inspectorate).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8229600" cy="1143000"/>
          </a:xfrm>
        </p:spPr>
        <p:txBody>
          <a:bodyPr/>
          <a:lstStyle/>
          <a:p>
            <a:r>
              <a:rPr lang="en-GB" sz="4000"/>
              <a:t> </a:t>
            </a:r>
            <a:r>
              <a:rPr lang="en-GB" sz="3600"/>
              <a:t>DEFENSIBLE</a:t>
            </a:r>
            <a:r>
              <a:rPr lang="en-GB" sz="4000"/>
              <a:t> DECISION MAKING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7543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Take all reasonable steps;</a:t>
            </a:r>
          </a:p>
          <a:p>
            <a:pPr>
              <a:lnSpc>
                <a:spcPct val="90000"/>
              </a:lnSpc>
            </a:pPr>
            <a:r>
              <a:rPr lang="en-GB" sz="2400"/>
              <a:t>Use reliable risk assessment tools;</a:t>
            </a:r>
          </a:p>
          <a:p>
            <a:pPr>
              <a:lnSpc>
                <a:spcPct val="90000"/>
              </a:lnSpc>
            </a:pPr>
            <a:r>
              <a:rPr lang="en-GB" sz="2400"/>
              <a:t>Collect and thoroughly evaluate information;</a:t>
            </a:r>
          </a:p>
          <a:p>
            <a:pPr>
              <a:lnSpc>
                <a:spcPct val="90000"/>
              </a:lnSpc>
            </a:pPr>
            <a:r>
              <a:rPr lang="en-GB" sz="2400"/>
              <a:t>Record and account for decisions;</a:t>
            </a:r>
          </a:p>
          <a:p>
            <a:pPr>
              <a:lnSpc>
                <a:spcPct val="90000"/>
              </a:lnSpc>
            </a:pPr>
            <a:r>
              <a:rPr lang="en-GB" sz="2400"/>
              <a:t>Follow agency policies and procedures; </a:t>
            </a:r>
          </a:p>
          <a:p>
            <a:pPr>
              <a:lnSpc>
                <a:spcPct val="90000"/>
              </a:lnSpc>
            </a:pPr>
            <a:r>
              <a:rPr lang="en-GB" sz="2400"/>
              <a:t>Ensure decisions are grounded in evidence;</a:t>
            </a:r>
          </a:p>
          <a:p>
            <a:pPr>
              <a:lnSpc>
                <a:spcPct val="90000"/>
              </a:lnSpc>
            </a:pPr>
            <a:r>
              <a:rPr lang="en-GB" sz="2400"/>
              <a:t>Match risk management to risk factors;</a:t>
            </a:r>
          </a:p>
          <a:p>
            <a:pPr>
              <a:lnSpc>
                <a:spcPct val="90000"/>
              </a:lnSpc>
            </a:pPr>
            <a:r>
              <a:rPr lang="en-GB" sz="2400"/>
              <a:t>Maintain contact with the offender at a level commensurate with the risk; and</a:t>
            </a:r>
          </a:p>
          <a:p>
            <a:pPr>
              <a:lnSpc>
                <a:spcPct val="90000"/>
              </a:lnSpc>
            </a:pPr>
            <a:r>
              <a:rPr lang="en-GB" sz="2400"/>
              <a:t>Respond to escalating risk, deteriorating behaviour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	and non-compliance.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/>
              <a:t>(Kemshall, H.,1999; Kemshall, H., 2003)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politics of risk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8229600" cy="4525963"/>
          </a:xfrm>
        </p:spPr>
        <p:txBody>
          <a:bodyPr/>
          <a:lstStyle/>
          <a:p>
            <a:r>
              <a:rPr lang="en-GB" sz="3600"/>
              <a:t>Politics and economics v. welfare </a:t>
            </a:r>
          </a:p>
          <a:p>
            <a:pPr>
              <a:buFontTx/>
              <a:buNone/>
            </a:pPr>
            <a:r>
              <a:rPr lang="en-GB" sz="3600"/>
              <a:t>	and need</a:t>
            </a:r>
          </a:p>
          <a:p>
            <a:r>
              <a:rPr lang="en-GB" sz="3600"/>
              <a:t>The manipulation of crises to justify policy implementation</a:t>
            </a:r>
          </a:p>
          <a:p>
            <a:r>
              <a:rPr lang="en-GB" sz="3600"/>
              <a:t>Individual deficits rather than structural change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Bifurcation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848600" cy="4525963"/>
          </a:xfrm>
        </p:spPr>
        <p:txBody>
          <a:bodyPr/>
          <a:lstStyle/>
          <a:p>
            <a:r>
              <a:rPr lang="en-GB" sz="3600"/>
              <a:t>separating out and targeting those at high risk at the expense of the rest</a:t>
            </a:r>
          </a:p>
          <a:p>
            <a:r>
              <a:rPr lang="en-GB" sz="3600"/>
              <a:t>primarily a resource-rationing device to gauge priorities </a:t>
            </a:r>
          </a:p>
          <a:p>
            <a:r>
              <a:rPr lang="en-GB" sz="3600"/>
              <a:t>an assumption of cost-effectiveness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7196138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Rehabilitation versus managerialism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8229600" cy="4525963"/>
          </a:xfrm>
        </p:spPr>
        <p:txBody>
          <a:bodyPr/>
          <a:lstStyle/>
          <a:p>
            <a:r>
              <a:rPr lang="en-GB"/>
              <a:t>worker-client relationship versus a </a:t>
            </a:r>
          </a:p>
          <a:p>
            <a:pPr>
              <a:buFontTx/>
              <a:buNone/>
            </a:pPr>
            <a:r>
              <a:rPr lang="en-GB"/>
              <a:t>	tick-box mentality</a:t>
            </a:r>
            <a:endParaRPr lang="en-GB" sz="1200"/>
          </a:p>
          <a:p>
            <a:pPr>
              <a:buFontTx/>
              <a:buNone/>
            </a:pPr>
            <a:endParaRPr lang="en-GB" sz="1200"/>
          </a:p>
          <a:p>
            <a:r>
              <a:rPr lang="en-GB"/>
              <a:t>hypermanagerialist approaches to the micromanagement of offenders (Nellis, forthcoming)</a:t>
            </a:r>
          </a:p>
          <a:p>
            <a:endParaRPr lang="en-GB" sz="1200"/>
          </a:p>
          <a:p>
            <a:r>
              <a:rPr lang="en-GB"/>
              <a:t>Operating in a professional vacuum, devoid of a worker-client relationship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Accountability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71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GB" sz="4000">
                <a:latin typeface="Arial"/>
              </a:rPr>
              <a:t>‘</a:t>
            </a:r>
            <a:r>
              <a:rPr lang="en-GB" sz="4000"/>
              <a:t>how</a:t>
            </a:r>
            <a:r>
              <a:rPr lang="ja-JP" altLang="en-GB" sz="4000">
                <a:latin typeface="Arial"/>
              </a:rPr>
              <a:t>’</a:t>
            </a:r>
            <a:r>
              <a:rPr lang="en-GB" sz="4000"/>
              <a:t> rather than </a:t>
            </a:r>
            <a:r>
              <a:rPr lang="ja-JP" altLang="en-GB" sz="4000">
                <a:latin typeface="Arial"/>
              </a:rPr>
              <a:t>‘</a:t>
            </a:r>
            <a:r>
              <a:rPr lang="en-GB" sz="4000"/>
              <a:t>why</a:t>
            </a:r>
            <a:r>
              <a:rPr lang="ja-JP" altLang="en-GB" sz="4000">
                <a:latin typeface="Arial"/>
              </a:rPr>
              <a:t>’</a:t>
            </a:r>
            <a:r>
              <a:rPr lang="en-GB" sz="4000"/>
              <a:t> interventions are planned</a:t>
            </a:r>
          </a:p>
          <a:p>
            <a:pPr>
              <a:lnSpc>
                <a:spcPct val="90000"/>
              </a:lnSpc>
            </a:pPr>
            <a:endParaRPr lang="en-GB" sz="4000"/>
          </a:p>
          <a:p>
            <a:pPr>
              <a:lnSpc>
                <a:spcPct val="90000"/>
              </a:lnSpc>
            </a:pPr>
            <a:r>
              <a:rPr lang="en-GB" sz="4000"/>
              <a:t>inter-agency working reduces the likelihood of one agency being held accountable when things go wrong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GB"/>
              <a:t>Accountability in the Treasury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8229600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GB" sz="2400"/>
              <a:t>outcomes;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roles and responsibilities;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performance expectations;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review of performance;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intervention if performance slips;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incentives for improved performance;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flexibility of objectives/priorities;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recognising and learning from achievements/difficulties;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communication of performance across the whole organisation.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229600" cy="1143000"/>
          </a:xfrm>
        </p:spPr>
        <p:txBody>
          <a:bodyPr/>
          <a:lstStyle/>
          <a:p>
            <a:pPr algn="l"/>
            <a:r>
              <a:rPr lang="en-GB"/>
              <a:t>  CONCLUSIONS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8001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</a:t>
            </a:r>
            <a:r>
              <a:rPr lang="en-GB" sz="4000"/>
              <a:t>Risk assessment and management should be about maximising opportunities for change whilst minimising opportunities for harm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609600"/>
            <a:ext cx="7620000" cy="5516563"/>
          </a:xfrm>
        </p:spPr>
        <p:txBody>
          <a:bodyPr/>
          <a:lstStyle/>
          <a:p>
            <a:r>
              <a:rPr lang="en-GB"/>
              <a:t>accurate empathy, respect, warmth and therapeutic genuineness;</a:t>
            </a:r>
          </a:p>
          <a:p>
            <a:r>
              <a:rPr lang="en-GB"/>
              <a:t>establishing a therapeutic relationship involving mutual understanding and agreement about the nature and purpose of intervention;</a:t>
            </a:r>
          </a:p>
          <a:p>
            <a:r>
              <a:rPr lang="en-GB"/>
              <a:t>person-centred and collaborative working, taking into account the client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s perspective and using the client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s concepts (McNeill </a:t>
            </a:r>
            <a:r>
              <a:rPr lang="en-GB" i="1"/>
              <a:t>et al.</a:t>
            </a:r>
            <a:r>
              <a:rPr lang="en-GB"/>
              <a:t>, 2005).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IMPLICATIONS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543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need to adopt a more participative, holistic and proactive approach;</a:t>
            </a:r>
            <a:endParaRPr lang="en-GB" sz="1200"/>
          </a:p>
          <a:p>
            <a:pPr>
              <a:lnSpc>
                <a:spcPct val="80000"/>
              </a:lnSpc>
            </a:pPr>
            <a:r>
              <a:rPr lang="en-GB" sz="2800"/>
              <a:t>users should be seen as equal if not primary partners in the process and outcomes of risk; </a:t>
            </a:r>
          </a:p>
          <a:p>
            <a:pPr>
              <a:lnSpc>
                <a:spcPct val="80000"/>
              </a:lnSpc>
            </a:pPr>
            <a:r>
              <a:rPr lang="en-GB" sz="2800"/>
              <a:t>need to find ways of better developing trust, reciprocity, respect and integrity  between all parties;</a:t>
            </a:r>
            <a:endParaRPr lang="en-GB" sz="1200"/>
          </a:p>
          <a:p>
            <a:pPr>
              <a:lnSpc>
                <a:spcPct val="80000"/>
              </a:lnSpc>
            </a:pPr>
            <a:r>
              <a:rPr lang="en-GB" sz="2800"/>
              <a:t>policy and practice need to demonstrate confidence and commitment to encouraging rather than restricting capacities and well being.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Future research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848600" cy="4525963"/>
          </a:xfrm>
        </p:spPr>
        <p:txBody>
          <a:bodyPr/>
          <a:lstStyle/>
          <a:p>
            <a:r>
              <a:rPr lang="en-GB" sz="2800"/>
              <a:t>Explore the views of clients, practitioners and policy makers about what constitutes risk, and its assessment and management;</a:t>
            </a:r>
          </a:p>
          <a:p>
            <a:pPr>
              <a:buFontTx/>
              <a:buNone/>
            </a:pPr>
            <a:endParaRPr lang="en-GB" sz="1000"/>
          </a:p>
          <a:p>
            <a:r>
              <a:rPr lang="en-GB" sz="2800"/>
              <a:t>Explore the levels of coercion versus consensus in risk assessment and management – for clients and practitioners;</a:t>
            </a:r>
          </a:p>
          <a:p>
            <a:endParaRPr lang="en-GB" sz="1000"/>
          </a:p>
          <a:p>
            <a:r>
              <a:rPr lang="en-GB" sz="2800"/>
              <a:t>qualitative research on differing cultures and organisational approaches to risk across agencies.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685800"/>
            <a:ext cx="8229600" cy="5257800"/>
          </a:xfrm>
        </p:spPr>
        <p:txBody>
          <a:bodyPr/>
          <a:lstStyle/>
          <a:p>
            <a:r>
              <a:rPr lang="en-GB"/>
              <a:t>stakeholder views and perceptions of risk across social work</a:t>
            </a:r>
          </a:p>
          <a:p>
            <a:r>
              <a:rPr lang="en-GB"/>
              <a:t>the Changing Lives agenda</a:t>
            </a:r>
          </a:p>
          <a:p>
            <a:r>
              <a:rPr lang="en-GB"/>
              <a:t>key issues for policy and practice within community care and child protection</a:t>
            </a:r>
          </a:p>
          <a:p>
            <a:r>
              <a:rPr lang="en-GB"/>
              <a:t>issues and tensions in policy and practice in criminal justice</a:t>
            </a:r>
          </a:p>
          <a:p>
            <a:r>
              <a:rPr lang="en-GB"/>
              <a:t>concluding remarks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DEFINITIONS OF RISK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risk as the chance (rather than likelihood) of being exposed to harm (Little et al., 2004).</a:t>
            </a:r>
          </a:p>
          <a:p>
            <a:pPr>
              <a:lnSpc>
                <a:spcPct val="90000"/>
              </a:lnSpc>
            </a:pPr>
            <a:r>
              <a:rPr lang="en-GB"/>
              <a:t>risk as the uncertain prediction of future behaviour or events producing a negative outcome (Kemshall &amp; Pritchard, 1996).</a:t>
            </a:r>
          </a:p>
          <a:p>
            <a:pPr>
              <a:lnSpc>
                <a:spcPct val="90000"/>
              </a:lnSpc>
            </a:pPr>
            <a:r>
              <a:rPr lang="en-GB"/>
              <a:t>Risk as the undesirable conduct of certain groups rather than the feared negative outcome for others (Rose, 2000).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GB"/>
              <a:t>Models of risk assessment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/>
              <a:t>the risk-taking model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- positive outlook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- focus on wellbeing, rights, abilities, choice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- therapeutic and constructive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 b="1"/>
              <a:t>the risk-minimisation model</a:t>
            </a:r>
            <a:endParaRPr lang="en-GB" sz="280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- negative outlook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- focus on danger, health risks, disabilities,     containment and control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- information-gathering, boundary-setting and back-covering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371600" y="28194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229600" cy="1143000"/>
          </a:xfrm>
        </p:spPr>
        <p:txBody>
          <a:bodyPr/>
          <a:lstStyle/>
          <a:p>
            <a:r>
              <a:rPr lang="en-GB" sz="4000"/>
              <a:t>WHO DOES THE RISK AFFECT?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8229600" cy="4525963"/>
          </a:xfrm>
        </p:spPr>
        <p:txBody>
          <a:bodyPr/>
          <a:lstStyle/>
          <a:p>
            <a:r>
              <a:rPr lang="en-GB" sz="4000"/>
              <a:t>the client, in terms of self-harm;</a:t>
            </a:r>
          </a:p>
          <a:p>
            <a:r>
              <a:rPr lang="en-GB" sz="4000"/>
              <a:t>the public, in terms of harm to others;</a:t>
            </a:r>
          </a:p>
          <a:p>
            <a:r>
              <a:rPr lang="en-GB" sz="4000"/>
              <a:t>the agency, in terms of litigation, adverse publicity and political implications.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Organisational cultures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8229600" cy="4525963"/>
          </a:xfrm>
        </p:spPr>
        <p:txBody>
          <a:bodyPr/>
          <a:lstStyle/>
          <a:p>
            <a:r>
              <a:rPr lang="en-GB" sz="4000"/>
              <a:t>non-participation versus participation in decision making</a:t>
            </a:r>
          </a:p>
          <a:p>
            <a:r>
              <a:rPr lang="en-GB" sz="4000"/>
              <a:t>culpability versus absolution</a:t>
            </a:r>
          </a:p>
          <a:p>
            <a:r>
              <a:rPr lang="en-GB" sz="4000"/>
              <a:t>prediction versus response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33400"/>
            <a:ext cx="8229600" cy="5516563"/>
          </a:xfrm>
        </p:spPr>
        <p:txBody>
          <a:bodyPr/>
          <a:lstStyle/>
          <a:p>
            <a:pPr>
              <a:buFontTx/>
              <a:buNone/>
            </a:pPr>
            <a:r>
              <a:rPr lang="en-GB" sz="2800"/>
              <a:t>      </a:t>
            </a:r>
            <a:r>
              <a:rPr lang="ja-JP" altLang="en-GB" sz="2800">
                <a:latin typeface="Arial"/>
              </a:rPr>
              <a:t>“</a:t>
            </a:r>
            <a:r>
              <a:rPr lang="en-GB" sz="2800"/>
              <a:t>…the organisation introduces more and more formal procedures to guide practice so that they create a </a:t>
            </a:r>
            <a:r>
              <a:rPr lang="ja-JP" altLang="en-GB" sz="2800">
                <a:latin typeface="Arial"/>
              </a:rPr>
              <a:t>‘</a:t>
            </a:r>
            <a:r>
              <a:rPr lang="en-GB" sz="2800"/>
              <a:t>correct</a:t>
            </a:r>
            <a:r>
              <a:rPr lang="ja-JP" altLang="en-GB" sz="2800">
                <a:latin typeface="Arial"/>
              </a:rPr>
              <a:t>’</a:t>
            </a:r>
            <a:r>
              <a:rPr lang="en-GB" sz="2800"/>
              <a:t> way to deal with a case. Then, if a tragedy occurs, they can claim the defence of </a:t>
            </a:r>
            <a:r>
              <a:rPr lang="ja-JP" altLang="en-GB" sz="2800">
                <a:latin typeface="Arial"/>
              </a:rPr>
              <a:t>‘</a:t>
            </a:r>
            <a:r>
              <a:rPr lang="en-GB" sz="2800"/>
              <a:t>due diligence</a:t>
            </a:r>
            <a:r>
              <a:rPr lang="ja-JP" altLang="en-GB" sz="2800">
                <a:latin typeface="Arial"/>
              </a:rPr>
              <a:t>’</a:t>
            </a:r>
            <a:r>
              <a:rPr lang="en-GB" sz="2800"/>
              <a:t> and show that their employees followed these correct procedures in working on the case. A child may have died but the agency staff can show a clear audit trail of what they did… In a defensive culture, the protection of the agency can start to dominate over the protection of children.</a:t>
            </a:r>
            <a:r>
              <a:rPr lang="ja-JP" altLang="en-GB" sz="2800">
                <a:latin typeface="Arial"/>
              </a:rPr>
              <a:t>”</a:t>
            </a:r>
            <a:r>
              <a:rPr lang="en-GB" sz="2800"/>
              <a:t> (Munro, 2004: 880).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r>
              <a:rPr lang="en-GB" sz="4000"/>
              <a:t>CHANGING LIVES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8229600" cy="4525963"/>
          </a:xfrm>
        </p:spPr>
        <p:txBody>
          <a:bodyPr/>
          <a:lstStyle/>
          <a:p>
            <a:r>
              <a:rPr lang="en-GB"/>
              <a:t>clearer accountability frameworks;</a:t>
            </a:r>
          </a:p>
          <a:p>
            <a:r>
              <a:rPr lang="en-GB"/>
              <a:t>strengthening professional leadership and governance;</a:t>
            </a:r>
          </a:p>
          <a:p>
            <a:r>
              <a:rPr lang="en-GB"/>
              <a:t>structured learning from mistakes;</a:t>
            </a:r>
          </a:p>
          <a:p>
            <a:r>
              <a:rPr lang="en-GB"/>
              <a:t>a common language of risk; and </a:t>
            </a:r>
          </a:p>
          <a:p>
            <a:r>
              <a:rPr lang="en-GB"/>
              <a:t>evidence-based approaches to risk assessment.</a:t>
            </a:r>
          </a:p>
          <a:p>
            <a:r>
              <a:rPr lang="en-GB"/>
              <a:t>(Scottish Executive, 2006)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GSSW TEMPLATE</Template>
  <TotalTime>207</TotalTime>
  <Words>829</Words>
  <Application>Microsoft Macintosh PowerPoint</Application>
  <PresentationFormat>On-screen Show (4:3)</PresentationFormat>
  <Paragraphs>148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Arial</vt:lpstr>
      <vt:lpstr>Custom Design</vt:lpstr>
      <vt:lpstr> RISK ASSESSMENT IN CRIMINAL JUSTICE: POLICY AND PRACTICE IN SCOTLAND</vt:lpstr>
      <vt:lpstr>PowerPoint Presentation</vt:lpstr>
      <vt:lpstr>PowerPoint Presentation</vt:lpstr>
      <vt:lpstr>DEFINITIONS OF RISK</vt:lpstr>
      <vt:lpstr>Models of risk assessment</vt:lpstr>
      <vt:lpstr>WHO DOES THE RISK AFFECT?</vt:lpstr>
      <vt:lpstr>Organisational cultures</vt:lpstr>
      <vt:lpstr>PowerPoint Presentation</vt:lpstr>
      <vt:lpstr>CHANGING LIVES OBJECTIVES</vt:lpstr>
      <vt:lpstr>Community care</vt:lpstr>
      <vt:lpstr>Child protection</vt:lpstr>
      <vt:lpstr>POLICY AND PRACTICE IN CRIMINAL JUSTICE</vt:lpstr>
      <vt:lpstr>Multi-Agency Public Protection Arrangements (MAPPA)</vt:lpstr>
      <vt:lpstr>MAPPA levels</vt:lpstr>
      <vt:lpstr>ISSUES</vt:lpstr>
      <vt:lpstr>Defensible decision making </vt:lpstr>
      <vt:lpstr> DEFENSIBLE DECISION MAKING</vt:lpstr>
      <vt:lpstr>The politics of risk</vt:lpstr>
      <vt:lpstr>Bifurcation</vt:lpstr>
      <vt:lpstr>Rehabilitation versus managerialism </vt:lpstr>
      <vt:lpstr>Accountability</vt:lpstr>
      <vt:lpstr>Accountability in the Treasury</vt:lpstr>
      <vt:lpstr>  CONCLUSIONS</vt:lpstr>
      <vt:lpstr>PowerPoint Presentation</vt:lpstr>
      <vt:lpstr>IMPLICATIONS</vt:lpstr>
      <vt:lpstr>Future research</vt:lpstr>
    </vt:vector>
  </TitlesOfParts>
  <Manager/>
  <Company>Glasgow School of Social Work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in criminal justice: policy and practice in Scotland</dc:title>
  <dc:subject>Glasgow School of Social Work Seminar</dc:subject>
  <dc:creator>Dr. Monica Barry</dc:creator>
  <cp:keywords/>
  <dc:description>Dr. Monica Barry (Glasgow School of Social Work). Glasgow School of Social Work Research Seminar Series: 6th December 2007.</dc:description>
  <cp:lastModifiedBy>Lesley Duff</cp:lastModifiedBy>
  <cp:revision>25</cp:revision>
  <cp:lastPrinted>1601-01-01T00:00:00Z</cp:lastPrinted>
  <dcterms:created xsi:type="dcterms:W3CDTF">1601-01-01T00:00:00Z</dcterms:created>
  <dcterms:modified xsi:type="dcterms:W3CDTF">2016-03-18T12:32:39Z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