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handoutMasterIdLst>
    <p:handoutMasterId r:id="rId17"/>
  </p:handoutMasterIdLst>
  <p:sldIdLst>
    <p:sldId id="257" r:id="rId2"/>
    <p:sldId id="269" r:id="rId3"/>
    <p:sldId id="270" r:id="rId4"/>
    <p:sldId id="256" r:id="rId5"/>
    <p:sldId id="258" r:id="rId6"/>
    <p:sldId id="267" r:id="rId7"/>
    <p:sldId id="260" r:id="rId8"/>
    <p:sldId id="263" r:id="rId9"/>
    <p:sldId id="261" r:id="rId10"/>
    <p:sldId id="268" r:id="rId11"/>
    <p:sldId id="271" r:id="rId12"/>
    <p:sldId id="264" r:id="rId13"/>
    <p:sldId id="265" r:id="rId14"/>
    <p:sldId id="266" r:id="rId15"/>
    <p:sldId id="262" r:id="rId16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9900"/>
    <a:srgbClr val="33CC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48" y="-1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4" Type="http://schemas.openxmlformats.org/officeDocument/2006/relationships/slide" Target="slides/slide15.xml"/><Relationship Id="rId1" Type="http://schemas.openxmlformats.org/officeDocument/2006/relationships/slide" Target="slides/slide7.xml"/><Relationship Id="rId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21DEFAA-2652-884A-BE5B-07215F1CA3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8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6144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4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6145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145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45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A5433B-308C-5C42-9FF4-ECB1B2C414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E47F5-EAB1-884A-8181-24ED4BC6EC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5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2C28B-4272-6B4D-B22C-CB52C0813C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6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BA8A0-974C-A943-AA27-0385497BAA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72D6-BB4E-5F4D-B05C-E3DDB98D8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B546D-84C6-BC4F-8562-BCCF9E9612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5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1674-EA89-F64B-BE13-0FDC430691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7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93A8-F047-E84D-9804-C795293FE6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9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958C1-6B0D-3F44-BF1B-0515FCE0B4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4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01B76-E2E6-7F4F-97C6-C6BB02346F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2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F9606-033F-164C-A6E1-028402D929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6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04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04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1271459-B1DC-E14A-8770-75F758F0687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0436" name="Text Box 20"/>
          <p:cNvSpPr txBox="1">
            <a:spLocks noChangeArrowheads="1"/>
          </p:cNvSpPr>
          <p:nvPr userDrawn="1"/>
        </p:nvSpPr>
        <p:spPr bwMode="auto">
          <a:xfrm>
            <a:off x="304800" y="5638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 userDrawn="1"/>
        </p:nvSpPr>
        <p:spPr bwMode="auto">
          <a:xfrm>
            <a:off x="457200" y="5105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 userDrawn="1"/>
        </p:nvSpPr>
        <p:spPr bwMode="auto">
          <a:xfrm>
            <a:off x="381000" y="5181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0439" name="Rectangle 23"/>
          <p:cNvSpPr>
            <a:spLocks noChangeArrowheads="1"/>
          </p:cNvSpPr>
          <p:nvPr userDrawn="1"/>
        </p:nvSpPr>
        <p:spPr bwMode="auto">
          <a:xfrm>
            <a:off x="3681413" y="293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0440" name="Picture 24" descr="ADSW logo 1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5949950"/>
            <a:ext cx="2039937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504112" cy="3241675"/>
          </a:xfrm>
          <a:noFill/>
          <a:ln/>
        </p:spPr>
        <p:txBody>
          <a:bodyPr/>
          <a:lstStyle/>
          <a:p>
            <a:pPr algn="ctr"/>
            <a:r>
              <a:rPr lang="en-GB" sz="4000" dirty="0">
                <a:solidFill>
                  <a:srgbClr val="FF9900"/>
                </a:solidFill>
                <a:latin typeface="Arial" charset="0"/>
              </a:rPr>
              <a:t>GSSW Research Seminar - Engage, Change and Deliver</a:t>
            </a:r>
            <a:br>
              <a:rPr lang="en-GB" sz="4000" dirty="0">
                <a:solidFill>
                  <a:srgbClr val="FF9900"/>
                </a:solidFill>
                <a:latin typeface="Arial" charset="0"/>
              </a:rPr>
            </a:br>
            <a:r>
              <a:rPr lang="en-GB" sz="4000" dirty="0">
                <a:solidFill>
                  <a:srgbClr val="FF9900"/>
                </a:solidFill>
                <a:latin typeface="Arial" charset="0"/>
              </a:rPr>
              <a:t/>
            </a:r>
            <a:br>
              <a:rPr lang="en-GB" sz="4000" dirty="0">
                <a:solidFill>
                  <a:srgbClr val="FF9900"/>
                </a:solidFill>
                <a:latin typeface="Arial" charset="0"/>
              </a:rPr>
            </a:br>
            <a:r>
              <a:rPr lang="en-GB" sz="4000" dirty="0">
                <a:solidFill>
                  <a:srgbClr val="FF9900"/>
                </a:solidFill>
                <a:latin typeface="Arial" charset="0"/>
              </a:rPr>
              <a:t/>
            </a:r>
            <a:br>
              <a:rPr lang="en-GB" sz="4000" dirty="0">
                <a:solidFill>
                  <a:srgbClr val="FF9900"/>
                </a:solidFill>
                <a:latin typeface="Arial" charset="0"/>
              </a:rPr>
            </a:br>
            <a:r>
              <a:rPr lang="en-GB" sz="3100" dirty="0">
                <a:solidFill>
                  <a:srgbClr val="FF9900"/>
                </a:solidFill>
                <a:latin typeface="Arial" charset="0"/>
              </a:rPr>
              <a:t>Thursday 9 October 2008</a:t>
            </a:r>
            <a:r>
              <a:rPr lang="en-GB" sz="3900" b="0" dirty="0">
                <a:solidFill>
                  <a:srgbClr val="FF9900"/>
                </a:solidFill>
                <a:latin typeface="Arial" charset="0"/>
              </a:rPr>
              <a:t/>
            </a:r>
            <a:br>
              <a:rPr lang="en-GB" sz="3900" b="0" dirty="0">
                <a:solidFill>
                  <a:srgbClr val="FF9900"/>
                </a:solidFill>
                <a:latin typeface="Arial" charset="0"/>
              </a:rPr>
            </a:br>
            <a:endParaRPr lang="en-GB" sz="3900" b="0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4221163"/>
            <a:ext cx="7124700" cy="1511300"/>
          </a:xfrm>
          <a:noFill/>
          <a:ln/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n-GB" sz="3000" b="1" dirty="0">
                <a:solidFill>
                  <a:srgbClr val="FF9900"/>
                </a:solidFill>
                <a:latin typeface="Arial" charset="0"/>
              </a:rPr>
              <a:t>ALAN G BAIRD</a:t>
            </a:r>
          </a:p>
          <a:p>
            <a:pPr algn="ctr">
              <a:buFont typeface="Wingdings" charset="0"/>
              <a:buNone/>
            </a:pPr>
            <a:r>
              <a:rPr lang="en-GB" sz="3000" b="1" dirty="0">
                <a:solidFill>
                  <a:srgbClr val="FF9900"/>
                </a:solidFill>
                <a:latin typeface="Arial" charset="0"/>
              </a:rPr>
              <a:t>PRESIDENT ADSW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042988" y="404813"/>
            <a:ext cx="71247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RELATIONS STRATEGY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39750" y="170021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Working with Scottish Government, SSSC and Association of Social Care Communicators.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9750" y="2924175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Recruitment of agency.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39750" y="38608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ADSW committing significant resources.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39750" y="47244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National Strategy, locally delivered.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  <p:bldP spid="675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971550" y="260350"/>
            <a:ext cx="71247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3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PURPOSE</a:t>
            </a:r>
            <a:endParaRPr lang="en-GB" sz="22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To develop and implement a short, mid and longer term strategy to better inform the public.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84213" y="2276475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Consistent approach.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684213" y="2924175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Agree key messages across the sector.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684213" y="3571875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Long lasting impact.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84213" y="4221163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9900"/>
                </a:solidFill>
                <a:latin typeface="Arial" charset="0"/>
              </a:rPr>
              <a:t>3 key messages from Changing Lives: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116013" y="4868863"/>
            <a:ext cx="698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49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v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Doing more of the same won</a:t>
            </a:r>
            <a:r>
              <a:rPr lang="ja-JP" altLang="en-GB" sz="2000" b="1">
                <a:solidFill>
                  <a:srgbClr val="FF9900"/>
                </a:solidFill>
                <a:latin typeface="Arial"/>
              </a:rPr>
              <a:t>’</a:t>
            </a:r>
            <a:r>
              <a:rPr lang="en-GB" sz="2000" b="1">
                <a:solidFill>
                  <a:srgbClr val="FF9900"/>
                </a:solidFill>
                <a:latin typeface="Arial" charset="0"/>
              </a:rPr>
              <a:t>t do.</a:t>
            </a:r>
          </a:p>
          <a:p>
            <a:pPr>
              <a:spcBef>
                <a:spcPct val="50000"/>
              </a:spcBef>
              <a:buFont typeface="Wingdings" charset="0"/>
              <a:buChar char="v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Social Work Services don</a:t>
            </a:r>
            <a:r>
              <a:rPr lang="ja-JP" altLang="en-GB" sz="2000" b="1">
                <a:solidFill>
                  <a:srgbClr val="FF9900"/>
                </a:solidFill>
                <a:latin typeface="Arial"/>
              </a:rPr>
              <a:t>’</a:t>
            </a:r>
            <a:r>
              <a:rPr lang="en-GB" sz="2000" b="1">
                <a:solidFill>
                  <a:srgbClr val="FF9900"/>
                </a:solidFill>
                <a:latin typeface="Arial" charset="0"/>
              </a:rPr>
              <a:t>t have all the answers.</a:t>
            </a:r>
          </a:p>
          <a:p>
            <a:pPr>
              <a:spcBef>
                <a:spcPct val="50000"/>
              </a:spcBef>
              <a:buFont typeface="Wingdings" charset="0"/>
              <a:buChar char="v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Making the best use of our skills.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2" grpId="0"/>
      <p:bldP spid="72713" grpId="0"/>
      <p:bldP spid="72714" grpId="0"/>
      <p:bldP spid="72715" grpId="0"/>
      <p:bldP spid="727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124700" cy="1366838"/>
          </a:xfrm>
          <a:noFill/>
          <a:ln/>
        </p:spPr>
        <p:txBody>
          <a:bodyPr/>
          <a:lstStyle/>
          <a:p>
            <a:pPr algn="ctr"/>
            <a:r>
              <a:rPr lang="en-GB" sz="2500">
                <a:solidFill>
                  <a:srgbClr val="FF9900"/>
                </a:solidFill>
              </a:rPr>
              <a:t>THE ROLE OF SOCIAL WORK IN SCOTLAND</a:t>
            </a:r>
            <a:br>
              <a:rPr lang="en-GB" sz="2500">
                <a:solidFill>
                  <a:srgbClr val="FF9900"/>
                </a:solidFill>
              </a:rPr>
            </a:br>
            <a:r>
              <a:rPr lang="en-GB" sz="2500">
                <a:solidFill>
                  <a:srgbClr val="FF9900"/>
                </a:solidFill>
              </a:rPr>
              <a:t/>
            </a:r>
            <a:br>
              <a:rPr lang="en-GB" sz="2500">
                <a:solidFill>
                  <a:srgbClr val="FF9900"/>
                </a:solidFill>
              </a:rPr>
            </a:br>
            <a:r>
              <a:rPr lang="en-GB" sz="2500">
                <a:solidFill>
                  <a:srgbClr val="FF9900"/>
                </a:solidFill>
              </a:rPr>
              <a:t>12 of the National Outcomes</a:t>
            </a:r>
            <a:br>
              <a:rPr lang="en-GB" sz="2500">
                <a:solidFill>
                  <a:srgbClr val="FF9900"/>
                </a:solidFill>
              </a:rPr>
            </a:br>
            <a:endParaRPr lang="en-GB" sz="2000">
              <a:solidFill>
                <a:srgbClr val="FF9900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23850" y="2133600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realise our full economic potential with more and better employment opportunities for our people.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3850" y="3141663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are better educated, more skilled and more successful, renowned for our research and innovation.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23850" y="4149725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Our young people are successful learners, confident individuals, effective contributors and responsible citizens.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23850" y="5157788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Our children have the best start in life and are ready to succeed.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124700" cy="1366837"/>
          </a:xfrm>
          <a:noFill/>
          <a:ln/>
        </p:spPr>
        <p:txBody>
          <a:bodyPr/>
          <a:lstStyle/>
          <a:p>
            <a:pPr algn="ctr"/>
            <a:r>
              <a:rPr lang="en-GB" sz="2500">
                <a:solidFill>
                  <a:srgbClr val="FF9900"/>
                </a:solidFill>
              </a:rPr>
              <a:t>12 of the National Outcomes</a:t>
            </a:r>
            <a:br>
              <a:rPr lang="en-GB" sz="2500">
                <a:solidFill>
                  <a:srgbClr val="FF9900"/>
                </a:solidFill>
              </a:rPr>
            </a:br>
            <a:r>
              <a:rPr lang="en-GB" sz="2500">
                <a:solidFill>
                  <a:srgbClr val="FF9900"/>
                </a:solidFill>
              </a:rPr>
              <a:t>(</a:t>
            </a:r>
            <a:r>
              <a:rPr lang="en-GB" sz="2000">
                <a:solidFill>
                  <a:srgbClr val="FF9900"/>
                </a:solidFill>
              </a:rPr>
              <a:t>continued)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23850" y="1773238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live longer, healthier lives.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23850" y="2492375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have tackled the significant inequalities in Scottish society.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have improved the life chances for children, young people and families at risk.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23850" y="4221163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live our lives safe from crime, disorder and danger.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23850" y="4868863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live in a well-designed, sustainable places where we are able to access the amenities and services we need.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124700" cy="1366837"/>
          </a:xfrm>
          <a:noFill/>
          <a:ln/>
        </p:spPr>
        <p:txBody>
          <a:bodyPr/>
          <a:lstStyle/>
          <a:p>
            <a:pPr algn="ctr"/>
            <a:r>
              <a:rPr lang="en-GB" sz="2500">
                <a:solidFill>
                  <a:srgbClr val="FF9900"/>
                </a:solidFill>
              </a:rPr>
              <a:t>12 of the National Outcomes</a:t>
            </a:r>
            <a:br>
              <a:rPr lang="en-GB" sz="2500">
                <a:solidFill>
                  <a:srgbClr val="FF9900"/>
                </a:solidFill>
              </a:rPr>
            </a:br>
            <a:r>
              <a:rPr lang="en-GB" sz="2000">
                <a:solidFill>
                  <a:srgbClr val="FF9900"/>
                </a:solidFill>
              </a:rPr>
              <a:t>(continued)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3850" y="1773238"/>
            <a:ext cx="8424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have strong, resilient and supportive communities where people take responsibility for their own actions and how they affect others.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We take pride in a strong, fair and inclusive national identity.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23850" y="4076700"/>
            <a:ext cx="8424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Our public services are high quality, continually improving, efficient and responsive to local people</a:t>
            </a:r>
            <a:r>
              <a:rPr lang="ja-JP" altLang="en-GB" sz="2000" b="1">
                <a:solidFill>
                  <a:srgbClr val="FF9900"/>
                </a:solidFill>
                <a:latin typeface="Arial"/>
              </a:rPr>
              <a:t>’</a:t>
            </a:r>
            <a:r>
              <a:rPr lang="en-GB" sz="2000" b="1">
                <a:solidFill>
                  <a:srgbClr val="FF9900"/>
                </a:solidFill>
                <a:latin typeface="Arial" charset="0"/>
              </a:rPr>
              <a:t>s needs.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561262" cy="4176713"/>
          </a:xfrm>
          <a:noFill/>
          <a:ln/>
        </p:spPr>
        <p:txBody>
          <a:bodyPr/>
          <a:lstStyle/>
          <a:p>
            <a:pPr marL="0" indent="0" algn="just">
              <a:buFont typeface="Wingdings" charset="0"/>
              <a:buNone/>
            </a:pPr>
            <a:r>
              <a:rPr lang="ja-JP" altLang="en-GB" sz="2600" b="1">
                <a:solidFill>
                  <a:srgbClr val="FF9900"/>
                </a:solidFill>
                <a:latin typeface="Arial"/>
              </a:rPr>
              <a:t>“</a:t>
            </a:r>
            <a:r>
              <a:rPr lang="en-GB" sz="2600" b="1">
                <a:solidFill>
                  <a:srgbClr val="FF9900"/>
                </a:solidFill>
              </a:rPr>
              <a:t>ADSW wishes to drive forward in an inclusive manner which makes sure that we take all our partners with us.  The Leadership of the profession at this time is critical – that is Leadership at all levels and ADSW will work with all stakeholders to make this as effective as possible</a:t>
            </a:r>
            <a:r>
              <a:rPr lang="ja-JP" altLang="en-GB" sz="2600" b="1">
                <a:solidFill>
                  <a:srgbClr val="FF9900"/>
                </a:solidFill>
                <a:latin typeface="Arial"/>
              </a:rPr>
              <a:t>”</a:t>
            </a:r>
            <a:r>
              <a:rPr lang="en-GB" sz="2600" b="1">
                <a:solidFill>
                  <a:srgbClr val="FF9900"/>
                </a:solidFill>
              </a:rPr>
              <a:t>.</a:t>
            </a:r>
          </a:p>
          <a:p>
            <a:pPr marL="0" indent="0"/>
            <a:endParaRPr lang="en-GB" sz="2600" b="1">
              <a:solidFill>
                <a:srgbClr val="FF9900"/>
              </a:solidFill>
            </a:endParaRPr>
          </a:p>
          <a:p>
            <a:pPr marL="0" indent="0" algn="r">
              <a:buFont typeface="Wingdings" charset="0"/>
              <a:buNone/>
            </a:pPr>
            <a:r>
              <a:rPr lang="en-GB" sz="2000" b="1" i="1">
                <a:solidFill>
                  <a:srgbClr val="FF9900"/>
                </a:solidFill>
              </a:rPr>
              <a:t>Alan G Baird</a:t>
            </a:r>
          </a:p>
          <a:p>
            <a:pPr marL="0" indent="0" algn="r">
              <a:buFont typeface="Wingdings" charset="0"/>
              <a:buNone/>
            </a:pPr>
            <a:r>
              <a:rPr lang="en-GB" sz="2000" b="1" i="1">
                <a:solidFill>
                  <a:srgbClr val="FF9900"/>
                </a:solidFill>
              </a:rPr>
              <a:t>May 2008</a:t>
            </a:r>
          </a:p>
          <a:p>
            <a:pPr marL="0" indent="0"/>
            <a:endParaRPr lang="en-GB" sz="2000" b="1" i="1"/>
          </a:p>
          <a:p>
            <a:pPr marL="0" indent="0" algn="just">
              <a:buFont typeface="Wingdings" charset="0"/>
              <a:buNone/>
            </a:pPr>
            <a:endParaRPr lang="en-GB" sz="2600" b="1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28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Transformation not restructuring.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39750" y="2852738"/>
            <a:ext cx="828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Promoting independence and choice.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39750" y="3860800"/>
            <a:ext cx="8280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Shift of power from systems and practitioners to service users.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619250" y="549275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PERSONALISATION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546975" cy="2376487"/>
          </a:xfrm>
          <a:noFill/>
          <a:ln/>
        </p:spPr>
        <p:txBody>
          <a:bodyPr/>
          <a:lstStyle/>
          <a:p>
            <a:pPr marL="0" indent="0" algn="just">
              <a:buFont typeface="Wingdings" charset="0"/>
              <a:buNone/>
            </a:pPr>
            <a:r>
              <a:rPr lang="ja-JP" altLang="en-GB" sz="2800" b="1">
                <a:solidFill>
                  <a:srgbClr val="FF9900"/>
                </a:solidFill>
                <a:latin typeface="Arial"/>
              </a:rPr>
              <a:t>“</a:t>
            </a:r>
            <a:r>
              <a:rPr lang="en-GB" sz="2800" b="1">
                <a:solidFill>
                  <a:srgbClr val="FF9900"/>
                </a:solidFill>
              </a:rPr>
              <a:t>Not whether the public will want these services – we know they will but whether professionals in all disciplines are prepared to let go and embrace the change.</a:t>
            </a:r>
            <a:r>
              <a:rPr lang="ja-JP" altLang="en-GB" sz="2800" b="1">
                <a:solidFill>
                  <a:srgbClr val="FF9900"/>
                </a:solidFill>
                <a:latin typeface="Arial"/>
              </a:rPr>
              <a:t>”</a:t>
            </a:r>
            <a:endParaRPr lang="en-GB" sz="2800" b="1">
              <a:solidFill>
                <a:srgbClr val="FF9900"/>
              </a:solidFill>
            </a:endParaRPr>
          </a:p>
          <a:p>
            <a:pPr marL="0" indent="0"/>
            <a:endParaRPr lang="en-GB" sz="3000" b="1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546975" cy="3313112"/>
          </a:xfrm>
          <a:noFill/>
          <a:ln/>
        </p:spPr>
        <p:txBody>
          <a:bodyPr/>
          <a:lstStyle/>
          <a:p>
            <a:pPr marL="0" indent="0" algn="just">
              <a:buFont typeface="Wingdings" charset="0"/>
              <a:buNone/>
            </a:pPr>
            <a:r>
              <a:rPr lang="ja-JP" altLang="en-GB" sz="3000" b="1">
                <a:solidFill>
                  <a:srgbClr val="FF9900"/>
                </a:solidFill>
                <a:latin typeface="Arial"/>
              </a:rPr>
              <a:t>“</a:t>
            </a:r>
            <a:r>
              <a:rPr lang="en-GB" sz="3000" b="1">
                <a:solidFill>
                  <a:srgbClr val="FF9900"/>
                </a:solidFill>
                <a:latin typeface="Arial" charset="0"/>
              </a:rPr>
              <a:t>As President, I am determined that we create a momentum for taking forward the work of Changing Lives.  It must be owned and managed by the sector</a:t>
            </a:r>
            <a:r>
              <a:rPr lang="ja-JP" altLang="en-GB" sz="3000" b="1">
                <a:solidFill>
                  <a:srgbClr val="FF9900"/>
                </a:solidFill>
                <a:latin typeface="Arial"/>
              </a:rPr>
              <a:t>”</a:t>
            </a:r>
            <a:r>
              <a:rPr lang="en-GB" sz="3000" b="1">
                <a:solidFill>
                  <a:srgbClr val="FF9900"/>
                </a:solidFill>
                <a:latin typeface="Arial" charset="0"/>
              </a:rPr>
              <a:t>.</a:t>
            </a:r>
          </a:p>
          <a:p>
            <a:pPr marL="0" indent="0" algn="just">
              <a:buFont typeface="Wingdings" charset="0"/>
              <a:buNone/>
            </a:pPr>
            <a:endParaRPr lang="en-GB" sz="3000" b="1">
              <a:solidFill>
                <a:srgbClr val="FF9900"/>
              </a:solidFill>
              <a:latin typeface="Arial" charset="0"/>
            </a:endParaRPr>
          </a:p>
          <a:p>
            <a:pPr marL="0" indent="0" algn="r">
              <a:buFont typeface="Wingdings" charset="0"/>
              <a:buNone/>
            </a:pPr>
            <a:r>
              <a:rPr lang="en-GB" sz="2000" b="1" i="1">
                <a:solidFill>
                  <a:srgbClr val="FF9900"/>
                </a:solidFill>
                <a:latin typeface="Arial" charset="0"/>
              </a:rPr>
              <a:t>Alan G Baird</a:t>
            </a:r>
          </a:p>
          <a:p>
            <a:pPr marL="0" indent="0" algn="r">
              <a:buFont typeface="Wingdings" charset="0"/>
              <a:buNone/>
            </a:pPr>
            <a:r>
              <a:rPr lang="en-GB" sz="2000" b="1" i="1">
                <a:solidFill>
                  <a:srgbClr val="FF9900"/>
                </a:solidFill>
                <a:latin typeface="Arial" charset="0"/>
              </a:rPr>
              <a:t>May 2008</a:t>
            </a:r>
          </a:p>
          <a:p>
            <a:pPr marL="0" indent="0" algn="just">
              <a:buFont typeface="Wingdings" charset="0"/>
              <a:buNone/>
            </a:pPr>
            <a:endParaRPr lang="en-GB" sz="2000" b="1" i="1">
              <a:solidFill>
                <a:srgbClr val="FF9900"/>
              </a:solidFill>
              <a:latin typeface="Arial" charset="0"/>
            </a:endParaRPr>
          </a:p>
          <a:p>
            <a:pPr marL="0" indent="0" algn="just">
              <a:buFont typeface="Wingdings" charset="0"/>
              <a:buNone/>
            </a:pPr>
            <a:endParaRPr lang="en-GB" sz="2600" b="1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CHANGING LIVES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1700213"/>
            <a:ext cx="8280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Two and a half years since Changing Lives published.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828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Sense of frustration/lack of tangible outcomes.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39750" y="3571875"/>
            <a:ext cx="828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Importance of strong Social Work Leadership.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39750" y="5011738"/>
            <a:ext cx="83534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Building cohesion.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39750" y="4292600"/>
            <a:ext cx="79200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Influencing Change.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41" grpId="0"/>
      <p:bldP spid="5160" grpId="0"/>
      <p:bldP spid="5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8280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400" indent="-25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sz="2600" b="1" i="1" u="sng">
                <a:solidFill>
                  <a:srgbClr val="FF9900"/>
                </a:solidFill>
                <a:latin typeface="Arial" charset="0"/>
              </a:rPr>
              <a:t>Romy Langeland</a:t>
            </a:r>
          </a:p>
          <a:p>
            <a:pPr algn="just">
              <a:spcBef>
                <a:spcPct val="50000"/>
              </a:spcBef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Children</a:t>
            </a:r>
            <a:r>
              <a:rPr lang="ja-JP" altLang="en-GB" sz="2600" b="1">
                <a:solidFill>
                  <a:srgbClr val="FF9900"/>
                </a:solidFill>
                <a:latin typeface="Arial"/>
              </a:rPr>
              <a:t>’</a:t>
            </a:r>
            <a:r>
              <a:rPr lang="en-GB" sz="2600" b="1">
                <a:solidFill>
                  <a:srgbClr val="FF9900"/>
                </a:solidFill>
                <a:latin typeface="Arial" charset="0"/>
              </a:rPr>
              <a:t>s Services and Workforce.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39750" y="3357563"/>
            <a:ext cx="82804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238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sz="2600" b="1" i="1" u="sng">
                <a:solidFill>
                  <a:srgbClr val="FF9900"/>
                </a:solidFill>
                <a:latin typeface="Arial" charset="0"/>
              </a:rPr>
              <a:t>Wendy Harrington</a:t>
            </a:r>
          </a:p>
          <a:p>
            <a:pPr algn="just">
              <a:spcBef>
                <a:spcPct val="50000"/>
              </a:spcBef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Community Care and Personalisation.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8280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sz="2600" b="1" i="1" u="sng">
                <a:solidFill>
                  <a:srgbClr val="FF9900"/>
                </a:solidFill>
                <a:latin typeface="Arial" charset="0"/>
              </a:rPr>
              <a:t>Yvonne Robson</a:t>
            </a:r>
            <a:r>
              <a:rPr lang="en-GB" sz="2600" b="1" i="1">
                <a:solidFill>
                  <a:srgbClr val="FF9900"/>
                </a:solidFill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GB" sz="2600" b="1">
                <a:solidFill>
                  <a:srgbClr val="FF9900"/>
                </a:solidFill>
                <a:latin typeface="Arial" charset="0"/>
              </a:rPr>
              <a:t>Criminal Justice and Risk.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7991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ADSW PROFESSIONAL DEVELOPMENT MANAGERS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124700" cy="765175"/>
          </a:xfrm>
          <a:noFill/>
          <a:ln/>
        </p:spPr>
        <p:txBody>
          <a:bodyPr/>
          <a:lstStyle/>
          <a:p>
            <a:pPr algn="ctr"/>
            <a:r>
              <a:rPr lang="en-GB" sz="3000">
                <a:solidFill>
                  <a:srgbClr val="FF9900"/>
                </a:solidFill>
              </a:rPr>
              <a:t>ADSW COMMITMENTS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9388" y="1125538"/>
            <a:ext cx="4392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To publish </a:t>
            </a:r>
            <a:r>
              <a:rPr lang="ja-JP" altLang="en-GB" sz="2000" b="1">
                <a:solidFill>
                  <a:srgbClr val="FF9900"/>
                </a:solidFill>
                <a:latin typeface="Arial"/>
              </a:rPr>
              <a:t>‘</a:t>
            </a:r>
            <a:r>
              <a:rPr lang="en-GB" sz="2000" b="1">
                <a:solidFill>
                  <a:srgbClr val="FF9900"/>
                </a:solidFill>
                <a:latin typeface="Arial" charset="0"/>
              </a:rPr>
              <a:t>A Life Changed</a:t>
            </a:r>
            <a:r>
              <a:rPr lang="ja-JP" altLang="en-GB" sz="2000" b="1">
                <a:solidFill>
                  <a:srgbClr val="FF9900"/>
                </a:solidFill>
                <a:latin typeface="Arial"/>
              </a:rPr>
              <a:t>’</a:t>
            </a:r>
            <a:r>
              <a:rPr lang="en-GB" sz="2000" b="1">
                <a:solidFill>
                  <a:srgbClr val="FF9900"/>
                </a:solidFill>
                <a:latin typeface="Arial" charset="0"/>
              </a:rPr>
              <a:t> DVD.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508625" y="1125538"/>
            <a:ext cx="316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33CCFF"/>
                </a:solidFill>
                <a:latin typeface="Arial" charset="0"/>
              </a:rPr>
              <a:t>1000 copies circulated.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9388" y="2060575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3 key seminars:	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11188" y="2563813"/>
            <a:ext cx="43926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defTabSz="4508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25475" defTabSz="4508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508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508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508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50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GB" sz="1800" b="1">
                <a:solidFill>
                  <a:srgbClr val="FF9900"/>
                </a:solidFill>
                <a:latin typeface="Tahoma" charset="0"/>
              </a:rPr>
              <a:t>	Personalisation</a:t>
            </a:r>
          </a:p>
          <a:p>
            <a:pPr>
              <a:buFont typeface="Wingdings" charset="0"/>
              <a:buChar char="Ø"/>
            </a:pPr>
            <a:r>
              <a:rPr lang="en-GB" sz="1800" b="1">
                <a:solidFill>
                  <a:srgbClr val="FF9900"/>
                </a:solidFill>
                <a:latin typeface="Tahoma" charset="0"/>
              </a:rPr>
              <a:t>	Risk</a:t>
            </a:r>
          </a:p>
          <a:p>
            <a:pPr>
              <a:buFont typeface="Wingdings" charset="0"/>
              <a:buChar char="Ø"/>
            </a:pPr>
            <a:r>
              <a:rPr lang="en-GB" sz="1800" b="1">
                <a:solidFill>
                  <a:srgbClr val="FF9900"/>
                </a:solidFill>
                <a:latin typeface="Tahoma" charset="0"/>
              </a:rPr>
              <a:t>	Workforce Development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43663" y="2420938"/>
            <a:ext cx="22336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33CCFF"/>
                </a:solidFill>
                <a:latin typeface="Arial" charset="0"/>
              </a:rPr>
              <a:t>25 September</a:t>
            </a:r>
          </a:p>
          <a:p>
            <a:pPr algn="r"/>
            <a:r>
              <a:rPr lang="en-GB" sz="2000" b="1">
                <a:solidFill>
                  <a:srgbClr val="33CCFF"/>
                </a:solidFill>
                <a:latin typeface="Arial" charset="0"/>
              </a:rPr>
              <a:t>20 November</a:t>
            </a:r>
          </a:p>
          <a:p>
            <a:pPr algn="r"/>
            <a:r>
              <a:rPr lang="en-GB" sz="2000" b="1">
                <a:solidFill>
                  <a:srgbClr val="33CCFF"/>
                </a:solidFill>
                <a:latin typeface="Arial" charset="0"/>
              </a:rPr>
              <a:t>Early 2009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9388" y="3789363"/>
            <a:ext cx="568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ADSW Lecture – Glasgow City Chambers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227763" y="3789363"/>
            <a:ext cx="2449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33CCFF"/>
                </a:solidFill>
                <a:latin typeface="Arial" charset="0"/>
              </a:rPr>
              <a:t>February 2009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9388" y="4508500"/>
            <a:ext cx="568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ADSW Meetings with Chairs of LPF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795963" y="4508500"/>
            <a:ext cx="2881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33CCFF"/>
                </a:solidFill>
                <a:latin typeface="Arial" charset="0"/>
              </a:rPr>
              <a:t>11 September 2008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79388" y="5156200"/>
            <a:ext cx="568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000" b="1">
                <a:solidFill>
                  <a:srgbClr val="FF9900"/>
                </a:solidFill>
                <a:latin typeface="Arial" charset="0"/>
              </a:rPr>
              <a:t>Establish a Public Relations Strategy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716463" y="5156200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33CCFF"/>
                </a:solidFill>
                <a:latin typeface="Arial" charset="0"/>
              </a:rPr>
              <a:t>Working Group met</a:t>
            </a:r>
          </a:p>
          <a:p>
            <a:pPr algn="r"/>
            <a:r>
              <a:rPr lang="en-GB" sz="2000" b="1">
                <a:solidFill>
                  <a:srgbClr val="33CCFF"/>
                </a:solidFill>
                <a:latin typeface="Arial" charset="0"/>
              </a:rPr>
              <a:t>26 August.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77" grpId="0"/>
      <p:bldP spid="7178" grpId="0"/>
      <p:bldP spid="7179" grpId="0"/>
      <p:bldP spid="7181" grpId="0"/>
      <p:bldP spid="7182" grpId="0"/>
      <p:bldP spid="7183" grpId="0"/>
      <p:bldP spid="7184" grpId="0"/>
      <p:bldP spid="7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7164388" y="1628775"/>
            <a:ext cx="1728787" cy="23764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250825" y="1700213"/>
            <a:ext cx="1800225" cy="23050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333375"/>
            <a:ext cx="777240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GB" sz="3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NATIONAL TO LOCAL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339975" y="177323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9900"/>
                </a:solidFill>
                <a:latin typeface="Arial" charset="0"/>
              </a:rPr>
              <a:t>National Social Work Forum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339975" y="314166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9900"/>
                </a:solidFill>
                <a:latin typeface="Arial" charset="0"/>
              </a:rPr>
              <a:t>ADSW Area Meetings (10)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339975" y="4437063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FF9900"/>
                </a:solidFill>
                <a:latin typeface="Arial" charset="0"/>
              </a:rPr>
              <a:t>Local Practitioners Forums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4500563" y="2276475"/>
            <a:ext cx="0" cy="7921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500563" y="3644900"/>
            <a:ext cx="0" cy="7921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50825" y="184467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SSSC </a:t>
            </a:r>
            <a:endParaRPr lang="en-GB" sz="2400">
              <a:solidFill>
                <a:srgbClr val="33CCFF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50825" y="227647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IRISS</a:t>
            </a:r>
            <a:endParaRPr lang="en-GB" sz="2400" b="1">
              <a:solidFill>
                <a:srgbClr val="33CCFF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50825" y="270827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SWIA </a:t>
            </a:r>
            <a:endParaRPr lang="en-GB" sz="2400" b="1">
              <a:solidFill>
                <a:srgbClr val="33CCFF"/>
              </a:solidFill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50825" y="3068638"/>
            <a:ext cx="17287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CARE</a:t>
            </a:r>
            <a:r>
              <a:rPr lang="en-GB" sz="2400">
                <a:solidFill>
                  <a:srgbClr val="33CCFF"/>
                </a:solidFill>
              </a:rPr>
              <a:t> </a:t>
            </a:r>
          </a:p>
          <a:p>
            <a:pPr algn="ctr"/>
            <a:r>
              <a:rPr lang="en-GB" b="1">
                <a:solidFill>
                  <a:srgbClr val="33CCFF"/>
                </a:solidFill>
                <a:latin typeface="Arial" charset="0"/>
              </a:rPr>
              <a:t>COMMISSION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7164388" y="1773238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Schools of Social Work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7164388" y="249396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  <a:latin typeface="Arial" charset="0"/>
              </a:rPr>
              <a:t>Voluntary</a:t>
            </a:r>
          </a:p>
          <a:p>
            <a:pPr algn="ctr"/>
            <a:r>
              <a:rPr lang="en-GB" b="1">
                <a:solidFill>
                  <a:srgbClr val="33CCFF"/>
                </a:solidFill>
                <a:latin typeface="Arial" charset="0"/>
              </a:rPr>
              <a:t>Sector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164388" y="321310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33CCFF"/>
                </a:solidFill>
              </a:rPr>
              <a:t> </a:t>
            </a:r>
            <a:r>
              <a:rPr lang="en-GB" b="1">
                <a:solidFill>
                  <a:srgbClr val="33CCFF"/>
                </a:solidFill>
                <a:latin typeface="Arial" charset="0"/>
              </a:rPr>
              <a:t>User/Carer </a:t>
            </a:r>
          </a:p>
          <a:p>
            <a:pPr algn="ctr"/>
            <a:r>
              <a:rPr lang="en-GB" b="1">
                <a:solidFill>
                  <a:srgbClr val="33CCFF"/>
                </a:solidFill>
                <a:latin typeface="Arial" charset="0"/>
              </a:rPr>
              <a:t>Forums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2700338" y="5589588"/>
            <a:ext cx="3602037" cy="66992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33CCFF"/>
                </a:solidFill>
              </a:rPr>
              <a:t>ADSW Area Meetings and LPFs supported by PDMs</a:t>
            </a:r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 flipV="1">
            <a:off x="2051050" y="2276475"/>
            <a:ext cx="504825" cy="5048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2051050" y="2781300"/>
            <a:ext cx="576263" cy="431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H="1" flipV="1">
            <a:off x="6659563" y="2205038"/>
            <a:ext cx="504825" cy="5048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 flipH="1">
            <a:off x="6588125" y="2708275"/>
            <a:ext cx="576263" cy="5048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4" grpId="0" animBg="1"/>
      <p:bldP spid="13363" grpId="0" animBg="1"/>
      <p:bldP spid="13338" grpId="0"/>
      <p:bldP spid="13339" grpId="0"/>
      <p:bldP spid="13340" grpId="0"/>
      <p:bldP spid="13341" grpId="0"/>
      <p:bldP spid="13355" grpId="0"/>
      <p:bldP spid="13356" grpId="0"/>
      <p:bldP spid="13357" grpId="0"/>
      <p:bldP spid="13359" grpId="0" animBg="1"/>
      <p:bldP spid="13365" grpId="0" animBg="1"/>
      <p:bldP spid="13366" grpId="0" animBg="1"/>
      <p:bldP spid="13367" grpId="0" animBg="1"/>
      <p:bldP spid="133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124700" cy="720725"/>
          </a:xfrm>
          <a:noFill/>
          <a:ln/>
        </p:spPr>
        <p:txBody>
          <a:bodyPr/>
          <a:lstStyle/>
          <a:p>
            <a:pPr algn="ctr"/>
            <a:r>
              <a:rPr lang="en-GB" sz="3000">
                <a:solidFill>
                  <a:srgbClr val="FF9900"/>
                </a:solidFill>
              </a:rPr>
              <a:t>PURPOSE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4213" y="126841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Build a more cohesive sector.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4213" y="198913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Opportunities to act as stakeholders.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4213" y="27813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Consultation forums on key issues.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Improve communications up and down.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4213" y="4365625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Localising PR strategy.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84213" y="5157788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800" b="1">
                <a:solidFill>
                  <a:srgbClr val="FF9900"/>
                </a:solidFill>
                <a:latin typeface="Arial" charset="0"/>
              </a:rPr>
              <a:t>How Social Work contributes to the National Outcomes.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  <p:bldP spid="8202" grpId="0"/>
      <p:bldP spid="8203" grpId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himmer 2">
    <a:dk1>
      <a:srgbClr val="000099"/>
    </a:dk1>
    <a:lt1>
      <a:srgbClr val="FFFFFF"/>
    </a:lt1>
    <a:dk2>
      <a:srgbClr val="000066"/>
    </a:dk2>
    <a:lt2>
      <a:srgbClr val="EAEAEA"/>
    </a:lt2>
    <a:accent1>
      <a:srgbClr val="66CCFF"/>
    </a:accent1>
    <a:accent2>
      <a:srgbClr val="0066FF"/>
    </a:accent2>
    <a:accent3>
      <a:srgbClr val="AAAAB8"/>
    </a:accent3>
    <a:accent4>
      <a:srgbClr val="DADADA"/>
    </a:accent4>
    <a:accent5>
      <a:srgbClr val="B8E2FF"/>
    </a:accent5>
    <a:accent6>
      <a:srgbClr val="005CE7"/>
    </a:accent6>
    <a:hlink>
      <a:srgbClr val="FFFFCC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651</Words>
  <Application>Microsoft Macintosh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Tahoma</vt:lpstr>
      <vt:lpstr>Wingdings</vt:lpstr>
      <vt:lpstr>Arial</vt:lpstr>
      <vt:lpstr>Shimmer</vt:lpstr>
      <vt:lpstr>GSSW Research Seminar - Engage, Change and Deliver   Thursday 9 October 2008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ADSW COMMITMENTS</vt:lpstr>
      <vt:lpstr>PowerPoint Presentation</vt:lpstr>
      <vt:lpstr>PURPOSE</vt:lpstr>
      <vt:lpstr>PowerPoint Presentation</vt:lpstr>
      <vt:lpstr>PowerPoint Presentation</vt:lpstr>
      <vt:lpstr>THE ROLE OF SOCIAL WORK IN SCOTLAND  12 of the National Outcomes </vt:lpstr>
      <vt:lpstr>12 of the National Outcomes (continued)</vt:lpstr>
      <vt:lpstr>12 of the National Outcomes (continued)</vt:lpstr>
      <vt:lpstr>PowerPoint Presentation</vt:lpstr>
    </vt:vector>
  </TitlesOfParts>
  <Manager/>
  <Company>ADSW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GSSW Research Seminar - Engage, Change and Deliver</dc:title>
  <dc:subject>personalisation</dc:subject>
  <dc:creator>Alan Baird</dc:creator>
  <cp:keywords>personalisation,ADSW,social work</cp:keywords>
  <dc:description>Glasgow School of Social Work Research Seminar Series: 9th October 2008.</dc:description>
  <cp:lastModifiedBy>Lesley Duff</cp:lastModifiedBy>
  <cp:revision>117</cp:revision>
  <dcterms:created xsi:type="dcterms:W3CDTF">2005-08-15T18:27:11Z</dcterms:created>
  <dcterms:modified xsi:type="dcterms:W3CDTF">2016-03-21T11:40:45Z</dcterms:modified>
  <cp:category/>
</cp:coreProperties>
</file>