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notesMasterIdLst>
    <p:notesMasterId r:id="rId56"/>
  </p:notesMasterIdLst>
  <p:handoutMasterIdLst>
    <p:handoutMasterId r:id="rId57"/>
  </p:handoutMasterIdLst>
  <p:sldIdLst>
    <p:sldId id="305" r:id="rId2"/>
    <p:sldId id="333" r:id="rId3"/>
    <p:sldId id="334" r:id="rId4"/>
    <p:sldId id="256" r:id="rId5"/>
    <p:sldId id="308" r:id="rId6"/>
    <p:sldId id="312" r:id="rId7"/>
    <p:sldId id="310" r:id="rId8"/>
    <p:sldId id="311" r:id="rId9"/>
    <p:sldId id="313" r:id="rId10"/>
    <p:sldId id="335" r:id="rId11"/>
    <p:sldId id="258" r:id="rId12"/>
    <p:sldId id="297" r:id="rId13"/>
    <p:sldId id="301" r:id="rId14"/>
    <p:sldId id="337" r:id="rId15"/>
    <p:sldId id="328" r:id="rId16"/>
    <p:sldId id="329" r:id="rId17"/>
    <p:sldId id="309" r:id="rId18"/>
    <p:sldId id="338" r:id="rId19"/>
    <p:sldId id="257" r:id="rId20"/>
    <p:sldId id="339" r:id="rId21"/>
    <p:sldId id="268" r:id="rId22"/>
    <p:sldId id="304" r:id="rId23"/>
    <p:sldId id="314" r:id="rId24"/>
    <p:sldId id="330" r:id="rId25"/>
    <p:sldId id="331" r:id="rId26"/>
    <p:sldId id="270" r:id="rId27"/>
    <p:sldId id="302" r:id="rId28"/>
    <p:sldId id="303" r:id="rId29"/>
    <p:sldId id="279" r:id="rId30"/>
    <p:sldId id="260" r:id="rId31"/>
    <p:sldId id="283" r:id="rId32"/>
    <p:sldId id="306" r:id="rId33"/>
    <p:sldId id="341" r:id="rId34"/>
    <p:sldId id="342" r:id="rId35"/>
    <p:sldId id="343" r:id="rId36"/>
    <p:sldId id="344" r:id="rId37"/>
    <p:sldId id="345" r:id="rId38"/>
    <p:sldId id="346" r:id="rId39"/>
    <p:sldId id="320" r:id="rId40"/>
    <p:sldId id="347" r:id="rId41"/>
    <p:sldId id="348" r:id="rId42"/>
    <p:sldId id="322" r:id="rId43"/>
    <p:sldId id="349" r:id="rId44"/>
    <p:sldId id="300" r:id="rId45"/>
    <p:sldId id="315" r:id="rId46"/>
    <p:sldId id="316" r:id="rId47"/>
    <p:sldId id="323" r:id="rId48"/>
    <p:sldId id="319" r:id="rId49"/>
    <p:sldId id="326" r:id="rId50"/>
    <p:sldId id="318" r:id="rId51"/>
    <p:sldId id="327" r:id="rId52"/>
    <p:sldId id="324" r:id="rId53"/>
    <p:sldId id="325" r:id="rId54"/>
    <p:sldId id="317" r:id="rId55"/>
  </p:sldIdLst>
  <p:sldSz cx="9144000" cy="6858000" type="screen4x3"/>
  <p:notesSz cx="6858000" cy="9144000"/>
  <p:defaultTextStyle>
    <a:defPPr>
      <a:defRPr lang="en-GB"/>
    </a:defPPr>
    <a:lvl1pPr algn="ctr" rtl="0" eaLnBrk="0" fontAlgn="base" hangingPunct="0">
      <a:spcBef>
        <a:spcPct val="0"/>
      </a:spcBef>
      <a:spcAft>
        <a:spcPct val="0"/>
      </a:spcAft>
      <a:defRPr kern="1200">
        <a:solidFill>
          <a:schemeClr val="tx1"/>
        </a:solidFill>
        <a:latin typeface="Arial" charset="0"/>
        <a:ea typeface="ＭＳ Ｐゴシック" charset="0"/>
        <a:cs typeface="+mn-cs"/>
      </a:defRPr>
    </a:lvl1pPr>
    <a:lvl2pPr marL="457200" algn="ctr" rtl="0" eaLnBrk="0" fontAlgn="base" hangingPunct="0">
      <a:spcBef>
        <a:spcPct val="0"/>
      </a:spcBef>
      <a:spcAft>
        <a:spcPct val="0"/>
      </a:spcAft>
      <a:defRPr kern="1200">
        <a:solidFill>
          <a:schemeClr val="tx1"/>
        </a:solidFill>
        <a:latin typeface="Arial" charset="0"/>
        <a:ea typeface="ＭＳ Ｐゴシック" charset="0"/>
        <a:cs typeface="+mn-cs"/>
      </a:defRPr>
    </a:lvl2pPr>
    <a:lvl3pPr marL="914400" algn="ctr" rtl="0" eaLnBrk="0" fontAlgn="base" hangingPunct="0">
      <a:spcBef>
        <a:spcPct val="0"/>
      </a:spcBef>
      <a:spcAft>
        <a:spcPct val="0"/>
      </a:spcAft>
      <a:defRPr kern="1200">
        <a:solidFill>
          <a:schemeClr val="tx1"/>
        </a:solidFill>
        <a:latin typeface="Arial" charset="0"/>
        <a:ea typeface="ＭＳ Ｐゴシック" charset="0"/>
        <a:cs typeface="+mn-cs"/>
      </a:defRPr>
    </a:lvl3pPr>
    <a:lvl4pPr marL="1371600" algn="ctr" rtl="0" eaLnBrk="0" fontAlgn="base" hangingPunct="0">
      <a:spcBef>
        <a:spcPct val="0"/>
      </a:spcBef>
      <a:spcAft>
        <a:spcPct val="0"/>
      </a:spcAft>
      <a:defRPr kern="1200">
        <a:solidFill>
          <a:schemeClr val="tx1"/>
        </a:solidFill>
        <a:latin typeface="Arial" charset="0"/>
        <a:ea typeface="ＭＳ Ｐゴシック" charset="0"/>
        <a:cs typeface="+mn-cs"/>
      </a:defRPr>
    </a:lvl4pPr>
    <a:lvl5pPr marL="1828800" algn="ctr" rtl="0" eaLnBrk="0" fontAlgn="base" hangingPunct="0">
      <a:spcBef>
        <a:spcPct val="0"/>
      </a:spcBef>
      <a:spcAft>
        <a:spcPct val="0"/>
      </a:spcAft>
      <a:defRPr kern="1200">
        <a:solidFill>
          <a:schemeClr val="tx1"/>
        </a:solidFill>
        <a:latin typeface="Arial" charset="0"/>
        <a:ea typeface="ＭＳ Ｐゴシック" charset="0"/>
        <a:cs typeface="+mn-cs"/>
      </a:defRPr>
    </a:lvl5pPr>
    <a:lvl6pPr marL="2286000" algn="l" defTabSz="457200" rtl="0" eaLnBrk="1" latinLnBrk="0" hangingPunct="1">
      <a:defRPr kern="1200">
        <a:solidFill>
          <a:schemeClr val="tx1"/>
        </a:solidFill>
        <a:latin typeface="Arial" charset="0"/>
        <a:ea typeface="ＭＳ Ｐゴシック" charset="0"/>
        <a:cs typeface="+mn-cs"/>
      </a:defRPr>
    </a:lvl6pPr>
    <a:lvl7pPr marL="2743200" algn="l" defTabSz="457200" rtl="0" eaLnBrk="1" latinLnBrk="0" hangingPunct="1">
      <a:defRPr kern="1200">
        <a:solidFill>
          <a:schemeClr val="tx1"/>
        </a:solidFill>
        <a:latin typeface="Arial" charset="0"/>
        <a:ea typeface="ＭＳ Ｐゴシック" charset="0"/>
        <a:cs typeface="+mn-cs"/>
      </a:defRPr>
    </a:lvl7pPr>
    <a:lvl8pPr marL="3200400" algn="l" defTabSz="457200" rtl="0" eaLnBrk="1" latinLnBrk="0" hangingPunct="1">
      <a:defRPr kern="1200">
        <a:solidFill>
          <a:schemeClr val="tx1"/>
        </a:solidFill>
        <a:latin typeface="Arial" charset="0"/>
        <a:ea typeface="ＭＳ Ｐゴシック" charset="0"/>
        <a:cs typeface="+mn-cs"/>
      </a:defRPr>
    </a:lvl8pPr>
    <a:lvl9pPr marL="3657600" algn="l" defTabSz="457200" rtl="0" eaLnBrk="1" latinLnBrk="0" hangingPunct="1">
      <a:defRPr kern="1200">
        <a:solidFill>
          <a:schemeClr val="tx1"/>
        </a:solidFill>
        <a:latin typeface="Arial"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0066"/>
    <a:srgbClr val="00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18" autoAdjust="0"/>
    <p:restoredTop sz="81141" autoAdjust="0"/>
  </p:normalViewPr>
  <p:slideViewPr>
    <p:cSldViewPr>
      <p:cViewPr>
        <p:scale>
          <a:sx n="100" d="100"/>
          <a:sy n="100" d="100"/>
        </p:scale>
        <p:origin x="-1000" y="-2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0" d="100"/>
          <a:sy n="60" d="100"/>
        </p:scale>
        <p:origin x="-172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notesMaster" Target="notesMasters/notesMaster1.xml"/><Relationship Id="rId57" Type="http://schemas.openxmlformats.org/officeDocument/2006/relationships/handoutMaster" Target="handoutMasters/handoutMaster1.xml"/><Relationship Id="rId58" Type="http://schemas.openxmlformats.org/officeDocument/2006/relationships/printerSettings" Target="printerSettings/printerSettings1.bin"/><Relationship Id="rId59" Type="http://schemas.openxmlformats.org/officeDocument/2006/relationships/presProps" Target="presProp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viewProps" Target="viewProps.xml"/><Relationship Id="rId61" Type="http://schemas.openxmlformats.org/officeDocument/2006/relationships/theme" Target="theme/theme1.xml"/><Relationship Id="rId6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200" smtClean="0">
                <a:ea typeface="+mn-ea"/>
              </a:defRPr>
            </a:lvl1pPr>
          </a:lstStyle>
          <a:p>
            <a:pPr>
              <a:defRPr/>
            </a:pPr>
            <a:endParaRPr lang="en-US"/>
          </a:p>
        </p:txBody>
      </p:sp>
      <p:sp>
        <p:nvSpPr>
          <p:cNvPr id="44035"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ea typeface="+mn-ea"/>
              </a:defRPr>
            </a:lvl1pPr>
          </a:lstStyle>
          <a:p>
            <a:pPr>
              <a:defRPr/>
            </a:pPr>
            <a:endParaRPr lang="en-US"/>
          </a:p>
        </p:txBody>
      </p:sp>
      <p:sp>
        <p:nvSpPr>
          <p:cNvPr id="44036"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defRPr sz="1200" smtClean="0">
                <a:ea typeface="+mn-ea"/>
              </a:defRPr>
            </a:lvl1pPr>
          </a:lstStyle>
          <a:p>
            <a:pPr>
              <a:defRPr/>
            </a:pPr>
            <a:endParaRPr lang="en-US"/>
          </a:p>
        </p:txBody>
      </p:sp>
      <p:sp>
        <p:nvSpPr>
          <p:cNvPr id="44037"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22D8DA1D-449E-D540-B7EE-DC44E6A6ABC5}" type="slidenum">
              <a:rPr lang="en-US"/>
              <a:pPr/>
              <a:t>‹#›</a:t>
            </a:fld>
            <a:endParaRPr lang="en-US"/>
          </a:p>
        </p:txBody>
      </p:sp>
    </p:spTree>
    <p:extLst>
      <p:ext uri="{BB962C8B-B14F-4D97-AF65-F5344CB8AC3E}">
        <p14:creationId xmlns:p14="http://schemas.microsoft.com/office/powerpoint/2010/main" val="20872739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200" smtClean="0">
                <a:ea typeface="+mn-ea"/>
              </a:defRPr>
            </a:lvl1pPr>
          </a:lstStyle>
          <a:p>
            <a:pPr>
              <a:defRPr/>
            </a:pPr>
            <a:endParaRPr lang="en-GB"/>
          </a:p>
        </p:txBody>
      </p:sp>
      <p:sp>
        <p:nvSpPr>
          <p:cNvPr id="1536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ea typeface="+mn-ea"/>
              </a:defRPr>
            </a:lvl1pPr>
          </a:lstStyle>
          <a:p>
            <a:pPr>
              <a:defRPr/>
            </a:pPr>
            <a:endParaRPr lang="en-GB"/>
          </a:p>
        </p:txBody>
      </p:sp>
      <p:sp>
        <p:nvSpPr>
          <p:cNvPr id="57348"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536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defRPr sz="1200" smtClean="0">
                <a:ea typeface="+mn-ea"/>
              </a:defRPr>
            </a:lvl1pPr>
          </a:lstStyle>
          <a:p>
            <a:pPr>
              <a:defRPr/>
            </a:pPr>
            <a:endParaRPr lang="en-GB"/>
          </a:p>
        </p:txBody>
      </p:sp>
      <p:sp>
        <p:nvSpPr>
          <p:cNvPr id="1536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C0882C3B-FCF5-234F-B3DF-A631253F5E86}" type="slidenum">
              <a:rPr lang="en-GB"/>
              <a:pPr/>
              <a:t>‹#›</a:t>
            </a:fld>
            <a:endParaRPr lang="en-GB"/>
          </a:p>
        </p:txBody>
      </p:sp>
    </p:spTree>
    <p:extLst>
      <p:ext uri="{BB962C8B-B14F-4D97-AF65-F5344CB8AC3E}">
        <p14:creationId xmlns:p14="http://schemas.microsoft.com/office/powerpoint/2010/main" val="37273971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algn="ctr" eaLnBrk="0" fontAlgn="base" hangingPunct="0">
              <a:spcBef>
                <a:spcPct val="0"/>
              </a:spcBef>
              <a:spcAft>
                <a:spcPct val="0"/>
              </a:spcAft>
              <a:defRPr>
                <a:solidFill>
                  <a:schemeClr val="tx1"/>
                </a:solidFill>
                <a:latin typeface="Arial" charset="0"/>
                <a:ea typeface="ＭＳ Ｐゴシック" charset="0"/>
              </a:defRPr>
            </a:lvl6pPr>
            <a:lvl7pPr marL="2971800" indent="-228600" algn="ctr" eaLnBrk="0" fontAlgn="base" hangingPunct="0">
              <a:spcBef>
                <a:spcPct val="0"/>
              </a:spcBef>
              <a:spcAft>
                <a:spcPct val="0"/>
              </a:spcAft>
              <a:defRPr>
                <a:solidFill>
                  <a:schemeClr val="tx1"/>
                </a:solidFill>
                <a:latin typeface="Arial" charset="0"/>
                <a:ea typeface="ＭＳ Ｐゴシック" charset="0"/>
              </a:defRPr>
            </a:lvl7pPr>
            <a:lvl8pPr marL="3429000" indent="-228600" algn="ctr" eaLnBrk="0" fontAlgn="base" hangingPunct="0">
              <a:spcBef>
                <a:spcPct val="0"/>
              </a:spcBef>
              <a:spcAft>
                <a:spcPct val="0"/>
              </a:spcAft>
              <a:defRPr>
                <a:solidFill>
                  <a:schemeClr val="tx1"/>
                </a:solidFill>
                <a:latin typeface="Arial" charset="0"/>
                <a:ea typeface="ＭＳ Ｐゴシック" charset="0"/>
              </a:defRPr>
            </a:lvl8pPr>
            <a:lvl9pPr marL="3886200" indent="-228600" algn="ctr" eaLnBrk="0" fontAlgn="base" hangingPunct="0">
              <a:spcBef>
                <a:spcPct val="0"/>
              </a:spcBef>
              <a:spcAft>
                <a:spcPct val="0"/>
              </a:spcAft>
              <a:defRPr>
                <a:solidFill>
                  <a:schemeClr val="tx1"/>
                </a:solidFill>
                <a:latin typeface="Arial" charset="0"/>
                <a:ea typeface="ＭＳ Ｐゴシック" charset="0"/>
              </a:defRPr>
            </a:lvl9pPr>
          </a:lstStyle>
          <a:p>
            <a:fld id="{4B3409F1-68E8-1F44-B95B-D2164506694B}" type="slidenum">
              <a:rPr lang="en-GB"/>
              <a:pPr/>
              <a:t>4</a:t>
            </a:fld>
            <a:endParaRPr lang="en-GB"/>
          </a:p>
        </p:txBody>
      </p:sp>
      <p:sp>
        <p:nvSpPr>
          <p:cNvPr id="58371" name="Rectangle 2"/>
          <p:cNvSpPr>
            <a:spLocks noRot="1" noChangeArrowheads="1" noTextEdit="1"/>
          </p:cNvSpPr>
          <p:nvPr>
            <p:ph type="sldImg"/>
          </p:nvPr>
        </p:nvSpPr>
        <p:spPr>
          <a:ln/>
        </p:spPr>
      </p:sp>
      <p:sp>
        <p:nvSpPr>
          <p:cNvPr id="58372"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lnSpc>
                <a:spcPct val="90000"/>
              </a:lnSpc>
            </a:pPr>
            <a:r>
              <a:rPr lang="en-GB" sz="1000"/>
              <a:t>PD is a label which is not liked by many, and not understood by many too.</a:t>
            </a:r>
          </a:p>
          <a:p>
            <a:pPr eaLnBrk="1" hangingPunct="1">
              <a:lnSpc>
                <a:spcPct val="90000"/>
              </a:lnSpc>
            </a:pPr>
            <a:r>
              <a:rPr lang="en-GB" sz="1000"/>
              <a:t>This is understandable, as it has come to be associated with all these things (stigma/ untreatability/ exclusion).</a:t>
            </a:r>
          </a:p>
          <a:p>
            <a:pPr eaLnBrk="1" hangingPunct="1">
              <a:lnSpc>
                <a:spcPct val="90000"/>
              </a:lnSpc>
            </a:pPr>
            <a:r>
              <a:rPr lang="en-GB" sz="1000"/>
              <a:t>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algn="ctr" eaLnBrk="0" fontAlgn="base" hangingPunct="0">
              <a:spcBef>
                <a:spcPct val="0"/>
              </a:spcBef>
              <a:spcAft>
                <a:spcPct val="0"/>
              </a:spcAft>
              <a:defRPr>
                <a:solidFill>
                  <a:schemeClr val="tx1"/>
                </a:solidFill>
                <a:latin typeface="Arial" charset="0"/>
                <a:ea typeface="ＭＳ Ｐゴシック" charset="0"/>
              </a:defRPr>
            </a:lvl6pPr>
            <a:lvl7pPr marL="2971800" indent="-228600" algn="ctr" eaLnBrk="0" fontAlgn="base" hangingPunct="0">
              <a:spcBef>
                <a:spcPct val="0"/>
              </a:spcBef>
              <a:spcAft>
                <a:spcPct val="0"/>
              </a:spcAft>
              <a:defRPr>
                <a:solidFill>
                  <a:schemeClr val="tx1"/>
                </a:solidFill>
                <a:latin typeface="Arial" charset="0"/>
                <a:ea typeface="ＭＳ Ｐゴシック" charset="0"/>
              </a:defRPr>
            </a:lvl7pPr>
            <a:lvl8pPr marL="3429000" indent="-228600" algn="ctr" eaLnBrk="0" fontAlgn="base" hangingPunct="0">
              <a:spcBef>
                <a:spcPct val="0"/>
              </a:spcBef>
              <a:spcAft>
                <a:spcPct val="0"/>
              </a:spcAft>
              <a:defRPr>
                <a:solidFill>
                  <a:schemeClr val="tx1"/>
                </a:solidFill>
                <a:latin typeface="Arial" charset="0"/>
                <a:ea typeface="ＭＳ Ｐゴシック" charset="0"/>
              </a:defRPr>
            </a:lvl8pPr>
            <a:lvl9pPr marL="3886200" indent="-228600" algn="ctr" eaLnBrk="0" fontAlgn="base" hangingPunct="0">
              <a:spcBef>
                <a:spcPct val="0"/>
              </a:spcBef>
              <a:spcAft>
                <a:spcPct val="0"/>
              </a:spcAft>
              <a:defRPr>
                <a:solidFill>
                  <a:schemeClr val="tx1"/>
                </a:solidFill>
                <a:latin typeface="Arial" charset="0"/>
                <a:ea typeface="ＭＳ Ｐゴシック" charset="0"/>
              </a:defRPr>
            </a:lvl9pPr>
          </a:lstStyle>
          <a:p>
            <a:fld id="{45D9624E-3D7D-DB45-91AA-0BAC34F704A0}" type="slidenum">
              <a:rPr lang="en-GB"/>
              <a:pPr/>
              <a:t>33</a:t>
            </a:fld>
            <a:endParaRPr lang="en-GB"/>
          </a:p>
        </p:txBody>
      </p:sp>
      <p:sp>
        <p:nvSpPr>
          <p:cNvPr id="67587" name="Rectangle 2"/>
          <p:cNvSpPr>
            <a:spLocks noRot="1" noChangeArrowheads="1" noTextEdit="1"/>
          </p:cNvSpPr>
          <p:nvPr>
            <p:ph type="sldImg"/>
          </p:nvPr>
        </p:nvSpPr>
        <p:spPr>
          <a:ln/>
        </p:spPr>
      </p:sp>
      <p:sp>
        <p:nvSpPr>
          <p:cNvPr id="67588"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pPr eaLnBrk="1" hangingPunct="1"/>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algn="ctr" eaLnBrk="0" fontAlgn="base" hangingPunct="0">
              <a:spcBef>
                <a:spcPct val="0"/>
              </a:spcBef>
              <a:spcAft>
                <a:spcPct val="0"/>
              </a:spcAft>
              <a:defRPr>
                <a:solidFill>
                  <a:schemeClr val="tx1"/>
                </a:solidFill>
                <a:latin typeface="Arial" charset="0"/>
                <a:ea typeface="ＭＳ Ｐゴシック" charset="0"/>
              </a:defRPr>
            </a:lvl6pPr>
            <a:lvl7pPr marL="2971800" indent="-228600" algn="ctr" eaLnBrk="0" fontAlgn="base" hangingPunct="0">
              <a:spcBef>
                <a:spcPct val="0"/>
              </a:spcBef>
              <a:spcAft>
                <a:spcPct val="0"/>
              </a:spcAft>
              <a:defRPr>
                <a:solidFill>
                  <a:schemeClr val="tx1"/>
                </a:solidFill>
                <a:latin typeface="Arial" charset="0"/>
                <a:ea typeface="ＭＳ Ｐゴシック" charset="0"/>
              </a:defRPr>
            </a:lvl7pPr>
            <a:lvl8pPr marL="3429000" indent="-228600" algn="ctr" eaLnBrk="0" fontAlgn="base" hangingPunct="0">
              <a:spcBef>
                <a:spcPct val="0"/>
              </a:spcBef>
              <a:spcAft>
                <a:spcPct val="0"/>
              </a:spcAft>
              <a:defRPr>
                <a:solidFill>
                  <a:schemeClr val="tx1"/>
                </a:solidFill>
                <a:latin typeface="Arial" charset="0"/>
                <a:ea typeface="ＭＳ Ｐゴシック" charset="0"/>
              </a:defRPr>
            </a:lvl8pPr>
            <a:lvl9pPr marL="3886200" indent="-228600" algn="ctr" eaLnBrk="0" fontAlgn="base" hangingPunct="0">
              <a:spcBef>
                <a:spcPct val="0"/>
              </a:spcBef>
              <a:spcAft>
                <a:spcPct val="0"/>
              </a:spcAft>
              <a:defRPr>
                <a:solidFill>
                  <a:schemeClr val="tx1"/>
                </a:solidFill>
                <a:latin typeface="Arial" charset="0"/>
                <a:ea typeface="ＭＳ Ｐゴシック" charset="0"/>
              </a:defRPr>
            </a:lvl9pPr>
          </a:lstStyle>
          <a:p>
            <a:fld id="{6F1423FE-F9C5-F045-9723-7706DB2F5768}" type="slidenum">
              <a:rPr lang="en-GB"/>
              <a:pPr/>
              <a:t>35</a:t>
            </a:fld>
            <a:endParaRPr lang="en-GB"/>
          </a:p>
        </p:txBody>
      </p:sp>
      <p:sp>
        <p:nvSpPr>
          <p:cNvPr id="68611" name="Rectangle 2"/>
          <p:cNvSpPr>
            <a:spLocks noRot="1" noChangeArrowheads="1" noTextEdit="1"/>
          </p:cNvSpPr>
          <p:nvPr>
            <p:ph type="sldImg"/>
          </p:nvPr>
        </p:nvSpPr>
        <p:spPr>
          <a:ln/>
        </p:spPr>
      </p:sp>
      <p:sp>
        <p:nvSpPr>
          <p:cNvPr id="68612"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pPr eaLnBrk="1" hangingPunct="1"/>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algn="ctr" eaLnBrk="0" fontAlgn="base" hangingPunct="0">
              <a:spcBef>
                <a:spcPct val="0"/>
              </a:spcBef>
              <a:spcAft>
                <a:spcPct val="0"/>
              </a:spcAft>
              <a:defRPr>
                <a:solidFill>
                  <a:schemeClr val="tx1"/>
                </a:solidFill>
                <a:latin typeface="Arial" charset="0"/>
                <a:ea typeface="ＭＳ Ｐゴシック" charset="0"/>
              </a:defRPr>
            </a:lvl6pPr>
            <a:lvl7pPr marL="2971800" indent="-228600" algn="ctr" eaLnBrk="0" fontAlgn="base" hangingPunct="0">
              <a:spcBef>
                <a:spcPct val="0"/>
              </a:spcBef>
              <a:spcAft>
                <a:spcPct val="0"/>
              </a:spcAft>
              <a:defRPr>
                <a:solidFill>
                  <a:schemeClr val="tx1"/>
                </a:solidFill>
                <a:latin typeface="Arial" charset="0"/>
                <a:ea typeface="ＭＳ Ｐゴシック" charset="0"/>
              </a:defRPr>
            </a:lvl7pPr>
            <a:lvl8pPr marL="3429000" indent="-228600" algn="ctr" eaLnBrk="0" fontAlgn="base" hangingPunct="0">
              <a:spcBef>
                <a:spcPct val="0"/>
              </a:spcBef>
              <a:spcAft>
                <a:spcPct val="0"/>
              </a:spcAft>
              <a:defRPr>
                <a:solidFill>
                  <a:schemeClr val="tx1"/>
                </a:solidFill>
                <a:latin typeface="Arial" charset="0"/>
                <a:ea typeface="ＭＳ Ｐゴシック" charset="0"/>
              </a:defRPr>
            </a:lvl8pPr>
            <a:lvl9pPr marL="3886200" indent="-228600" algn="ctr" eaLnBrk="0" fontAlgn="base" hangingPunct="0">
              <a:spcBef>
                <a:spcPct val="0"/>
              </a:spcBef>
              <a:spcAft>
                <a:spcPct val="0"/>
              </a:spcAft>
              <a:defRPr>
                <a:solidFill>
                  <a:schemeClr val="tx1"/>
                </a:solidFill>
                <a:latin typeface="Arial" charset="0"/>
                <a:ea typeface="ＭＳ Ｐゴシック" charset="0"/>
              </a:defRPr>
            </a:lvl9pPr>
          </a:lstStyle>
          <a:p>
            <a:fld id="{F7453785-764F-014C-A974-987C21740F93}" type="slidenum">
              <a:rPr lang="en-GB"/>
              <a:pPr/>
              <a:t>36</a:t>
            </a:fld>
            <a:endParaRPr lang="en-GB"/>
          </a:p>
        </p:txBody>
      </p:sp>
      <p:sp>
        <p:nvSpPr>
          <p:cNvPr id="69635" name="Rectangle 2"/>
          <p:cNvSpPr>
            <a:spLocks noRot="1" noChangeArrowheads="1" noTextEdit="1"/>
          </p:cNvSpPr>
          <p:nvPr>
            <p:ph type="sldImg"/>
          </p:nvPr>
        </p:nvSpPr>
        <p:spPr>
          <a:ln/>
        </p:spPr>
      </p:sp>
      <p:sp>
        <p:nvSpPr>
          <p:cNvPr id="69636"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buFontTx/>
              <a:buChar char="•"/>
            </a:pPr>
            <a:r>
              <a:rPr lang="en-GB"/>
              <a:t>Way more brain cells produced than can possibly survive. </a:t>
            </a:r>
          </a:p>
          <a:p>
            <a:pPr eaLnBrk="1" hangingPunct="1">
              <a:buFontTx/>
              <a:buChar char="•"/>
            </a:pPr>
            <a:endParaRPr lang="en-GB"/>
          </a:p>
          <a:p>
            <a:pPr eaLnBrk="1" hangingPunct="1">
              <a:buFontTx/>
              <a:buChar char="•"/>
            </a:pPr>
            <a:r>
              <a:rPr lang="en-GB"/>
              <a:t>Brain is not a computer, but a jungle (Gerald Edelman – nobel winning neuro-scientist)</a:t>
            </a:r>
          </a:p>
          <a:p>
            <a:pPr eaLnBrk="1" hangingPunct="1">
              <a:buFontTx/>
              <a:buChar char="•"/>
            </a:pPr>
            <a:endParaRPr lang="en-GB"/>
          </a:p>
          <a:p>
            <a:pPr eaLnBrk="1" hangingPunct="1">
              <a:buFontTx/>
              <a:buChar char="•"/>
            </a:pPr>
            <a:r>
              <a:rPr lang="en-GB"/>
              <a:t>After birth – particularly in first 2 years, but continuing through childhood – thickening and thinning of gray matter. After birth this thinning and thickening reflects changes in SIZE and COMPLEXITY of neurones, not the actual number</a:t>
            </a:r>
          </a:p>
          <a:p>
            <a:pPr eaLnBrk="1" hangingPunct="1">
              <a:buFontTx/>
              <a:buChar char="•"/>
            </a:pPr>
            <a:endParaRPr lang="en-GB"/>
          </a:p>
          <a:p>
            <a:pPr eaLnBrk="1" hangingPunct="1">
              <a:buFontTx/>
              <a:buChar char="•"/>
            </a:pPr>
            <a:r>
              <a:rPr lang="en-GB"/>
              <a:t>Through processes of ARBORIZATION – as cells grow extra branches/ twigs/ roots – make connections with other cells</a:t>
            </a:r>
          </a:p>
          <a:p>
            <a:pPr eaLnBrk="1" hangingPunct="1">
              <a:buFontTx/>
              <a:buChar char="•"/>
            </a:pPr>
            <a:endParaRPr lang="en-GB"/>
          </a:p>
          <a:p>
            <a:pPr eaLnBrk="1" hangingPunct="1">
              <a:buFontTx/>
              <a:buChar char="•"/>
            </a:pPr>
            <a:r>
              <a:rPr lang="en-GB"/>
              <a:t>Sensitive Periods –e.g.  Lorenz and imprinting/ catarracts if not corrected by age 2 – brain does not recover proper visual function</a:t>
            </a:r>
          </a:p>
          <a:p>
            <a:pPr eaLnBrk="1" hangingPunct="1">
              <a:buFontTx/>
              <a:buChar char="•"/>
            </a:pPr>
            <a:endParaRPr lang="en-GB"/>
          </a:p>
          <a:p>
            <a:pPr eaLnBrk="1" hangingPunct="1">
              <a:buFontTx/>
              <a:buChar char="•"/>
            </a:pPr>
            <a:r>
              <a:rPr lang="en-GB"/>
              <a:t>Enormous Plasticity - ongoing processes of overproduction and selective elimination allow for </a:t>
            </a:r>
            <a:r>
              <a:rPr lang="en-GB" u="sng"/>
              <a:t>experience</a:t>
            </a:r>
            <a:r>
              <a:rPr lang="en-GB"/>
              <a:t> to shape the brain</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algn="ctr" eaLnBrk="0" fontAlgn="base" hangingPunct="0">
              <a:spcBef>
                <a:spcPct val="0"/>
              </a:spcBef>
              <a:spcAft>
                <a:spcPct val="0"/>
              </a:spcAft>
              <a:defRPr>
                <a:solidFill>
                  <a:schemeClr val="tx1"/>
                </a:solidFill>
                <a:latin typeface="Arial" charset="0"/>
                <a:ea typeface="ＭＳ Ｐゴシック" charset="0"/>
              </a:defRPr>
            </a:lvl6pPr>
            <a:lvl7pPr marL="2971800" indent="-228600" algn="ctr" eaLnBrk="0" fontAlgn="base" hangingPunct="0">
              <a:spcBef>
                <a:spcPct val="0"/>
              </a:spcBef>
              <a:spcAft>
                <a:spcPct val="0"/>
              </a:spcAft>
              <a:defRPr>
                <a:solidFill>
                  <a:schemeClr val="tx1"/>
                </a:solidFill>
                <a:latin typeface="Arial" charset="0"/>
                <a:ea typeface="ＭＳ Ｐゴシック" charset="0"/>
              </a:defRPr>
            </a:lvl7pPr>
            <a:lvl8pPr marL="3429000" indent="-228600" algn="ctr" eaLnBrk="0" fontAlgn="base" hangingPunct="0">
              <a:spcBef>
                <a:spcPct val="0"/>
              </a:spcBef>
              <a:spcAft>
                <a:spcPct val="0"/>
              </a:spcAft>
              <a:defRPr>
                <a:solidFill>
                  <a:schemeClr val="tx1"/>
                </a:solidFill>
                <a:latin typeface="Arial" charset="0"/>
                <a:ea typeface="ＭＳ Ｐゴシック" charset="0"/>
              </a:defRPr>
            </a:lvl8pPr>
            <a:lvl9pPr marL="3886200" indent="-228600" algn="ctr" eaLnBrk="0" fontAlgn="base" hangingPunct="0">
              <a:spcBef>
                <a:spcPct val="0"/>
              </a:spcBef>
              <a:spcAft>
                <a:spcPct val="0"/>
              </a:spcAft>
              <a:defRPr>
                <a:solidFill>
                  <a:schemeClr val="tx1"/>
                </a:solidFill>
                <a:latin typeface="Arial" charset="0"/>
                <a:ea typeface="ＭＳ Ｐゴシック" charset="0"/>
              </a:defRPr>
            </a:lvl9pPr>
          </a:lstStyle>
          <a:p>
            <a:fld id="{4A98FD73-F78D-B240-9E03-FB98383B1108}" type="slidenum">
              <a:rPr lang="en-GB"/>
              <a:pPr/>
              <a:t>44</a:t>
            </a:fld>
            <a:endParaRPr lang="en-GB"/>
          </a:p>
        </p:txBody>
      </p:sp>
      <p:sp>
        <p:nvSpPr>
          <p:cNvPr id="70659" name="Rectangle 2"/>
          <p:cNvSpPr>
            <a:spLocks noRot="1" noChangeArrowheads="1" noTextEdit="1"/>
          </p:cNvSpPr>
          <p:nvPr>
            <p:ph type="sldImg"/>
          </p:nvPr>
        </p:nvSpPr>
        <p:spPr>
          <a:ln/>
        </p:spPr>
      </p:sp>
      <p:sp>
        <p:nvSpPr>
          <p:cNvPr id="70660"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r>
              <a:rPr lang="en-GB"/>
              <a:t>Allowed to detain someone if there is </a:t>
            </a:r>
            <a:r>
              <a:rPr lang="ja-JP" altLang="en-GB"/>
              <a:t>“</a:t>
            </a:r>
            <a:r>
              <a:rPr lang="en-GB"/>
              <a:t>medical treatment available which would be likely to prevent mental disorder worsening or alleviate its effects</a:t>
            </a:r>
            <a:r>
              <a:rPr lang="ja-JP" altLang="en-GB"/>
              <a:t>”</a:t>
            </a:r>
            <a:endParaRPr lang="en-GB"/>
          </a:p>
          <a:p>
            <a:pPr eaLnBrk="1" hangingPunct="1"/>
            <a:endParaRPr lang="en-GB"/>
          </a:p>
          <a:p>
            <a:pPr eaLnBrk="1" hangingPunct="1"/>
            <a:r>
              <a:rPr lang="en-GB"/>
              <a:t>This is tricky for PD, as treatability is much argued about. There is growing evidence that longer term psychotherapy treatment is effective for borderline pD in particular, but this is not widely available.                                                                                                                                                                                                                                                                                                                                                                                                   </a:t>
            </a:r>
          </a:p>
          <a:p>
            <a:pPr eaLnBrk="1" hangingPunct="1"/>
            <a:endParaRPr lang="en-GB"/>
          </a:p>
          <a:p>
            <a:pPr eaLnBrk="1" hangingPunct="1"/>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algn="ctr" eaLnBrk="0" fontAlgn="base" hangingPunct="0">
              <a:spcBef>
                <a:spcPct val="0"/>
              </a:spcBef>
              <a:spcAft>
                <a:spcPct val="0"/>
              </a:spcAft>
              <a:defRPr>
                <a:solidFill>
                  <a:schemeClr val="tx1"/>
                </a:solidFill>
                <a:latin typeface="Arial" charset="0"/>
                <a:ea typeface="ＭＳ Ｐゴシック" charset="0"/>
              </a:defRPr>
            </a:lvl6pPr>
            <a:lvl7pPr marL="2971800" indent="-228600" algn="ctr" eaLnBrk="0" fontAlgn="base" hangingPunct="0">
              <a:spcBef>
                <a:spcPct val="0"/>
              </a:spcBef>
              <a:spcAft>
                <a:spcPct val="0"/>
              </a:spcAft>
              <a:defRPr>
                <a:solidFill>
                  <a:schemeClr val="tx1"/>
                </a:solidFill>
                <a:latin typeface="Arial" charset="0"/>
                <a:ea typeface="ＭＳ Ｐゴシック" charset="0"/>
              </a:defRPr>
            </a:lvl7pPr>
            <a:lvl8pPr marL="3429000" indent="-228600" algn="ctr" eaLnBrk="0" fontAlgn="base" hangingPunct="0">
              <a:spcBef>
                <a:spcPct val="0"/>
              </a:spcBef>
              <a:spcAft>
                <a:spcPct val="0"/>
              </a:spcAft>
              <a:defRPr>
                <a:solidFill>
                  <a:schemeClr val="tx1"/>
                </a:solidFill>
                <a:latin typeface="Arial" charset="0"/>
                <a:ea typeface="ＭＳ Ｐゴシック" charset="0"/>
              </a:defRPr>
            </a:lvl8pPr>
            <a:lvl9pPr marL="3886200" indent="-228600" algn="ctr" eaLnBrk="0" fontAlgn="base" hangingPunct="0">
              <a:spcBef>
                <a:spcPct val="0"/>
              </a:spcBef>
              <a:spcAft>
                <a:spcPct val="0"/>
              </a:spcAft>
              <a:defRPr>
                <a:solidFill>
                  <a:schemeClr val="tx1"/>
                </a:solidFill>
                <a:latin typeface="Arial" charset="0"/>
                <a:ea typeface="ＭＳ Ｐゴシック" charset="0"/>
              </a:defRPr>
            </a:lvl9pPr>
          </a:lstStyle>
          <a:p>
            <a:fld id="{9B203A8B-2E28-9F43-807A-5633498F848B}" type="slidenum">
              <a:rPr lang="en-GB"/>
              <a:pPr/>
              <a:t>45</a:t>
            </a:fld>
            <a:endParaRPr lang="en-GB"/>
          </a:p>
        </p:txBody>
      </p:sp>
      <p:sp>
        <p:nvSpPr>
          <p:cNvPr id="71683" name="Rectangle 2"/>
          <p:cNvSpPr>
            <a:spLocks noRot="1" noChangeArrowheads="1" noTextEdit="1"/>
          </p:cNvSpPr>
          <p:nvPr>
            <p:ph type="sldImg"/>
          </p:nvPr>
        </p:nvSpPr>
        <p:spPr>
          <a:ln/>
        </p:spPr>
      </p:sp>
      <p:sp>
        <p:nvSpPr>
          <p:cNvPr id="71684"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r>
              <a:rPr lang="en-GB"/>
              <a:t>Most people with PD diagnosis usually perceived </a:t>
            </a:r>
            <a:r>
              <a:rPr lang="en-GB" u="sng"/>
              <a:t>not</a:t>
            </a:r>
            <a:r>
              <a:rPr lang="en-GB"/>
              <a:t> to have an insight-impairing condition – that they do retain capacity and responsibility for their actions.</a:t>
            </a:r>
          </a:p>
          <a:p>
            <a:pPr eaLnBrk="1" hangingPunct="1"/>
            <a:endParaRPr lang="en-GB"/>
          </a:p>
          <a:p>
            <a:pPr eaLnBrk="1" hangingPunct="1"/>
            <a:r>
              <a:rPr lang="en-GB"/>
              <a:t>Questionable? – think about definition of pD – significantly disturbed moods/ arousal/ impulse control/ ways of perceiving and thinking.</a:t>
            </a:r>
          </a:p>
          <a:p>
            <a:pPr eaLnBrk="1" hangingPunct="1"/>
            <a:r>
              <a:rPr lang="en-GB"/>
              <a:t>Also that these difficulties more pronounced when emotionally aroused </a:t>
            </a:r>
          </a:p>
          <a:p>
            <a:pPr eaLnBrk="1" hangingPunct="1"/>
            <a:r>
              <a:rPr lang="en-GB"/>
              <a:t>Most likely condition when transient stress-related severe dissociative behaviour or paranoid presentation</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algn="ctr" eaLnBrk="0" fontAlgn="base" hangingPunct="0">
              <a:spcBef>
                <a:spcPct val="0"/>
              </a:spcBef>
              <a:spcAft>
                <a:spcPct val="0"/>
              </a:spcAft>
              <a:defRPr>
                <a:solidFill>
                  <a:schemeClr val="tx1"/>
                </a:solidFill>
                <a:latin typeface="Arial" charset="0"/>
                <a:ea typeface="ＭＳ Ｐゴシック" charset="0"/>
              </a:defRPr>
            </a:lvl6pPr>
            <a:lvl7pPr marL="2971800" indent="-228600" algn="ctr" eaLnBrk="0" fontAlgn="base" hangingPunct="0">
              <a:spcBef>
                <a:spcPct val="0"/>
              </a:spcBef>
              <a:spcAft>
                <a:spcPct val="0"/>
              </a:spcAft>
              <a:defRPr>
                <a:solidFill>
                  <a:schemeClr val="tx1"/>
                </a:solidFill>
                <a:latin typeface="Arial" charset="0"/>
                <a:ea typeface="ＭＳ Ｐゴシック" charset="0"/>
              </a:defRPr>
            </a:lvl7pPr>
            <a:lvl8pPr marL="3429000" indent="-228600" algn="ctr" eaLnBrk="0" fontAlgn="base" hangingPunct="0">
              <a:spcBef>
                <a:spcPct val="0"/>
              </a:spcBef>
              <a:spcAft>
                <a:spcPct val="0"/>
              </a:spcAft>
              <a:defRPr>
                <a:solidFill>
                  <a:schemeClr val="tx1"/>
                </a:solidFill>
                <a:latin typeface="Arial" charset="0"/>
                <a:ea typeface="ＭＳ Ｐゴシック" charset="0"/>
              </a:defRPr>
            </a:lvl8pPr>
            <a:lvl9pPr marL="3886200" indent="-228600" algn="ctr" eaLnBrk="0" fontAlgn="base" hangingPunct="0">
              <a:spcBef>
                <a:spcPct val="0"/>
              </a:spcBef>
              <a:spcAft>
                <a:spcPct val="0"/>
              </a:spcAft>
              <a:defRPr>
                <a:solidFill>
                  <a:schemeClr val="tx1"/>
                </a:solidFill>
                <a:latin typeface="Arial" charset="0"/>
                <a:ea typeface="ＭＳ Ｐゴシック" charset="0"/>
              </a:defRPr>
            </a:lvl9pPr>
          </a:lstStyle>
          <a:p>
            <a:fld id="{99AF1DF1-A0FF-B342-9FA8-C39EE92B5EE3}" type="slidenum">
              <a:rPr lang="en-GB"/>
              <a:pPr/>
              <a:t>46</a:t>
            </a:fld>
            <a:endParaRPr lang="en-GB"/>
          </a:p>
        </p:txBody>
      </p:sp>
      <p:sp>
        <p:nvSpPr>
          <p:cNvPr id="72707" name="Rectangle 2"/>
          <p:cNvSpPr>
            <a:spLocks noRot="1" noChangeArrowheads="1" noTextEdit="1"/>
          </p:cNvSpPr>
          <p:nvPr>
            <p:ph type="sldImg"/>
          </p:nvPr>
        </p:nvSpPr>
        <p:spPr>
          <a:ln/>
        </p:spPr>
      </p:sp>
      <p:sp>
        <p:nvSpPr>
          <p:cNvPr id="72708"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r>
              <a:rPr lang="ja-JP" altLang="en-GB"/>
              <a:t>“</a:t>
            </a:r>
            <a:r>
              <a:rPr lang="en-GB"/>
              <a:t>Medical treatment</a:t>
            </a:r>
            <a:r>
              <a:rPr lang="ja-JP" altLang="en-GB"/>
              <a:t>”</a:t>
            </a:r>
            <a:r>
              <a:rPr lang="en-GB"/>
              <a:t> is defined as :</a:t>
            </a:r>
          </a:p>
          <a:p>
            <a:pPr eaLnBrk="1" hangingPunct="1">
              <a:buFontTx/>
              <a:buChar char="•"/>
            </a:pPr>
            <a:r>
              <a:rPr lang="en-GB"/>
              <a:t>Pharmacological or physical treatment (such as ECT)</a:t>
            </a:r>
          </a:p>
          <a:p>
            <a:pPr eaLnBrk="1" hangingPunct="1">
              <a:buFontTx/>
              <a:buChar char="•"/>
            </a:pPr>
            <a:r>
              <a:rPr lang="en-GB"/>
              <a:t>Psychological and social interventions</a:t>
            </a:r>
          </a:p>
          <a:p>
            <a:pPr eaLnBrk="1" hangingPunct="1">
              <a:buFontTx/>
              <a:buChar char="•"/>
            </a:pPr>
            <a:r>
              <a:rPr lang="en-GB"/>
              <a:t>Nursing</a:t>
            </a:r>
          </a:p>
          <a:p>
            <a:pPr eaLnBrk="1" hangingPunct="1">
              <a:buFontTx/>
              <a:buChar char="•"/>
            </a:pPr>
            <a:r>
              <a:rPr lang="en-GB"/>
              <a:t>Care</a:t>
            </a:r>
          </a:p>
          <a:p>
            <a:pPr eaLnBrk="1" hangingPunct="1">
              <a:buFontTx/>
              <a:buChar char="•"/>
            </a:pPr>
            <a:r>
              <a:rPr lang="en-GB"/>
              <a:t>Habilitation – incl education and training in work, social and independent living skills</a:t>
            </a:r>
          </a:p>
          <a:p>
            <a:pPr eaLnBrk="1" hangingPunct="1">
              <a:buFontTx/>
              <a:buChar char="•"/>
            </a:pPr>
            <a:r>
              <a:rPr lang="en-GB"/>
              <a:t>Rehabilitation</a:t>
            </a:r>
          </a:p>
          <a:p>
            <a:pPr eaLnBrk="1" hangingPunct="1"/>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algn="ctr" eaLnBrk="0" fontAlgn="base" hangingPunct="0">
              <a:spcBef>
                <a:spcPct val="0"/>
              </a:spcBef>
              <a:spcAft>
                <a:spcPct val="0"/>
              </a:spcAft>
              <a:defRPr>
                <a:solidFill>
                  <a:schemeClr val="tx1"/>
                </a:solidFill>
                <a:latin typeface="Arial" charset="0"/>
                <a:ea typeface="ＭＳ Ｐゴシック" charset="0"/>
              </a:defRPr>
            </a:lvl6pPr>
            <a:lvl7pPr marL="2971800" indent="-228600" algn="ctr" eaLnBrk="0" fontAlgn="base" hangingPunct="0">
              <a:spcBef>
                <a:spcPct val="0"/>
              </a:spcBef>
              <a:spcAft>
                <a:spcPct val="0"/>
              </a:spcAft>
              <a:defRPr>
                <a:solidFill>
                  <a:schemeClr val="tx1"/>
                </a:solidFill>
                <a:latin typeface="Arial" charset="0"/>
                <a:ea typeface="ＭＳ Ｐゴシック" charset="0"/>
              </a:defRPr>
            </a:lvl7pPr>
            <a:lvl8pPr marL="3429000" indent="-228600" algn="ctr" eaLnBrk="0" fontAlgn="base" hangingPunct="0">
              <a:spcBef>
                <a:spcPct val="0"/>
              </a:spcBef>
              <a:spcAft>
                <a:spcPct val="0"/>
              </a:spcAft>
              <a:defRPr>
                <a:solidFill>
                  <a:schemeClr val="tx1"/>
                </a:solidFill>
                <a:latin typeface="Arial" charset="0"/>
                <a:ea typeface="ＭＳ Ｐゴシック" charset="0"/>
              </a:defRPr>
            </a:lvl8pPr>
            <a:lvl9pPr marL="3886200" indent="-228600" algn="ctr" eaLnBrk="0" fontAlgn="base" hangingPunct="0">
              <a:spcBef>
                <a:spcPct val="0"/>
              </a:spcBef>
              <a:spcAft>
                <a:spcPct val="0"/>
              </a:spcAft>
              <a:defRPr>
                <a:solidFill>
                  <a:schemeClr val="tx1"/>
                </a:solidFill>
                <a:latin typeface="Arial" charset="0"/>
                <a:ea typeface="ＭＳ Ｐゴシック" charset="0"/>
              </a:defRPr>
            </a:lvl9pPr>
          </a:lstStyle>
          <a:p>
            <a:fld id="{5D906FC0-1C7A-2945-8C89-7A1004AAD977}" type="slidenum">
              <a:rPr lang="en-GB"/>
              <a:pPr/>
              <a:t>48</a:t>
            </a:fld>
            <a:endParaRPr lang="en-GB"/>
          </a:p>
        </p:txBody>
      </p:sp>
      <p:sp>
        <p:nvSpPr>
          <p:cNvPr id="73731" name="Rectangle 2"/>
          <p:cNvSpPr>
            <a:spLocks noRot="1" noChangeArrowheads="1" noTextEdit="1"/>
          </p:cNvSpPr>
          <p:nvPr>
            <p:ph type="sldImg"/>
          </p:nvPr>
        </p:nvSpPr>
        <p:spPr>
          <a:ln/>
        </p:spPr>
      </p:sp>
      <p:sp>
        <p:nvSpPr>
          <p:cNvPr id="73732"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r>
              <a:rPr lang="en-GB"/>
              <a:t>Pre-conviction assessment and treatment orders</a:t>
            </a:r>
          </a:p>
          <a:p>
            <a:pPr eaLnBrk="1" hangingPunct="1"/>
            <a:r>
              <a:rPr lang="en-GB"/>
              <a:t>Post-conviction Interim compulsion orders and compulsion orders and restriction orders</a:t>
            </a:r>
          </a:p>
          <a:p>
            <a:pPr eaLnBrk="1" hangingPunct="1"/>
            <a:endParaRPr lang="en-GB"/>
          </a:p>
          <a:p>
            <a:pPr eaLnBrk="1" hangingPunct="1"/>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algn="ctr" eaLnBrk="0" fontAlgn="base" hangingPunct="0">
              <a:spcBef>
                <a:spcPct val="0"/>
              </a:spcBef>
              <a:spcAft>
                <a:spcPct val="0"/>
              </a:spcAft>
              <a:defRPr>
                <a:solidFill>
                  <a:schemeClr val="tx1"/>
                </a:solidFill>
                <a:latin typeface="Arial" charset="0"/>
                <a:ea typeface="ＭＳ Ｐゴシック" charset="0"/>
              </a:defRPr>
            </a:lvl6pPr>
            <a:lvl7pPr marL="2971800" indent="-228600" algn="ctr" eaLnBrk="0" fontAlgn="base" hangingPunct="0">
              <a:spcBef>
                <a:spcPct val="0"/>
              </a:spcBef>
              <a:spcAft>
                <a:spcPct val="0"/>
              </a:spcAft>
              <a:defRPr>
                <a:solidFill>
                  <a:schemeClr val="tx1"/>
                </a:solidFill>
                <a:latin typeface="Arial" charset="0"/>
                <a:ea typeface="ＭＳ Ｐゴシック" charset="0"/>
              </a:defRPr>
            </a:lvl7pPr>
            <a:lvl8pPr marL="3429000" indent="-228600" algn="ctr" eaLnBrk="0" fontAlgn="base" hangingPunct="0">
              <a:spcBef>
                <a:spcPct val="0"/>
              </a:spcBef>
              <a:spcAft>
                <a:spcPct val="0"/>
              </a:spcAft>
              <a:defRPr>
                <a:solidFill>
                  <a:schemeClr val="tx1"/>
                </a:solidFill>
                <a:latin typeface="Arial" charset="0"/>
                <a:ea typeface="ＭＳ Ｐゴシック" charset="0"/>
              </a:defRPr>
            </a:lvl8pPr>
            <a:lvl9pPr marL="3886200" indent="-228600" algn="ctr" eaLnBrk="0" fontAlgn="base" hangingPunct="0">
              <a:spcBef>
                <a:spcPct val="0"/>
              </a:spcBef>
              <a:spcAft>
                <a:spcPct val="0"/>
              </a:spcAft>
              <a:defRPr>
                <a:solidFill>
                  <a:schemeClr val="tx1"/>
                </a:solidFill>
                <a:latin typeface="Arial" charset="0"/>
                <a:ea typeface="ＭＳ Ｐゴシック" charset="0"/>
              </a:defRPr>
            </a:lvl9pPr>
          </a:lstStyle>
          <a:p>
            <a:fld id="{E3BEDF70-B196-5649-ADFA-4F5E50C971BE}" type="slidenum">
              <a:rPr lang="en-GB"/>
              <a:pPr/>
              <a:t>50</a:t>
            </a:fld>
            <a:endParaRPr lang="en-GB"/>
          </a:p>
        </p:txBody>
      </p:sp>
      <p:sp>
        <p:nvSpPr>
          <p:cNvPr id="74755" name="Rectangle 2"/>
          <p:cNvSpPr>
            <a:spLocks noRot="1" noChangeArrowheads="1" noTextEdit="1"/>
          </p:cNvSpPr>
          <p:nvPr>
            <p:ph type="sldImg"/>
          </p:nvPr>
        </p:nvSpPr>
        <p:spPr>
          <a:ln/>
        </p:spPr>
      </p:sp>
      <p:sp>
        <p:nvSpPr>
          <p:cNvPr id="74756"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r>
              <a:rPr lang="en-GB"/>
              <a:t>Escape from Carstairs and triple homicide by 2 individuals with primary diagnosis of PD in 1976 had significant impact on development of current working practice – led over time to significant reduction in detention of those with primary diagnosis of PD in special security in Scotland.</a:t>
            </a:r>
          </a:p>
          <a:p>
            <a:pPr eaLnBrk="1" hangingPunct="1"/>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algn="ctr" eaLnBrk="0" fontAlgn="base" hangingPunct="0">
              <a:spcBef>
                <a:spcPct val="0"/>
              </a:spcBef>
              <a:spcAft>
                <a:spcPct val="0"/>
              </a:spcAft>
              <a:defRPr>
                <a:solidFill>
                  <a:schemeClr val="tx1"/>
                </a:solidFill>
                <a:latin typeface="Arial" charset="0"/>
                <a:ea typeface="ＭＳ Ｐゴシック" charset="0"/>
              </a:defRPr>
            </a:lvl6pPr>
            <a:lvl7pPr marL="2971800" indent="-228600" algn="ctr" eaLnBrk="0" fontAlgn="base" hangingPunct="0">
              <a:spcBef>
                <a:spcPct val="0"/>
              </a:spcBef>
              <a:spcAft>
                <a:spcPct val="0"/>
              </a:spcAft>
              <a:defRPr>
                <a:solidFill>
                  <a:schemeClr val="tx1"/>
                </a:solidFill>
                <a:latin typeface="Arial" charset="0"/>
                <a:ea typeface="ＭＳ Ｐゴシック" charset="0"/>
              </a:defRPr>
            </a:lvl7pPr>
            <a:lvl8pPr marL="3429000" indent="-228600" algn="ctr" eaLnBrk="0" fontAlgn="base" hangingPunct="0">
              <a:spcBef>
                <a:spcPct val="0"/>
              </a:spcBef>
              <a:spcAft>
                <a:spcPct val="0"/>
              </a:spcAft>
              <a:defRPr>
                <a:solidFill>
                  <a:schemeClr val="tx1"/>
                </a:solidFill>
                <a:latin typeface="Arial" charset="0"/>
                <a:ea typeface="ＭＳ Ｐゴシック" charset="0"/>
              </a:defRPr>
            </a:lvl8pPr>
            <a:lvl9pPr marL="3886200" indent="-228600" algn="ctr" eaLnBrk="0" fontAlgn="base" hangingPunct="0">
              <a:spcBef>
                <a:spcPct val="0"/>
              </a:spcBef>
              <a:spcAft>
                <a:spcPct val="0"/>
              </a:spcAft>
              <a:defRPr>
                <a:solidFill>
                  <a:schemeClr val="tx1"/>
                </a:solidFill>
                <a:latin typeface="Arial" charset="0"/>
                <a:ea typeface="ＭＳ Ｐゴシック" charset="0"/>
              </a:defRPr>
            </a:lvl9pPr>
          </a:lstStyle>
          <a:p>
            <a:fld id="{8C48A41E-31FF-2E4C-8FFC-0DF5F40B2B2F}" type="slidenum">
              <a:rPr lang="en-GB"/>
              <a:pPr/>
              <a:t>11</a:t>
            </a:fld>
            <a:endParaRPr lang="en-GB"/>
          </a:p>
        </p:txBody>
      </p:sp>
      <p:sp>
        <p:nvSpPr>
          <p:cNvPr id="59395" name="Rectangle 2"/>
          <p:cNvSpPr>
            <a:spLocks noRot="1" noChangeArrowheads="1" noTextEdit="1"/>
          </p:cNvSpPr>
          <p:nvPr>
            <p:ph type="sldImg"/>
          </p:nvPr>
        </p:nvSpPr>
        <p:spPr>
          <a:ln/>
        </p:spPr>
      </p:sp>
      <p:sp>
        <p:nvSpPr>
          <p:cNvPr id="59396"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r>
              <a:rPr lang="en-GB"/>
              <a:t>Note this is describing an EXTERNAL pattern of behaviour, deriving from an INTERNAL experience</a:t>
            </a:r>
          </a:p>
          <a:p>
            <a:pPr eaLnBrk="1" hangingPunct="1"/>
            <a:endParaRPr lang="en-GB"/>
          </a:p>
          <a:p>
            <a:pPr eaLnBrk="1" hangingPunct="1"/>
            <a:r>
              <a:rPr lang="en-GB"/>
              <a:t>Affecting usually all areas of life – a wide range of personal and social context – e.g. the ability to make relationships, to work, to hold down a tenancy etc..</a:t>
            </a:r>
          </a:p>
          <a:p>
            <a:pPr eaLnBrk="1" hangingPunct="1"/>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algn="ctr" eaLnBrk="0" fontAlgn="base" hangingPunct="0">
              <a:spcBef>
                <a:spcPct val="0"/>
              </a:spcBef>
              <a:spcAft>
                <a:spcPct val="0"/>
              </a:spcAft>
              <a:defRPr>
                <a:solidFill>
                  <a:schemeClr val="tx1"/>
                </a:solidFill>
                <a:latin typeface="Arial" charset="0"/>
                <a:ea typeface="ＭＳ Ｐゴシック" charset="0"/>
              </a:defRPr>
            </a:lvl6pPr>
            <a:lvl7pPr marL="2971800" indent="-228600" algn="ctr" eaLnBrk="0" fontAlgn="base" hangingPunct="0">
              <a:spcBef>
                <a:spcPct val="0"/>
              </a:spcBef>
              <a:spcAft>
                <a:spcPct val="0"/>
              </a:spcAft>
              <a:defRPr>
                <a:solidFill>
                  <a:schemeClr val="tx1"/>
                </a:solidFill>
                <a:latin typeface="Arial" charset="0"/>
                <a:ea typeface="ＭＳ Ｐゴシック" charset="0"/>
              </a:defRPr>
            </a:lvl7pPr>
            <a:lvl8pPr marL="3429000" indent="-228600" algn="ctr" eaLnBrk="0" fontAlgn="base" hangingPunct="0">
              <a:spcBef>
                <a:spcPct val="0"/>
              </a:spcBef>
              <a:spcAft>
                <a:spcPct val="0"/>
              </a:spcAft>
              <a:defRPr>
                <a:solidFill>
                  <a:schemeClr val="tx1"/>
                </a:solidFill>
                <a:latin typeface="Arial" charset="0"/>
                <a:ea typeface="ＭＳ Ｐゴシック" charset="0"/>
              </a:defRPr>
            </a:lvl8pPr>
            <a:lvl9pPr marL="3886200" indent="-228600" algn="ctr" eaLnBrk="0" fontAlgn="base" hangingPunct="0">
              <a:spcBef>
                <a:spcPct val="0"/>
              </a:spcBef>
              <a:spcAft>
                <a:spcPct val="0"/>
              </a:spcAft>
              <a:defRPr>
                <a:solidFill>
                  <a:schemeClr val="tx1"/>
                </a:solidFill>
                <a:latin typeface="Arial" charset="0"/>
                <a:ea typeface="ＭＳ Ｐゴシック" charset="0"/>
              </a:defRPr>
            </a:lvl9pPr>
          </a:lstStyle>
          <a:p>
            <a:fld id="{66BABAAA-14E0-ED44-8433-BDFCF05423AE}" type="slidenum">
              <a:rPr lang="en-GB"/>
              <a:pPr/>
              <a:t>17</a:t>
            </a:fld>
            <a:endParaRPr lang="en-GB"/>
          </a:p>
        </p:txBody>
      </p:sp>
      <p:sp>
        <p:nvSpPr>
          <p:cNvPr id="60419" name="Rectangle 2"/>
          <p:cNvSpPr>
            <a:spLocks noRot="1" noChangeArrowheads="1" noTextEdit="1"/>
          </p:cNvSpPr>
          <p:nvPr>
            <p:ph type="sldImg"/>
          </p:nvPr>
        </p:nvSpPr>
        <p:spPr>
          <a:ln/>
        </p:spPr>
      </p:sp>
      <p:sp>
        <p:nvSpPr>
          <p:cNvPr id="60420"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buFontTx/>
              <a:buChar char="•"/>
            </a:pPr>
            <a:r>
              <a:rPr lang="en-GB"/>
              <a:t>10% have a diagnosable PD, in 4% this is clinically severe.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algn="ctr" eaLnBrk="0" fontAlgn="base" hangingPunct="0">
              <a:spcBef>
                <a:spcPct val="0"/>
              </a:spcBef>
              <a:spcAft>
                <a:spcPct val="0"/>
              </a:spcAft>
              <a:defRPr>
                <a:solidFill>
                  <a:schemeClr val="tx1"/>
                </a:solidFill>
                <a:latin typeface="Arial" charset="0"/>
                <a:ea typeface="ＭＳ Ｐゴシック" charset="0"/>
              </a:defRPr>
            </a:lvl6pPr>
            <a:lvl7pPr marL="2971800" indent="-228600" algn="ctr" eaLnBrk="0" fontAlgn="base" hangingPunct="0">
              <a:spcBef>
                <a:spcPct val="0"/>
              </a:spcBef>
              <a:spcAft>
                <a:spcPct val="0"/>
              </a:spcAft>
              <a:defRPr>
                <a:solidFill>
                  <a:schemeClr val="tx1"/>
                </a:solidFill>
                <a:latin typeface="Arial" charset="0"/>
                <a:ea typeface="ＭＳ Ｐゴシック" charset="0"/>
              </a:defRPr>
            </a:lvl7pPr>
            <a:lvl8pPr marL="3429000" indent="-228600" algn="ctr" eaLnBrk="0" fontAlgn="base" hangingPunct="0">
              <a:spcBef>
                <a:spcPct val="0"/>
              </a:spcBef>
              <a:spcAft>
                <a:spcPct val="0"/>
              </a:spcAft>
              <a:defRPr>
                <a:solidFill>
                  <a:schemeClr val="tx1"/>
                </a:solidFill>
                <a:latin typeface="Arial" charset="0"/>
                <a:ea typeface="ＭＳ Ｐゴシック" charset="0"/>
              </a:defRPr>
            </a:lvl8pPr>
            <a:lvl9pPr marL="3886200" indent="-228600" algn="ctr" eaLnBrk="0" fontAlgn="base" hangingPunct="0">
              <a:spcBef>
                <a:spcPct val="0"/>
              </a:spcBef>
              <a:spcAft>
                <a:spcPct val="0"/>
              </a:spcAft>
              <a:defRPr>
                <a:solidFill>
                  <a:schemeClr val="tx1"/>
                </a:solidFill>
                <a:latin typeface="Arial" charset="0"/>
                <a:ea typeface="ＭＳ Ｐゴシック" charset="0"/>
              </a:defRPr>
            </a:lvl9pPr>
          </a:lstStyle>
          <a:p>
            <a:fld id="{6E5209B9-C23C-E441-9C20-F11DA79C4835}" type="slidenum">
              <a:rPr lang="en-GB"/>
              <a:pPr/>
              <a:t>19</a:t>
            </a:fld>
            <a:endParaRPr lang="en-GB"/>
          </a:p>
        </p:txBody>
      </p:sp>
      <p:sp>
        <p:nvSpPr>
          <p:cNvPr id="61443" name="Rectangle 2"/>
          <p:cNvSpPr>
            <a:spLocks noRot="1" noChangeArrowheads="1" noTextEdit="1"/>
          </p:cNvSpPr>
          <p:nvPr>
            <p:ph type="sldImg"/>
          </p:nvPr>
        </p:nvSpPr>
        <p:spPr>
          <a:ln/>
        </p:spPr>
      </p:sp>
      <p:sp>
        <p:nvSpPr>
          <p:cNvPr id="61444"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r>
              <a:rPr lang="en-GB"/>
              <a:t>Cluster A, B and C</a:t>
            </a:r>
          </a:p>
          <a:p>
            <a:pPr eaLnBrk="1" hangingPunct="1"/>
            <a:r>
              <a:rPr lang="en-GB"/>
              <a:t>Best lists that could be come up with – by large international committee. Try to design a horse by committee, and get a camel!</a:t>
            </a:r>
          </a:p>
          <a:p>
            <a:pPr eaLnBrk="1" hangingPunct="1"/>
            <a:r>
              <a:rPr lang="en-GB"/>
              <a:t>All observations from the outside – no attempt to formulate what drives this on the inside.</a:t>
            </a:r>
          </a:p>
          <a:p>
            <a:pPr eaLnBrk="1" hangingPunct="1"/>
            <a:r>
              <a:rPr lang="en-GB"/>
              <a:t>Emotionally unstable includes IMPULSIVE type and BORDERLINE type – note 9 features – need 5 of these for a diagnosis – therefore could have only 1 symptom in common, and still be called the same disorder. Several thousand combinations!</a:t>
            </a:r>
          </a:p>
          <a:p>
            <a:pPr eaLnBrk="1" hangingPunct="1"/>
            <a:endParaRPr lang="en-GB"/>
          </a:p>
          <a:p>
            <a:pPr eaLnBrk="1" hangingPunct="1"/>
            <a:r>
              <a:rPr lang="en-GB"/>
              <a:t>Also much evidence to support BPD being classified more with affective disorder</a:t>
            </a:r>
          </a:p>
          <a:p>
            <a:pPr eaLnBrk="1" hangingPunct="1"/>
            <a:endParaRPr lang="en-GB"/>
          </a:p>
          <a:p>
            <a:pPr eaLnBrk="1" hangingPunct="1"/>
            <a:r>
              <a:rPr lang="en-GB"/>
              <a:t>Recent audit in homeless population in Edinburgh – Borderline, paranoid and dissocial the most common groups referred to a psychology service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algn="ctr" eaLnBrk="0" fontAlgn="base" hangingPunct="0">
              <a:spcBef>
                <a:spcPct val="0"/>
              </a:spcBef>
              <a:spcAft>
                <a:spcPct val="0"/>
              </a:spcAft>
              <a:defRPr>
                <a:solidFill>
                  <a:schemeClr val="tx1"/>
                </a:solidFill>
                <a:latin typeface="Arial" charset="0"/>
                <a:ea typeface="ＭＳ Ｐゴシック" charset="0"/>
              </a:defRPr>
            </a:lvl6pPr>
            <a:lvl7pPr marL="2971800" indent="-228600" algn="ctr" eaLnBrk="0" fontAlgn="base" hangingPunct="0">
              <a:spcBef>
                <a:spcPct val="0"/>
              </a:spcBef>
              <a:spcAft>
                <a:spcPct val="0"/>
              </a:spcAft>
              <a:defRPr>
                <a:solidFill>
                  <a:schemeClr val="tx1"/>
                </a:solidFill>
                <a:latin typeface="Arial" charset="0"/>
                <a:ea typeface="ＭＳ Ｐゴシック" charset="0"/>
              </a:defRPr>
            </a:lvl7pPr>
            <a:lvl8pPr marL="3429000" indent="-228600" algn="ctr" eaLnBrk="0" fontAlgn="base" hangingPunct="0">
              <a:spcBef>
                <a:spcPct val="0"/>
              </a:spcBef>
              <a:spcAft>
                <a:spcPct val="0"/>
              </a:spcAft>
              <a:defRPr>
                <a:solidFill>
                  <a:schemeClr val="tx1"/>
                </a:solidFill>
                <a:latin typeface="Arial" charset="0"/>
                <a:ea typeface="ＭＳ Ｐゴシック" charset="0"/>
              </a:defRPr>
            </a:lvl8pPr>
            <a:lvl9pPr marL="3886200" indent="-228600" algn="ctr" eaLnBrk="0" fontAlgn="base" hangingPunct="0">
              <a:spcBef>
                <a:spcPct val="0"/>
              </a:spcBef>
              <a:spcAft>
                <a:spcPct val="0"/>
              </a:spcAft>
              <a:defRPr>
                <a:solidFill>
                  <a:schemeClr val="tx1"/>
                </a:solidFill>
                <a:latin typeface="Arial" charset="0"/>
                <a:ea typeface="ＭＳ Ｐゴシック" charset="0"/>
              </a:defRPr>
            </a:lvl9pPr>
          </a:lstStyle>
          <a:p>
            <a:fld id="{2129A6D3-DB0D-A544-A737-56CB28AF8CE9}" type="slidenum">
              <a:rPr lang="en-GB"/>
              <a:pPr/>
              <a:t>21</a:t>
            </a:fld>
            <a:endParaRPr lang="en-GB"/>
          </a:p>
        </p:txBody>
      </p:sp>
      <p:sp>
        <p:nvSpPr>
          <p:cNvPr id="62467" name="Rectangle 2"/>
          <p:cNvSpPr>
            <a:spLocks noRot="1" noChangeArrowheads="1" noTextEdit="1"/>
          </p:cNvSpPr>
          <p:nvPr>
            <p:ph type="sldImg"/>
          </p:nvPr>
        </p:nvSpPr>
        <p:spPr>
          <a:ln/>
        </p:spPr>
      </p:sp>
      <p:sp>
        <p:nvSpPr>
          <p:cNvPr id="62468"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r>
              <a:rPr lang="en-GB"/>
              <a:t>This category would more commonly be known as ANTISOCIAL or PSYCHOPATHIC</a:t>
            </a: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algn="ctr" eaLnBrk="0" fontAlgn="base" hangingPunct="0">
              <a:spcBef>
                <a:spcPct val="0"/>
              </a:spcBef>
              <a:spcAft>
                <a:spcPct val="0"/>
              </a:spcAft>
              <a:defRPr>
                <a:solidFill>
                  <a:schemeClr val="tx1"/>
                </a:solidFill>
                <a:latin typeface="Arial" charset="0"/>
                <a:ea typeface="ＭＳ Ｐゴシック" charset="0"/>
              </a:defRPr>
            </a:lvl6pPr>
            <a:lvl7pPr marL="2971800" indent="-228600" algn="ctr" eaLnBrk="0" fontAlgn="base" hangingPunct="0">
              <a:spcBef>
                <a:spcPct val="0"/>
              </a:spcBef>
              <a:spcAft>
                <a:spcPct val="0"/>
              </a:spcAft>
              <a:defRPr>
                <a:solidFill>
                  <a:schemeClr val="tx1"/>
                </a:solidFill>
                <a:latin typeface="Arial" charset="0"/>
                <a:ea typeface="ＭＳ Ｐゴシック" charset="0"/>
              </a:defRPr>
            </a:lvl7pPr>
            <a:lvl8pPr marL="3429000" indent="-228600" algn="ctr" eaLnBrk="0" fontAlgn="base" hangingPunct="0">
              <a:spcBef>
                <a:spcPct val="0"/>
              </a:spcBef>
              <a:spcAft>
                <a:spcPct val="0"/>
              </a:spcAft>
              <a:defRPr>
                <a:solidFill>
                  <a:schemeClr val="tx1"/>
                </a:solidFill>
                <a:latin typeface="Arial" charset="0"/>
                <a:ea typeface="ＭＳ Ｐゴシック" charset="0"/>
              </a:defRPr>
            </a:lvl8pPr>
            <a:lvl9pPr marL="3886200" indent="-228600" algn="ctr" eaLnBrk="0" fontAlgn="base" hangingPunct="0">
              <a:spcBef>
                <a:spcPct val="0"/>
              </a:spcBef>
              <a:spcAft>
                <a:spcPct val="0"/>
              </a:spcAft>
              <a:defRPr>
                <a:solidFill>
                  <a:schemeClr val="tx1"/>
                </a:solidFill>
                <a:latin typeface="Arial" charset="0"/>
                <a:ea typeface="ＭＳ Ｐゴシック" charset="0"/>
              </a:defRPr>
            </a:lvl9pPr>
          </a:lstStyle>
          <a:p>
            <a:fld id="{94A37010-CA03-C54E-9326-48C464C79937}" type="slidenum">
              <a:rPr lang="en-GB"/>
              <a:pPr/>
              <a:t>23</a:t>
            </a:fld>
            <a:endParaRPr lang="en-GB"/>
          </a:p>
        </p:txBody>
      </p:sp>
      <p:sp>
        <p:nvSpPr>
          <p:cNvPr id="63491" name="Rectangle 2"/>
          <p:cNvSpPr>
            <a:spLocks noRot="1" noChangeArrowheads="1" noTextEdit="1"/>
          </p:cNvSpPr>
          <p:nvPr>
            <p:ph type="sldImg"/>
          </p:nvPr>
        </p:nvSpPr>
        <p:spPr>
          <a:ln/>
        </p:spPr>
      </p:sp>
      <p:sp>
        <p:nvSpPr>
          <p:cNvPr id="63492"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lnSpc>
                <a:spcPct val="90000"/>
              </a:lnSpc>
            </a:pPr>
            <a:r>
              <a:rPr lang="en-GB"/>
              <a:t>PCL-R checklist items include:</a:t>
            </a:r>
          </a:p>
          <a:p>
            <a:pPr eaLnBrk="1" hangingPunct="1">
              <a:lnSpc>
                <a:spcPct val="90000"/>
              </a:lnSpc>
            </a:pPr>
            <a:r>
              <a:rPr lang="en-GB"/>
              <a:t>	glibness, superficial charm				promiscuous sexually</a:t>
            </a:r>
          </a:p>
          <a:p>
            <a:pPr eaLnBrk="1" hangingPunct="1">
              <a:lnSpc>
                <a:spcPct val="90000"/>
              </a:lnSpc>
            </a:pPr>
            <a:r>
              <a:rPr lang="en-GB"/>
              <a:t>	grandiose sense of self-worth				early behaviour problems</a:t>
            </a:r>
          </a:p>
          <a:p>
            <a:pPr eaLnBrk="1" hangingPunct="1">
              <a:lnSpc>
                <a:spcPct val="90000"/>
              </a:lnSpc>
            </a:pPr>
            <a:r>
              <a:rPr lang="en-GB"/>
              <a:t>	need for stimulation/ prone to boredom		lack of realistic long tern goals</a:t>
            </a:r>
          </a:p>
          <a:p>
            <a:pPr eaLnBrk="1" hangingPunct="1">
              <a:lnSpc>
                <a:spcPct val="90000"/>
              </a:lnSpc>
            </a:pPr>
            <a:r>
              <a:rPr lang="en-GB"/>
              <a:t>	pathological lying						impulsivity</a:t>
            </a:r>
          </a:p>
          <a:p>
            <a:pPr eaLnBrk="1" hangingPunct="1">
              <a:lnSpc>
                <a:spcPct val="90000"/>
              </a:lnSpc>
            </a:pPr>
            <a:r>
              <a:rPr lang="en-GB"/>
              <a:t>	conning/ manipulative					irresponsibility</a:t>
            </a:r>
          </a:p>
          <a:p>
            <a:pPr eaLnBrk="1" hangingPunct="1">
              <a:lnSpc>
                <a:spcPct val="90000"/>
              </a:lnSpc>
            </a:pPr>
            <a:r>
              <a:rPr lang="en-GB"/>
              <a:t>	lack of remorse/ guilt					failure to accept responsibility for own actions</a:t>
            </a:r>
          </a:p>
          <a:p>
            <a:pPr eaLnBrk="1" hangingPunct="1">
              <a:lnSpc>
                <a:spcPct val="90000"/>
              </a:lnSpc>
            </a:pPr>
            <a:r>
              <a:rPr lang="en-GB"/>
              <a:t>	shallow affect						many short term marital relationships</a:t>
            </a:r>
          </a:p>
          <a:p>
            <a:pPr eaLnBrk="1" hangingPunct="1">
              <a:lnSpc>
                <a:spcPct val="90000"/>
              </a:lnSpc>
            </a:pPr>
            <a:r>
              <a:rPr lang="en-GB"/>
              <a:t>	callous/ lack of empathy					juvenile delinquency</a:t>
            </a:r>
          </a:p>
          <a:p>
            <a:pPr eaLnBrk="1" hangingPunct="1">
              <a:lnSpc>
                <a:spcPct val="90000"/>
              </a:lnSpc>
            </a:pPr>
            <a:r>
              <a:rPr lang="en-GB"/>
              <a:t>	parasitic lifestyle						criminal versatility</a:t>
            </a:r>
          </a:p>
          <a:p>
            <a:pPr eaLnBrk="1" hangingPunct="1">
              <a:lnSpc>
                <a:spcPct val="90000"/>
              </a:lnSpc>
            </a:pPr>
            <a:r>
              <a:rPr lang="en-GB"/>
              <a:t>	poor behavioural control</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algn="ctr" eaLnBrk="0" fontAlgn="base" hangingPunct="0">
              <a:spcBef>
                <a:spcPct val="0"/>
              </a:spcBef>
              <a:spcAft>
                <a:spcPct val="0"/>
              </a:spcAft>
              <a:defRPr>
                <a:solidFill>
                  <a:schemeClr val="tx1"/>
                </a:solidFill>
                <a:latin typeface="Arial" charset="0"/>
                <a:ea typeface="ＭＳ Ｐゴシック" charset="0"/>
              </a:defRPr>
            </a:lvl6pPr>
            <a:lvl7pPr marL="2971800" indent="-228600" algn="ctr" eaLnBrk="0" fontAlgn="base" hangingPunct="0">
              <a:spcBef>
                <a:spcPct val="0"/>
              </a:spcBef>
              <a:spcAft>
                <a:spcPct val="0"/>
              </a:spcAft>
              <a:defRPr>
                <a:solidFill>
                  <a:schemeClr val="tx1"/>
                </a:solidFill>
                <a:latin typeface="Arial" charset="0"/>
                <a:ea typeface="ＭＳ Ｐゴシック" charset="0"/>
              </a:defRPr>
            </a:lvl7pPr>
            <a:lvl8pPr marL="3429000" indent="-228600" algn="ctr" eaLnBrk="0" fontAlgn="base" hangingPunct="0">
              <a:spcBef>
                <a:spcPct val="0"/>
              </a:spcBef>
              <a:spcAft>
                <a:spcPct val="0"/>
              </a:spcAft>
              <a:defRPr>
                <a:solidFill>
                  <a:schemeClr val="tx1"/>
                </a:solidFill>
                <a:latin typeface="Arial" charset="0"/>
                <a:ea typeface="ＭＳ Ｐゴシック" charset="0"/>
              </a:defRPr>
            </a:lvl8pPr>
            <a:lvl9pPr marL="3886200" indent="-228600" algn="ctr" eaLnBrk="0" fontAlgn="base" hangingPunct="0">
              <a:spcBef>
                <a:spcPct val="0"/>
              </a:spcBef>
              <a:spcAft>
                <a:spcPct val="0"/>
              </a:spcAft>
              <a:defRPr>
                <a:solidFill>
                  <a:schemeClr val="tx1"/>
                </a:solidFill>
                <a:latin typeface="Arial" charset="0"/>
                <a:ea typeface="ＭＳ Ｐゴシック" charset="0"/>
              </a:defRPr>
            </a:lvl9pPr>
          </a:lstStyle>
          <a:p>
            <a:fld id="{1024B16E-AC0D-A34B-904A-59C8A0A217A2}" type="slidenum">
              <a:rPr lang="en-GB"/>
              <a:pPr/>
              <a:t>29</a:t>
            </a:fld>
            <a:endParaRPr lang="en-GB"/>
          </a:p>
        </p:txBody>
      </p:sp>
      <p:sp>
        <p:nvSpPr>
          <p:cNvPr id="64515" name="Rectangle 2"/>
          <p:cNvSpPr>
            <a:spLocks noRot="1" noChangeArrowheads="1" noTextEdit="1"/>
          </p:cNvSpPr>
          <p:nvPr>
            <p:ph type="sldImg"/>
          </p:nvPr>
        </p:nvSpPr>
        <p:spPr>
          <a:ln/>
        </p:spPr>
      </p:sp>
      <p:sp>
        <p:nvSpPr>
          <p:cNvPr id="64516"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r>
              <a:rPr lang="en-GB"/>
              <a:t>Problem with psychiatric model – not specific identifiable categories – too much overlap, AND - present/absent </a:t>
            </a:r>
          </a:p>
          <a:p>
            <a:pPr eaLnBrk="1" hangingPunct="1"/>
            <a:r>
              <a:rPr lang="en-GB"/>
              <a:t>Many people can be shown to have more than one PD </a:t>
            </a:r>
          </a:p>
          <a:p>
            <a:pPr eaLnBrk="1" hangingPunct="1"/>
            <a:endParaRPr lang="en-GB"/>
          </a:p>
          <a:p>
            <a:pPr eaLnBrk="1" hangingPunct="1"/>
            <a:r>
              <a:rPr lang="en-GB"/>
              <a:t>Problem with the psychodynamic model is that it doesn</a:t>
            </a:r>
            <a:r>
              <a:rPr lang="ja-JP" altLang="en-GB"/>
              <a:t>’</a:t>
            </a:r>
            <a:r>
              <a:rPr lang="en-GB"/>
              <a:t>t easily generalise to provide a simple plan of how to deal with this or that behaviour in all people who present with it – e.g. how to manage self-harming. Instead attempts to understand the internal processes that lead to this behaviour in this person. </a:t>
            </a:r>
          </a:p>
          <a:p>
            <a:pPr eaLnBrk="1" hangingPunct="1"/>
            <a:endParaRPr lang="en-GB"/>
          </a:p>
          <a:p>
            <a:pPr eaLnBrk="1" hangingPunct="1"/>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algn="ctr" eaLnBrk="0" fontAlgn="base" hangingPunct="0">
              <a:spcBef>
                <a:spcPct val="0"/>
              </a:spcBef>
              <a:spcAft>
                <a:spcPct val="0"/>
              </a:spcAft>
              <a:defRPr>
                <a:solidFill>
                  <a:schemeClr val="tx1"/>
                </a:solidFill>
                <a:latin typeface="Arial" charset="0"/>
                <a:ea typeface="ＭＳ Ｐゴシック" charset="0"/>
              </a:defRPr>
            </a:lvl6pPr>
            <a:lvl7pPr marL="2971800" indent="-228600" algn="ctr" eaLnBrk="0" fontAlgn="base" hangingPunct="0">
              <a:spcBef>
                <a:spcPct val="0"/>
              </a:spcBef>
              <a:spcAft>
                <a:spcPct val="0"/>
              </a:spcAft>
              <a:defRPr>
                <a:solidFill>
                  <a:schemeClr val="tx1"/>
                </a:solidFill>
                <a:latin typeface="Arial" charset="0"/>
                <a:ea typeface="ＭＳ Ｐゴシック" charset="0"/>
              </a:defRPr>
            </a:lvl7pPr>
            <a:lvl8pPr marL="3429000" indent="-228600" algn="ctr" eaLnBrk="0" fontAlgn="base" hangingPunct="0">
              <a:spcBef>
                <a:spcPct val="0"/>
              </a:spcBef>
              <a:spcAft>
                <a:spcPct val="0"/>
              </a:spcAft>
              <a:defRPr>
                <a:solidFill>
                  <a:schemeClr val="tx1"/>
                </a:solidFill>
                <a:latin typeface="Arial" charset="0"/>
                <a:ea typeface="ＭＳ Ｐゴシック" charset="0"/>
              </a:defRPr>
            </a:lvl8pPr>
            <a:lvl9pPr marL="3886200" indent="-228600" algn="ctr" eaLnBrk="0" fontAlgn="base" hangingPunct="0">
              <a:spcBef>
                <a:spcPct val="0"/>
              </a:spcBef>
              <a:spcAft>
                <a:spcPct val="0"/>
              </a:spcAft>
              <a:defRPr>
                <a:solidFill>
                  <a:schemeClr val="tx1"/>
                </a:solidFill>
                <a:latin typeface="Arial" charset="0"/>
                <a:ea typeface="ＭＳ Ｐゴシック" charset="0"/>
              </a:defRPr>
            </a:lvl9pPr>
          </a:lstStyle>
          <a:p>
            <a:fld id="{D9330D64-E2DC-9242-9E6C-0D6AABBAF074}" type="slidenum">
              <a:rPr lang="en-GB"/>
              <a:pPr/>
              <a:t>30</a:t>
            </a:fld>
            <a:endParaRPr lang="en-GB"/>
          </a:p>
        </p:txBody>
      </p:sp>
      <p:sp>
        <p:nvSpPr>
          <p:cNvPr id="65539" name="Rectangle 2"/>
          <p:cNvSpPr>
            <a:spLocks noRot="1" noChangeArrowheads="1" noTextEdit="1"/>
          </p:cNvSpPr>
          <p:nvPr>
            <p:ph type="sldImg"/>
          </p:nvPr>
        </p:nvSpPr>
        <p:spPr>
          <a:xfrm>
            <a:off x="1125538" y="684213"/>
            <a:ext cx="4572000" cy="3429000"/>
          </a:xfrm>
          <a:ln/>
        </p:spPr>
      </p:sp>
      <p:sp>
        <p:nvSpPr>
          <p:cNvPr id="65540"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pPr eaLnBrk="1" hangingPunct="1"/>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algn="ctr" eaLnBrk="0" fontAlgn="base" hangingPunct="0">
              <a:spcBef>
                <a:spcPct val="0"/>
              </a:spcBef>
              <a:spcAft>
                <a:spcPct val="0"/>
              </a:spcAft>
              <a:defRPr>
                <a:solidFill>
                  <a:schemeClr val="tx1"/>
                </a:solidFill>
                <a:latin typeface="Arial" charset="0"/>
                <a:ea typeface="ＭＳ Ｐゴシック" charset="0"/>
              </a:defRPr>
            </a:lvl6pPr>
            <a:lvl7pPr marL="2971800" indent="-228600" algn="ctr" eaLnBrk="0" fontAlgn="base" hangingPunct="0">
              <a:spcBef>
                <a:spcPct val="0"/>
              </a:spcBef>
              <a:spcAft>
                <a:spcPct val="0"/>
              </a:spcAft>
              <a:defRPr>
                <a:solidFill>
                  <a:schemeClr val="tx1"/>
                </a:solidFill>
                <a:latin typeface="Arial" charset="0"/>
                <a:ea typeface="ＭＳ Ｐゴシック" charset="0"/>
              </a:defRPr>
            </a:lvl7pPr>
            <a:lvl8pPr marL="3429000" indent="-228600" algn="ctr" eaLnBrk="0" fontAlgn="base" hangingPunct="0">
              <a:spcBef>
                <a:spcPct val="0"/>
              </a:spcBef>
              <a:spcAft>
                <a:spcPct val="0"/>
              </a:spcAft>
              <a:defRPr>
                <a:solidFill>
                  <a:schemeClr val="tx1"/>
                </a:solidFill>
                <a:latin typeface="Arial" charset="0"/>
                <a:ea typeface="ＭＳ Ｐゴシック" charset="0"/>
              </a:defRPr>
            </a:lvl8pPr>
            <a:lvl9pPr marL="3886200" indent="-228600" algn="ctr" eaLnBrk="0" fontAlgn="base" hangingPunct="0">
              <a:spcBef>
                <a:spcPct val="0"/>
              </a:spcBef>
              <a:spcAft>
                <a:spcPct val="0"/>
              </a:spcAft>
              <a:defRPr>
                <a:solidFill>
                  <a:schemeClr val="tx1"/>
                </a:solidFill>
                <a:latin typeface="Arial" charset="0"/>
                <a:ea typeface="ＭＳ Ｐゴシック" charset="0"/>
              </a:defRPr>
            </a:lvl9pPr>
          </a:lstStyle>
          <a:p>
            <a:fld id="{87FEFD2E-1FF8-2842-9AA4-97A2869CFDFE}" type="slidenum">
              <a:rPr lang="en-GB"/>
              <a:pPr/>
              <a:t>31</a:t>
            </a:fld>
            <a:endParaRPr lang="en-GB"/>
          </a:p>
        </p:txBody>
      </p:sp>
      <p:sp>
        <p:nvSpPr>
          <p:cNvPr id="66563" name="Rectangle 2"/>
          <p:cNvSpPr>
            <a:spLocks noRot="1" noChangeArrowheads="1" noTextEdit="1"/>
          </p:cNvSpPr>
          <p:nvPr>
            <p:ph type="sldImg"/>
          </p:nvPr>
        </p:nvSpPr>
        <p:spPr>
          <a:ln/>
        </p:spPr>
      </p:sp>
      <p:sp>
        <p:nvSpPr>
          <p:cNvPr id="66564"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8C75ED1-0F58-E94E-A4E9-BAA94684DEFB}" type="slidenum">
              <a:rPr lang="en-US"/>
              <a:pPr/>
              <a:t>‹#›</a:t>
            </a:fld>
            <a:endParaRPr lang="en-US"/>
          </a:p>
        </p:txBody>
      </p:sp>
    </p:spTree>
    <p:extLst>
      <p:ext uri="{BB962C8B-B14F-4D97-AF65-F5344CB8AC3E}">
        <p14:creationId xmlns:p14="http://schemas.microsoft.com/office/powerpoint/2010/main" val="3425303573"/>
      </p:ext>
    </p:extLst>
  </p:cSld>
  <p:clrMapOvr>
    <a:masterClrMapping/>
  </p:clrMapOvr>
  <p:transition xmlns:p14="http://schemas.microsoft.com/office/powerpoint/2010/mai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F2CD79C4-2809-AF47-AA13-E64E83C22ABE}" type="slidenum">
              <a:rPr lang="en-US"/>
              <a:pPr/>
              <a:t>‹#›</a:t>
            </a:fld>
            <a:endParaRPr lang="en-US"/>
          </a:p>
        </p:txBody>
      </p:sp>
    </p:spTree>
    <p:extLst>
      <p:ext uri="{BB962C8B-B14F-4D97-AF65-F5344CB8AC3E}">
        <p14:creationId xmlns:p14="http://schemas.microsoft.com/office/powerpoint/2010/main" val="3075924947"/>
      </p:ext>
    </p:extLst>
  </p:cSld>
  <p:clrMapOvr>
    <a:masterClrMapping/>
  </p:clrMapOvr>
  <p:transition xmlns:p14="http://schemas.microsoft.com/office/powerpoint/2010/mai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D06979D-8303-1840-B2F3-CD458C2DDD26}" type="slidenum">
              <a:rPr lang="en-US"/>
              <a:pPr/>
              <a:t>‹#›</a:t>
            </a:fld>
            <a:endParaRPr lang="en-US"/>
          </a:p>
        </p:txBody>
      </p:sp>
    </p:spTree>
    <p:extLst>
      <p:ext uri="{BB962C8B-B14F-4D97-AF65-F5344CB8AC3E}">
        <p14:creationId xmlns:p14="http://schemas.microsoft.com/office/powerpoint/2010/main" val="3216221317"/>
      </p:ext>
    </p:extLst>
  </p:cSld>
  <p:clrMapOvr>
    <a:masterClrMapping/>
  </p:clrMapOvr>
  <p:transition xmlns:p14="http://schemas.microsoft.com/office/powerpoint/2010/mai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26D48B30-213E-E54D-94E9-030FD0433E58}" type="slidenum">
              <a:rPr lang="en-US"/>
              <a:pPr/>
              <a:t>‹#›</a:t>
            </a:fld>
            <a:endParaRPr lang="en-US"/>
          </a:p>
        </p:txBody>
      </p:sp>
    </p:spTree>
    <p:extLst>
      <p:ext uri="{BB962C8B-B14F-4D97-AF65-F5344CB8AC3E}">
        <p14:creationId xmlns:p14="http://schemas.microsoft.com/office/powerpoint/2010/main" val="2053966073"/>
      </p:ext>
    </p:extLst>
  </p:cSld>
  <p:clrMapOvr>
    <a:masterClrMapping/>
  </p:clrMapOvr>
  <p:transition xmlns:p14="http://schemas.microsoft.com/office/powerpoint/2010/mai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fld id="{A18770C6-9849-CA42-897E-CEFC1C4B9FEC}" type="slidenum">
              <a:rPr lang="en-US"/>
              <a:pPr/>
              <a:t>‹#›</a:t>
            </a:fld>
            <a:endParaRPr lang="en-US"/>
          </a:p>
        </p:txBody>
      </p:sp>
    </p:spTree>
    <p:extLst>
      <p:ext uri="{BB962C8B-B14F-4D97-AF65-F5344CB8AC3E}">
        <p14:creationId xmlns:p14="http://schemas.microsoft.com/office/powerpoint/2010/main" val="593808253"/>
      </p:ext>
    </p:extLst>
  </p:cSld>
  <p:clrMapOvr>
    <a:masterClrMapping/>
  </p:clrMapOvr>
  <p:transition xmlns:p14="http://schemas.microsoft.com/office/powerpoint/2010/main"/>
</p:sldLayout>
</file>

<file path=ppt/slideLayouts/slideLayout14.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SmartArt Placeholder 2"/>
          <p:cNvSpPr>
            <a:spLocks noGrp="1"/>
          </p:cNvSpPr>
          <p:nvPr>
            <p:ph type="dgm" idx="1"/>
          </p:nvPr>
        </p:nvSpPr>
        <p:spPr>
          <a:xfrm>
            <a:off x="457200" y="1600200"/>
            <a:ext cx="8229600"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124AE41C-F0E9-8345-B8D1-EF13B2B0CF6D}" type="slidenum">
              <a:rPr lang="en-US"/>
              <a:pPr/>
              <a:t>‹#›</a:t>
            </a:fld>
            <a:endParaRPr lang="en-US"/>
          </a:p>
        </p:txBody>
      </p:sp>
    </p:spTree>
    <p:extLst>
      <p:ext uri="{BB962C8B-B14F-4D97-AF65-F5344CB8AC3E}">
        <p14:creationId xmlns:p14="http://schemas.microsoft.com/office/powerpoint/2010/main" val="2201852886"/>
      </p:ext>
    </p:extLst>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142FE87-A74E-A444-88CF-99949CEC1B48}" type="slidenum">
              <a:rPr lang="en-US"/>
              <a:pPr/>
              <a:t>‹#›</a:t>
            </a:fld>
            <a:endParaRPr lang="en-US"/>
          </a:p>
        </p:txBody>
      </p:sp>
    </p:spTree>
    <p:extLst>
      <p:ext uri="{BB962C8B-B14F-4D97-AF65-F5344CB8AC3E}">
        <p14:creationId xmlns:p14="http://schemas.microsoft.com/office/powerpoint/2010/main" val="91718964"/>
      </p:ext>
    </p:extLst>
  </p:cSld>
  <p:clrMapOvr>
    <a:masterClrMapping/>
  </p:clrMapOvr>
  <p:transition xmlns:p14="http://schemas.microsoft.com/office/powerpoint/2010/mai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6C8B79A4-B7EC-EE42-982D-18FA0D70868F}" type="slidenum">
              <a:rPr lang="en-US"/>
              <a:pPr/>
              <a:t>‹#›</a:t>
            </a:fld>
            <a:endParaRPr lang="en-US"/>
          </a:p>
        </p:txBody>
      </p:sp>
    </p:spTree>
    <p:extLst>
      <p:ext uri="{BB962C8B-B14F-4D97-AF65-F5344CB8AC3E}">
        <p14:creationId xmlns:p14="http://schemas.microsoft.com/office/powerpoint/2010/main" val="654208703"/>
      </p:ext>
    </p:extLst>
  </p:cSld>
  <p:clrMapOvr>
    <a:masterClrMapping/>
  </p:clrMapOvr>
  <p:transition xmlns:p14="http://schemas.microsoft.com/office/powerpoint/2010/mai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50D4B363-D5E3-604B-9AE4-94CD0E9A13EA}" type="slidenum">
              <a:rPr lang="en-US"/>
              <a:pPr/>
              <a:t>‹#›</a:t>
            </a:fld>
            <a:endParaRPr lang="en-US"/>
          </a:p>
        </p:txBody>
      </p:sp>
    </p:spTree>
    <p:extLst>
      <p:ext uri="{BB962C8B-B14F-4D97-AF65-F5344CB8AC3E}">
        <p14:creationId xmlns:p14="http://schemas.microsoft.com/office/powerpoint/2010/main" val="3707533278"/>
      </p:ext>
    </p:extLst>
  </p:cSld>
  <p:clrMapOvr>
    <a:masterClrMapping/>
  </p:clrMapOvr>
  <p:transition xmlns:p14="http://schemas.microsoft.com/office/powerpoint/2010/mai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EDE251B6-6C73-2543-8281-8C1FCACF3820}" type="slidenum">
              <a:rPr lang="en-US"/>
              <a:pPr/>
              <a:t>‹#›</a:t>
            </a:fld>
            <a:endParaRPr lang="en-US"/>
          </a:p>
        </p:txBody>
      </p:sp>
    </p:spTree>
    <p:extLst>
      <p:ext uri="{BB962C8B-B14F-4D97-AF65-F5344CB8AC3E}">
        <p14:creationId xmlns:p14="http://schemas.microsoft.com/office/powerpoint/2010/main" val="4033767902"/>
      </p:ext>
    </p:extLst>
  </p:cSld>
  <p:clrMapOvr>
    <a:masterClrMapping/>
  </p:clrMapOvr>
  <p:transition xmlns:p14="http://schemas.microsoft.com/office/powerpoint/2010/mai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F2D64E0B-710E-A84E-B10A-8160DC98C1BB}" type="slidenum">
              <a:rPr lang="en-US"/>
              <a:pPr/>
              <a:t>‹#›</a:t>
            </a:fld>
            <a:endParaRPr lang="en-US"/>
          </a:p>
        </p:txBody>
      </p:sp>
    </p:spTree>
    <p:extLst>
      <p:ext uri="{BB962C8B-B14F-4D97-AF65-F5344CB8AC3E}">
        <p14:creationId xmlns:p14="http://schemas.microsoft.com/office/powerpoint/2010/main" val="861343404"/>
      </p:ext>
    </p:extLst>
  </p:cSld>
  <p:clrMapOvr>
    <a:masterClrMapping/>
  </p:clrMapOvr>
  <p:transition xmlns:p14="http://schemas.microsoft.com/office/powerpoint/2010/mai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70B1E0A3-6883-5F44-9412-593801141785}" type="slidenum">
              <a:rPr lang="en-US"/>
              <a:pPr/>
              <a:t>‹#›</a:t>
            </a:fld>
            <a:endParaRPr lang="en-US"/>
          </a:p>
        </p:txBody>
      </p:sp>
    </p:spTree>
    <p:extLst>
      <p:ext uri="{BB962C8B-B14F-4D97-AF65-F5344CB8AC3E}">
        <p14:creationId xmlns:p14="http://schemas.microsoft.com/office/powerpoint/2010/main" val="1945356691"/>
      </p:ext>
    </p:extLst>
  </p:cSld>
  <p:clrMapOvr>
    <a:masterClrMapping/>
  </p:clrMapOvr>
  <p:transition xmlns:p14="http://schemas.microsoft.com/office/powerpoint/2010/mai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86F4CA89-A0BC-474B-B058-920B27511E1A}" type="slidenum">
              <a:rPr lang="en-US"/>
              <a:pPr/>
              <a:t>‹#›</a:t>
            </a:fld>
            <a:endParaRPr lang="en-US"/>
          </a:p>
        </p:txBody>
      </p:sp>
    </p:spTree>
    <p:extLst>
      <p:ext uri="{BB962C8B-B14F-4D97-AF65-F5344CB8AC3E}">
        <p14:creationId xmlns:p14="http://schemas.microsoft.com/office/powerpoint/2010/main" val="707483356"/>
      </p:ext>
    </p:extLst>
  </p:cSld>
  <p:clrMapOvr>
    <a:masterClrMapping/>
  </p:clrMapOvr>
  <p:transition xmlns:p14="http://schemas.microsoft.com/office/powerpoint/2010/mai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C6846925-646D-474F-92E8-A4D27B1ED2C1}" type="slidenum">
              <a:rPr lang="en-US"/>
              <a:pPr/>
              <a:t>‹#›</a:t>
            </a:fld>
            <a:endParaRPr lang="en-US"/>
          </a:p>
        </p:txBody>
      </p:sp>
    </p:spTree>
    <p:extLst>
      <p:ext uri="{BB962C8B-B14F-4D97-AF65-F5344CB8AC3E}">
        <p14:creationId xmlns:p14="http://schemas.microsoft.com/office/powerpoint/2010/main" val="316184183"/>
      </p:ext>
    </p:extLst>
  </p:cSld>
  <p:clrMapOvr>
    <a:masterClrMapping/>
  </p:clrMapOvr>
  <p:transition xmlns:p14="http://schemas.microsoft.com/office/powerpoint/2010/mai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075"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776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400" smtClean="0">
                <a:ea typeface="+mn-ea"/>
              </a:defRPr>
            </a:lvl1pPr>
          </a:lstStyle>
          <a:p>
            <a:pPr>
              <a:defRPr/>
            </a:pPr>
            <a:endParaRPr lang="en-US"/>
          </a:p>
        </p:txBody>
      </p:sp>
      <p:sp>
        <p:nvSpPr>
          <p:cNvPr id="11776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ea typeface="+mn-ea"/>
              </a:defRPr>
            </a:lvl1pPr>
          </a:lstStyle>
          <a:p>
            <a:pPr>
              <a:defRPr/>
            </a:pPr>
            <a:endParaRPr lang="en-US"/>
          </a:p>
        </p:txBody>
      </p:sp>
      <p:sp>
        <p:nvSpPr>
          <p:cNvPr id="117766"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092FA650-966E-1542-8AAF-CCCF401B012B}"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Lst>
  <p:transition xmlns:p14="http://schemas.microsoft.com/office/powerpoint/2010/main"/>
  <p:timing>
    <p:tnLst>
      <p:par>
        <p:cTn xmlns:p14="http://schemas.microsoft.com/office/powerpoint/2010/mai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ＭＳ Ｐゴシック" charset="0"/>
          <a:cs typeface="+mj-cs"/>
        </a:defRPr>
      </a:lvl1pPr>
      <a:lvl2pPr algn="ctr" rtl="0" eaLnBrk="0" fontAlgn="base" hangingPunct="0">
        <a:spcBef>
          <a:spcPct val="0"/>
        </a:spcBef>
        <a:spcAft>
          <a:spcPct val="0"/>
        </a:spcAft>
        <a:defRPr sz="4400">
          <a:solidFill>
            <a:schemeClr val="tx2"/>
          </a:solidFill>
          <a:latin typeface="Arial" charset="0"/>
          <a:ea typeface="ＭＳ Ｐゴシック" charset="0"/>
        </a:defRPr>
      </a:lvl2pPr>
      <a:lvl3pPr algn="ctr" rtl="0" eaLnBrk="0" fontAlgn="base" hangingPunct="0">
        <a:spcBef>
          <a:spcPct val="0"/>
        </a:spcBef>
        <a:spcAft>
          <a:spcPct val="0"/>
        </a:spcAft>
        <a:defRPr sz="4400">
          <a:solidFill>
            <a:schemeClr val="tx2"/>
          </a:solidFill>
          <a:latin typeface="Arial" charset="0"/>
          <a:ea typeface="ＭＳ Ｐゴシック" charset="0"/>
        </a:defRPr>
      </a:lvl3pPr>
      <a:lvl4pPr algn="ctr" rtl="0" eaLnBrk="0" fontAlgn="base" hangingPunct="0">
        <a:spcBef>
          <a:spcPct val="0"/>
        </a:spcBef>
        <a:spcAft>
          <a:spcPct val="0"/>
        </a:spcAft>
        <a:defRPr sz="4400">
          <a:solidFill>
            <a:schemeClr val="tx2"/>
          </a:solidFill>
          <a:latin typeface="Arial" charset="0"/>
          <a:ea typeface="ＭＳ Ｐゴシック" charset="0"/>
        </a:defRPr>
      </a:lvl4pPr>
      <a:lvl5pPr algn="ctr" rtl="0" eaLnBrk="0" fontAlgn="base" hangingPunct="0">
        <a:spcBef>
          <a:spcPct val="0"/>
        </a:spcBef>
        <a:spcAft>
          <a:spcPct val="0"/>
        </a:spcAft>
        <a:defRPr sz="4400">
          <a:solidFill>
            <a:schemeClr val="tx2"/>
          </a:solidFill>
          <a:latin typeface="Arial" charset="0"/>
          <a:ea typeface="ＭＳ Ｐゴシック"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 Id="rId3" Type="http://schemas.openxmlformats.org/officeDocument/2006/relationships/image" Target="../media/image1.jpe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Relationship Id="rId3" Type="http://schemas.openxmlformats.org/officeDocument/2006/relationships/image" Target="../media/image2.jpe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 Id="rId3" Type="http://schemas.openxmlformats.org/officeDocument/2006/relationships/image" Target="../media/image3.jpe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68313" y="274638"/>
            <a:ext cx="8218487" cy="2794000"/>
          </a:xfrm>
        </p:spPr>
        <p:txBody>
          <a:bodyPr/>
          <a:lstStyle/>
          <a:p>
            <a:pPr eaLnBrk="1" hangingPunct="1"/>
            <a:r>
              <a:rPr lang="en-GB" b="1" dirty="0">
                <a:solidFill>
                  <a:schemeClr val="folHlink"/>
                </a:solidFill>
                <a:latin typeface="Arial" charset="0"/>
              </a:rPr>
              <a:t>Personality Disorders</a:t>
            </a:r>
            <a:br>
              <a:rPr lang="en-GB" b="1" dirty="0">
                <a:solidFill>
                  <a:schemeClr val="folHlink"/>
                </a:solidFill>
                <a:latin typeface="Arial" charset="0"/>
              </a:rPr>
            </a:br>
            <a:endParaRPr lang="en-GB" dirty="0">
              <a:latin typeface="Arial" charset="0"/>
            </a:endParaRPr>
          </a:p>
        </p:txBody>
      </p:sp>
      <p:sp>
        <p:nvSpPr>
          <p:cNvPr id="4099" name="Rectangle 3"/>
          <p:cNvSpPr>
            <a:spLocks noGrp="1" noChangeArrowheads="1"/>
          </p:cNvSpPr>
          <p:nvPr>
            <p:ph type="body" idx="1"/>
          </p:nvPr>
        </p:nvSpPr>
        <p:spPr>
          <a:xfrm>
            <a:off x="457200" y="2636838"/>
            <a:ext cx="8229600" cy="3489325"/>
          </a:xfrm>
        </p:spPr>
        <p:txBody>
          <a:bodyPr/>
          <a:lstStyle/>
          <a:p>
            <a:pPr algn="ctr" eaLnBrk="1" hangingPunct="1">
              <a:lnSpc>
                <a:spcPct val="80000"/>
              </a:lnSpc>
              <a:buFontTx/>
              <a:buNone/>
            </a:pPr>
            <a:endParaRPr lang="en-GB" sz="3600" dirty="0">
              <a:latin typeface="Arial" charset="0"/>
            </a:endParaRPr>
          </a:p>
          <a:p>
            <a:pPr algn="ctr" eaLnBrk="1" hangingPunct="1">
              <a:lnSpc>
                <a:spcPct val="80000"/>
              </a:lnSpc>
              <a:buFontTx/>
              <a:buNone/>
            </a:pPr>
            <a:endParaRPr lang="en-GB" sz="3600" dirty="0">
              <a:latin typeface="Arial" charset="0"/>
            </a:endParaRPr>
          </a:p>
          <a:p>
            <a:pPr algn="ctr" eaLnBrk="1" hangingPunct="1">
              <a:lnSpc>
                <a:spcPct val="80000"/>
              </a:lnSpc>
              <a:buFontTx/>
              <a:buNone/>
            </a:pPr>
            <a:r>
              <a:rPr lang="en-GB" sz="3600" dirty="0">
                <a:latin typeface="Arial" charset="0"/>
              </a:rPr>
              <a:t>Dr Andrea Williams</a:t>
            </a:r>
          </a:p>
          <a:p>
            <a:pPr algn="ctr" eaLnBrk="1" hangingPunct="1">
              <a:lnSpc>
                <a:spcPct val="80000"/>
              </a:lnSpc>
              <a:buFontTx/>
              <a:buNone/>
            </a:pPr>
            <a:r>
              <a:rPr lang="en-GB" sz="2800" dirty="0">
                <a:latin typeface="Arial" charset="0"/>
              </a:rPr>
              <a:t>Consultant Psychiatrist in Psychotherapy</a:t>
            </a:r>
          </a:p>
          <a:p>
            <a:pPr algn="ctr" eaLnBrk="1" hangingPunct="1">
              <a:lnSpc>
                <a:spcPct val="80000"/>
              </a:lnSpc>
              <a:buFontTx/>
              <a:buNone/>
            </a:pPr>
            <a:endParaRPr lang="en-GB" sz="2800" dirty="0">
              <a:latin typeface="Arial" charset="0"/>
            </a:endParaRPr>
          </a:p>
          <a:p>
            <a:pPr algn="ctr" eaLnBrk="1" hangingPunct="1">
              <a:lnSpc>
                <a:spcPct val="80000"/>
              </a:lnSpc>
              <a:buFontTx/>
              <a:buNone/>
            </a:pPr>
            <a:r>
              <a:rPr lang="en-GB" sz="2800" dirty="0">
                <a:latin typeface="Arial" charset="0"/>
              </a:rPr>
              <a:t>Personality Disorder and Homelessness Team</a:t>
            </a:r>
          </a:p>
          <a:p>
            <a:pPr algn="ctr" eaLnBrk="1" hangingPunct="1">
              <a:lnSpc>
                <a:spcPct val="80000"/>
              </a:lnSpc>
              <a:buFontTx/>
              <a:buNone/>
            </a:pPr>
            <a:r>
              <a:rPr lang="en-GB" sz="2800" dirty="0">
                <a:latin typeface="Arial" charset="0"/>
              </a:rPr>
              <a:t>NHS Greater Glasgow and Clyde</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endParaRPr lang="en-US">
              <a:latin typeface="Arial" charset="0"/>
            </a:endParaRPr>
          </a:p>
        </p:txBody>
      </p:sp>
      <p:sp>
        <p:nvSpPr>
          <p:cNvPr id="13315" name="Rectangle 3"/>
          <p:cNvSpPr>
            <a:spLocks noGrp="1" noChangeArrowheads="1"/>
          </p:cNvSpPr>
          <p:nvPr>
            <p:ph type="body" idx="1"/>
          </p:nvPr>
        </p:nvSpPr>
        <p:spPr/>
        <p:txBody>
          <a:bodyPr/>
          <a:lstStyle/>
          <a:p>
            <a:pPr algn="ctr" eaLnBrk="1" hangingPunct="1">
              <a:buFontTx/>
              <a:buNone/>
            </a:pPr>
            <a:endParaRPr lang="en-GB" sz="7200">
              <a:latin typeface="Arial" charset="0"/>
            </a:endParaRPr>
          </a:p>
          <a:p>
            <a:pPr algn="ctr" eaLnBrk="1" hangingPunct="1">
              <a:buFontTx/>
              <a:buNone/>
            </a:pPr>
            <a:r>
              <a:rPr lang="en-GB" sz="7200">
                <a:latin typeface="Arial" charset="0"/>
              </a:rPr>
              <a:t>Definitions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GB" sz="4000">
                <a:solidFill>
                  <a:schemeClr val="folHlink"/>
                </a:solidFill>
                <a:latin typeface="Arial" charset="0"/>
              </a:rPr>
              <a:t>What Do we mean by Personality Disorder?</a:t>
            </a:r>
          </a:p>
        </p:txBody>
      </p:sp>
      <p:sp>
        <p:nvSpPr>
          <p:cNvPr id="14339" name="Rectangle 3"/>
          <p:cNvSpPr>
            <a:spLocks noGrp="1" noChangeArrowheads="1"/>
          </p:cNvSpPr>
          <p:nvPr>
            <p:ph type="body" idx="1"/>
          </p:nvPr>
        </p:nvSpPr>
        <p:spPr/>
        <p:txBody>
          <a:bodyPr/>
          <a:lstStyle/>
          <a:p>
            <a:pPr eaLnBrk="1" hangingPunct="1">
              <a:lnSpc>
                <a:spcPct val="90000"/>
              </a:lnSpc>
            </a:pPr>
            <a:r>
              <a:rPr lang="en-GB">
                <a:latin typeface="Arial" charset="0"/>
              </a:rPr>
              <a:t>Deeply ingrained maladaptive patterns of behaviour </a:t>
            </a:r>
          </a:p>
          <a:p>
            <a:pPr eaLnBrk="1" hangingPunct="1">
              <a:lnSpc>
                <a:spcPct val="90000"/>
              </a:lnSpc>
              <a:buFontTx/>
              <a:buNone/>
            </a:pPr>
            <a:endParaRPr lang="en-GB">
              <a:latin typeface="Arial" charset="0"/>
            </a:endParaRPr>
          </a:p>
          <a:p>
            <a:pPr eaLnBrk="1" hangingPunct="1">
              <a:lnSpc>
                <a:spcPct val="90000"/>
              </a:lnSpc>
            </a:pPr>
            <a:r>
              <a:rPr lang="en-GB">
                <a:latin typeface="Arial" charset="0"/>
              </a:rPr>
              <a:t>Extreme/ significant deviation from the way the average person in that culture perceives/ thinks/ feels and relates to others. (MAKES THEM DIFFERENT)</a:t>
            </a:r>
          </a:p>
          <a:p>
            <a:pPr eaLnBrk="1" hangingPunct="1">
              <a:lnSpc>
                <a:spcPct val="90000"/>
              </a:lnSpc>
              <a:buFontTx/>
              <a:buNone/>
            </a:pPr>
            <a:endParaRPr lang="en-GB">
              <a:latin typeface="Arial" charset="0"/>
            </a:endParaRPr>
          </a:p>
          <a:p>
            <a:pPr eaLnBrk="1" hangingPunct="1">
              <a:lnSpc>
                <a:spcPct val="90000"/>
              </a:lnSpc>
            </a:pPr>
            <a:r>
              <a:rPr lang="en-GB">
                <a:latin typeface="Arial" charset="0"/>
              </a:rPr>
              <a:t>Recognisable from adolescence</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solidFill>
                  <a:schemeClr val="folHlink"/>
                </a:solidFill>
                <a:latin typeface="Arial" charset="0"/>
              </a:rPr>
              <a:t>What Does it Mean?</a:t>
            </a:r>
          </a:p>
        </p:txBody>
      </p:sp>
      <p:sp>
        <p:nvSpPr>
          <p:cNvPr id="15363" name="Rectangle 3"/>
          <p:cNvSpPr>
            <a:spLocks noGrp="1" noChangeArrowheads="1"/>
          </p:cNvSpPr>
          <p:nvPr>
            <p:ph type="body" idx="1"/>
          </p:nvPr>
        </p:nvSpPr>
        <p:spPr/>
        <p:txBody>
          <a:bodyPr/>
          <a:lstStyle/>
          <a:p>
            <a:pPr eaLnBrk="1" hangingPunct="1"/>
            <a:r>
              <a:rPr lang="en-GB" sz="3600">
                <a:latin typeface="Arial" charset="0"/>
              </a:rPr>
              <a:t>Disturbed ways of RELATING</a:t>
            </a:r>
          </a:p>
          <a:p>
            <a:pPr eaLnBrk="1" hangingPunct="1"/>
            <a:endParaRPr lang="en-GB">
              <a:latin typeface="Arial" charset="0"/>
            </a:endParaRPr>
          </a:p>
          <a:p>
            <a:pPr eaLnBrk="1" hangingPunct="1"/>
            <a:r>
              <a:rPr lang="en-GB" sz="3600">
                <a:latin typeface="Arial" charset="0"/>
              </a:rPr>
              <a:t>Difficulties with MOOD CONTROL and IMPULSIVITY</a:t>
            </a:r>
          </a:p>
          <a:p>
            <a:pPr eaLnBrk="1" hangingPunct="1">
              <a:buFontTx/>
              <a:buNone/>
            </a:pPr>
            <a:endParaRPr lang="en-GB">
              <a:latin typeface="Arial" charset="0"/>
            </a:endParaRPr>
          </a:p>
          <a:p>
            <a:pPr eaLnBrk="1" hangingPunct="1"/>
            <a:r>
              <a:rPr lang="en-GB" sz="3600">
                <a:latin typeface="Arial" charset="0"/>
              </a:rPr>
              <a:t>Disturbed ways of  THINKING</a:t>
            </a:r>
          </a:p>
          <a:p>
            <a:pPr eaLnBrk="1" hangingPunct="1">
              <a:buFontTx/>
              <a:buNone/>
            </a:pPr>
            <a:endParaRPr lang="en-GB">
              <a:latin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a:solidFill>
                  <a:schemeClr val="folHlink"/>
                </a:solidFill>
                <a:latin typeface="Arial" charset="0"/>
              </a:rPr>
              <a:t>What Does it Mean?</a:t>
            </a:r>
          </a:p>
        </p:txBody>
      </p:sp>
      <p:sp>
        <p:nvSpPr>
          <p:cNvPr id="16387" name="Rectangle 3"/>
          <p:cNvSpPr>
            <a:spLocks noGrp="1" noChangeArrowheads="1"/>
          </p:cNvSpPr>
          <p:nvPr>
            <p:ph type="body" idx="1"/>
          </p:nvPr>
        </p:nvSpPr>
        <p:spPr/>
        <p:txBody>
          <a:bodyPr/>
          <a:lstStyle/>
          <a:p>
            <a:pPr eaLnBrk="1" hangingPunct="1"/>
            <a:r>
              <a:rPr lang="en-GB" sz="3600" b="1">
                <a:latin typeface="Arial" charset="0"/>
              </a:rPr>
              <a:t>Enduring</a:t>
            </a:r>
            <a:r>
              <a:rPr lang="en-GB" sz="3600">
                <a:latin typeface="Arial" charset="0"/>
              </a:rPr>
              <a:t> – long lasting</a:t>
            </a:r>
          </a:p>
          <a:p>
            <a:pPr eaLnBrk="1" hangingPunct="1"/>
            <a:endParaRPr lang="en-GB" sz="3600">
              <a:latin typeface="Arial" charset="0"/>
            </a:endParaRPr>
          </a:p>
          <a:p>
            <a:pPr eaLnBrk="1" hangingPunct="1"/>
            <a:r>
              <a:rPr lang="en-GB" sz="3600" b="1">
                <a:latin typeface="Arial" charset="0"/>
              </a:rPr>
              <a:t>Pervasive</a:t>
            </a:r>
            <a:r>
              <a:rPr lang="en-GB" sz="3600">
                <a:latin typeface="Arial" charset="0"/>
              </a:rPr>
              <a:t> – affects all areas of person</a:t>
            </a:r>
            <a:r>
              <a:rPr lang="ja-JP" altLang="en-GB" sz="3600">
                <a:latin typeface="Arial" charset="0"/>
              </a:rPr>
              <a:t>’</a:t>
            </a:r>
            <a:r>
              <a:rPr lang="en-GB" sz="3600">
                <a:latin typeface="Arial" charset="0"/>
              </a:rPr>
              <a:t>s life</a:t>
            </a:r>
          </a:p>
          <a:p>
            <a:pPr eaLnBrk="1" hangingPunct="1">
              <a:buFontTx/>
              <a:buNone/>
            </a:pPr>
            <a:endParaRPr lang="en-GB" sz="3600">
              <a:latin typeface="Arial" charset="0"/>
            </a:endParaRPr>
          </a:p>
          <a:p>
            <a:pPr eaLnBrk="1" hangingPunct="1"/>
            <a:r>
              <a:rPr lang="en-GB" sz="3600">
                <a:latin typeface="Arial" charset="0"/>
              </a:rPr>
              <a:t>Considerable personal distress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endParaRPr lang="en-US">
              <a:latin typeface="Arial" charset="0"/>
            </a:endParaRPr>
          </a:p>
        </p:txBody>
      </p:sp>
      <p:sp>
        <p:nvSpPr>
          <p:cNvPr id="17411" name="Rectangle 3"/>
          <p:cNvSpPr>
            <a:spLocks noGrp="1" noChangeArrowheads="1"/>
          </p:cNvSpPr>
          <p:nvPr>
            <p:ph type="body" idx="1"/>
          </p:nvPr>
        </p:nvSpPr>
        <p:spPr/>
        <p:txBody>
          <a:bodyPr/>
          <a:lstStyle/>
          <a:p>
            <a:pPr algn="ctr" eaLnBrk="1" hangingPunct="1">
              <a:buFontTx/>
              <a:buNone/>
            </a:pPr>
            <a:r>
              <a:rPr lang="en-GB" sz="7200">
                <a:latin typeface="Arial" charset="0"/>
              </a:rPr>
              <a:t>Prevalence </a:t>
            </a:r>
          </a:p>
          <a:p>
            <a:pPr algn="ctr" eaLnBrk="1" hangingPunct="1">
              <a:buFontTx/>
              <a:buNone/>
            </a:pPr>
            <a:r>
              <a:rPr lang="en-GB" sz="7200">
                <a:latin typeface="Arial" charset="0"/>
              </a:rPr>
              <a:t>and</a:t>
            </a:r>
          </a:p>
          <a:p>
            <a:pPr algn="ctr" eaLnBrk="1" hangingPunct="1">
              <a:buFontTx/>
              <a:buNone/>
            </a:pPr>
            <a:r>
              <a:rPr lang="en-GB" sz="7200">
                <a:latin typeface="Arial" charset="0"/>
              </a:rPr>
              <a:t>Course</a:t>
            </a:r>
          </a:p>
        </p:txBody>
      </p:sp>
    </p:spTree>
  </p:cSld>
  <p:clrMapOvr>
    <a:masterClrMapping/>
  </p:clrMapOvr>
  <p:transition xmlns:p14="http://schemas.microsoft.com/office/powerpoint/2010/mai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a:solidFill>
                  <a:schemeClr val="folHlink"/>
                </a:solidFill>
                <a:latin typeface="Arial" charset="0"/>
              </a:rPr>
              <a:t>How Enduring?</a:t>
            </a:r>
          </a:p>
        </p:txBody>
      </p:sp>
      <p:sp>
        <p:nvSpPr>
          <p:cNvPr id="18435" name="Rectangle 3"/>
          <p:cNvSpPr>
            <a:spLocks noGrp="1" noChangeArrowheads="1"/>
          </p:cNvSpPr>
          <p:nvPr>
            <p:ph type="body" idx="1"/>
          </p:nvPr>
        </p:nvSpPr>
        <p:spPr/>
        <p:txBody>
          <a:bodyPr/>
          <a:lstStyle/>
          <a:p>
            <a:pPr eaLnBrk="1" hangingPunct="1"/>
            <a:r>
              <a:rPr lang="en-GB">
                <a:latin typeface="Arial" charset="0"/>
              </a:rPr>
              <a:t>Most recent studies have shown with Borderline Personality Disorder: </a:t>
            </a:r>
          </a:p>
          <a:p>
            <a:pPr eaLnBrk="1" hangingPunct="1">
              <a:buFontTx/>
              <a:buNone/>
            </a:pPr>
            <a:endParaRPr lang="en-GB">
              <a:latin typeface="Arial" charset="0"/>
            </a:endParaRPr>
          </a:p>
          <a:p>
            <a:pPr eaLnBrk="1" hangingPunct="1"/>
            <a:r>
              <a:rPr lang="en-GB">
                <a:latin typeface="Arial" charset="0"/>
              </a:rPr>
              <a:t>at 2 years, 1/3 no longer meet criteria for diagnosis</a:t>
            </a:r>
          </a:p>
          <a:p>
            <a:pPr eaLnBrk="1" hangingPunct="1"/>
            <a:r>
              <a:rPr lang="en-GB">
                <a:latin typeface="Arial" charset="0"/>
              </a:rPr>
              <a:t>at 4 years, 1/2 no longer meet criteria</a:t>
            </a:r>
          </a:p>
          <a:p>
            <a:pPr eaLnBrk="1" hangingPunct="1"/>
            <a:r>
              <a:rPr lang="en-GB">
                <a:latin typeface="Arial" charset="0"/>
              </a:rPr>
              <a:t>at 6 years 2/3 no longer meet criteria</a:t>
            </a:r>
          </a:p>
          <a:p>
            <a:pPr eaLnBrk="1" hangingPunct="1">
              <a:buFontTx/>
              <a:buNone/>
            </a:pPr>
            <a:r>
              <a:rPr lang="en-GB" sz="2400">
                <a:latin typeface="Arial" charset="0"/>
              </a:rPr>
              <a:t>						(Zanarini et al 2003)</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solidFill>
                  <a:schemeClr val="folHlink"/>
                </a:solidFill>
                <a:latin typeface="Arial" charset="0"/>
              </a:rPr>
              <a:t>How enduring? (cont)</a:t>
            </a:r>
          </a:p>
        </p:txBody>
      </p:sp>
      <p:sp>
        <p:nvSpPr>
          <p:cNvPr id="19459" name="Rectangle 3"/>
          <p:cNvSpPr>
            <a:spLocks noGrp="1" noChangeArrowheads="1"/>
          </p:cNvSpPr>
          <p:nvPr>
            <p:ph type="body" idx="1"/>
          </p:nvPr>
        </p:nvSpPr>
        <p:spPr/>
        <p:txBody>
          <a:bodyPr/>
          <a:lstStyle/>
          <a:p>
            <a:pPr eaLnBrk="1" hangingPunct="1">
              <a:lnSpc>
                <a:spcPct val="90000"/>
              </a:lnSpc>
              <a:buFontTx/>
              <a:buNone/>
            </a:pPr>
            <a:r>
              <a:rPr lang="en-GB" sz="2800">
                <a:latin typeface="Arial" charset="0"/>
              </a:rPr>
              <a:t>Older wisdom was that personality mellowed with age, but this had limited support from long-term follow up </a:t>
            </a:r>
          </a:p>
          <a:p>
            <a:pPr eaLnBrk="1" hangingPunct="1">
              <a:lnSpc>
                <a:spcPct val="90000"/>
              </a:lnSpc>
              <a:buFontTx/>
              <a:buNone/>
            </a:pPr>
            <a:endParaRPr lang="en-GB" sz="2800">
              <a:latin typeface="Arial" charset="0"/>
            </a:endParaRPr>
          </a:p>
          <a:p>
            <a:pPr eaLnBrk="1" hangingPunct="1">
              <a:lnSpc>
                <a:spcPct val="90000"/>
              </a:lnSpc>
              <a:buFontTx/>
              <a:buNone/>
            </a:pPr>
            <a:r>
              <a:rPr lang="en-GB" sz="2800">
                <a:latin typeface="Arial" charset="0"/>
              </a:rPr>
              <a:t>Studies show that marked disturbance continues, although some of the more noticable behaviours became less frequent</a:t>
            </a:r>
          </a:p>
          <a:p>
            <a:pPr eaLnBrk="1" hangingPunct="1">
              <a:lnSpc>
                <a:spcPct val="90000"/>
              </a:lnSpc>
              <a:buFontTx/>
              <a:buNone/>
            </a:pPr>
            <a:endParaRPr lang="en-GB" sz="2800">
              <a:latin typeface="Arial" charset="0"/>
            </a:endParaRPr>
          </a:p>
          <a:p>
            <a:pPr eaLnBrk="1" hangingPunct="1">
              <a:lnSpc>
                <a:spcPct val="90000"/>
              </a:lnSpc>
              <a:buFontTx/>
              <a:buNone/>
            </a:pPr>
            <a:r>
              <a:rPr lang="en-GB" sz="2800">
                <a:latin typeface="Arial" charset="0"/>
              </a:rPr>
              <a:t>i.e. TRAITS are enduring, but expression of these may modify with age/ experience</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GB">
                <a:solidFill>
                  <a:schemeClr val="folHlink"/>
                </a:solidFill>
                <a:latin typeface="Arial" charset="0"/>
              </a:rPr>
              <a:t>How Common Is It?</a:t>
            </a:r>
          </a:p>
        </p:txBody>
      </p:sp>
      <p:sp>
        <p:nvSpPr>
          <p:cNvPr id="20483" name="Rectangle 3"/>
          <p:cNvSpPr>
            <a:spLocks noGrp="1" noChangeArrowheads="1"/>
          </p:cNvSpPr>
          <p:nvPr>
            <p:ph type="body" idx="1"/>
          </p:nvPr>
        </p:nvSpPr>
        <p:spPr/>
        <p:txBody>
          <a:bodyPr/>
          <a:lstStyle/>
          <a:p>
            <a:pPr eaLnBrk="1" hangingPunct="1"/>
            <a:r>
              <a:rPr lang="en-GB">
                <a:latin typeface="Arial" charset="0"/>
              </a:rPr>
              <a:t>5-10% of general adult population</a:t>
            </a:r>
          </a:p>
          <a:p>
            <a:pPr lvl="2" eaLnBrk="1" hangingPunct="1">
              <a:buFontTx/>
              <a:buNone/>
            </a:pPr>
            <a:r>
              <a:rPr lang="en-GB" sz="2800">
                <a:latin typeface="Arial" charset="0"/>
              </a:rPr>
              <a:t>(zimmerman and coryell, 1990)</a:t>
            </a:r>
          </a:p>
          <a:p>
            <a:pPr lvl="2" eaLnBrk="1" hangingPunct="1">
              <a:buFontTx/>
              <a:buNone/>
            </a:pPr>
            <a:endParaRPr lang="en-GB" sz="2800">
              <a:latin typeface="Arial" charset="0"/>
            </a:endParaRPr>
          </a:p>
          <a:p>
            <a:pPr eaLnBrk="1" hangingPunct="1"/>
            <a:r>
              <a:rPr lang="en-GB">
                <a:latin typeface="Arial" charset="0"/>
              </a:rPr>
              <a:t>35% + of those in Psychiatric Hospital</a:t>
            </a:r>
          </a:p>
          <a:p>
            <a:pPr eaLnBrk="1" hangingPunct="1">
              <a:buFontTx/>
              <a:buNone/>
            </a:pPr>
            <a:endParaRPr lang="en-GB">
              <a:latin typeface="Arial" charset="0"/>
            </a:endParaRPr>
          </a:p>
          <a:p>
            <a:pPr eaLnBrk="1" hangingPunct="1"/>
            <a:r>
              <a:rPr lang="en-GB">
                <a:latin typeface="Arial" charset="0"/>
              </a:rPr>
              <a:t>50% of female prisoners</a:t>
            </a:r>
          </a:p>
          <a:p>
            <a:pPr eaLnBrk="1" hangingPunct="1"/>
            <a:r>
              <a:rPr lang="en-GB">
                <a:latin typeface="Arial" charset="0"/>
              </a:rPr>
              <a:t>60-80% of male prisoners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endParaRPr lang="en-US">
              <a:latin typeface="Arial" charset="0"/>
            </a:endParaRPr>
          </a:p>
        </p:txBody>
      </p:sp>
      <p:sp>
        <p:nvSpPr>
          <p:cNvPr id="21507" name="Rectangle 3"/>
          <p:cNvSpPr>
            <a:spLocks noGrp="1" noChangeArrowheads="1"/>
          </p:cNvSpPr>
          <p:nvPr>
            <p:ph type="body" idx="1"/>
          </p:nvPr>
        </p:nvSpPr>
        <p:spPr/>
        <p:txBody>
          <a:bodyPr/>
          <a:lstStyle/>
          <a:p>
            <a:pPr algn="ctr" eaLnBrk="1" hangingPunct="1">
              <a:buFontTx/>
              <a:buNone/>
            </a:pPr>
            <a:r>
              <a:rPr lang="en-GB" sz="7200">
                <a:latin typeface="Arial" charset="0"/>
              </a:rPr>
              <a:t>Types of Personality Disorder</a:t>
            </a:r>
          </a:p>
        </p:txBody>
      </p:sp>
    </p:spTree>
  </p:cSld>
  <p:clrMapOvr>
    <a:masterClrMapping/>
  </p:clrMapOvr>
  <p:transition xmlns:p14="http://schemas.microsoft.com/office/powerpoint/2010/mai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 name="Rectangle 2"/>
          <p:cNvSpPr>
            <a:spLocks noGrp="1" noChangeArrowheads="1"/>
          </p:cNvSpPr>
          <p:nvPr>
            <p:ph type="title"/>
          </p:nvPr>
        </p:nvSpPr>
        <p:spPr/>
        <p:txBody>
          <a:bodyPr/>
          <a:lstStyle/>
          <a:p>
            <a:pPr eaLnBrk="1" hangingPunct="1"/>
            <a:r>
              <a:rPr lang="en-GB">
                <a:latin typeface="Arial" charset="0"/>
              </a:rPr>
              <a:t>Psychiatric Classifications</a:t>
            </a:r>
          </a:p>
        </p:txBody>
      </p:sp>
      <p:sp>
        <p:nvSpPr>
          <p:cNvPr id="1035" name="Rectangle 3"/>
          <p:cNvSpPr>
            <a:spLocks noGrp="1" noChangeArrowheads="1"/>
          </p:cNvSpPr>
          <p:nvPr>
            <p:ph type="body" sz="half" idx="1"/>
          </p:nvPr>
        </p:nvSpPr>
        <p:spPr>
          <a:xfrm>
            <a:off x="457200" y="1600200"/>
            <a:ext cx="8362950" cy="1973263"/>
          </a:xfrm>
        </p:spPr>
        <p:txBody>
          <a:bodyPr/>
          <a:lstStyle/>
          <a:p>
            <a:pPr eaLnBrk="1" hangingPunct="1">
              <a:buFontTx/>
              <a:buNone/>
            </a:pPr>
            <a:r>
              <a:rPr lang="en-GB" sz="2800">
                <a:latin typeface="Arial" charset="0"/>
              </a:rPr>
              <a:t>ICD-10 Categories</a:t>
            </a:r>
          </a:p>
          <a:p>
            <a:pPr eaLnBrk="1" hangingPunct="1">
              <a:buFontTx/>
              <a:buNone/>
            </a:pPr>
            <a:r>
              <a:rPr lang="en-GB" sz="2800">
                <a:latin typeface="Arial" charset="0"/>
              </a:rPr>
              <a:t>(similar to DSM-IV)</a:t>
            </a:r>
          </a:p>
        </p:txBody>
      </p:sp>
      <p:grpSp>
        <p:nvGrpSpPr>
          <p:cNvPr id="1026" name="Content Placeholder 3076"/>
          <p:cNvGrpSpPr>
            <a:grpSpLocks/>
          </p:cNvGrpSpPr>
          <p:nvPr>
            <p:ph sz="half" idx="2"/>
          </p:nvPr>
        </p:nvGrpSpPr>
        <p:grpSpPr bwMode="auto">
          <a:xfrm>
            <a:off x="755650" y="2276475"/>
            <a:ext cx="7931150" cy="5545138"/>
            <a:chOff x="1586" y="708"/>
            <a:chExt cx="2544" cy="2851"/>
          </a:xfrm>
        </p:grpSpPr>
        <p:sp>
          <p:nvSpPr>
            <p:cNvPr id="1027" name="AutoShape 4"/>
            <p:cNvSpPr>
              <a:spLocks noChangeAspect="1" noChangeArrowheads="1" noTextEdit="1"/>
            </p:cNvSpPr>
            <p:nvPr/>
          </p:nvSpPr>
          <p:spPr bwMode="auto">
            <a:xfrm>
              <a:off x="1586" y="708"/>
              <a:ext cx="2544" cy="2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28" name="_s1028"/>
            <p:cNvSpPr>
              <a:spLocks noChangeArrowheads="1" noTextEdit="1"/>
            </p:cNvSpPr>
            <p:nvPr/>
          </p:nvSpPr>
          <p:spPr bwMode="auto">
            <a:xfrm>
              <a:off x="2371" y="857"/>
              <a:ext cx="952" cy="951"/>
            </a:xfrm>
            <a:prstGeom prst="ellipse">
              <a:avLst/>
            </a:prstGeom>
            <a:solidFill>
              <a:srgbClr val="0399FF">
                <a:alpha val="50000"/>
              </a:srgbClr>
            </a:solidFill>
            <a:ln w="9525">
              <a:solidFill>
                <a:srgbClr val="4B595B"/>
              </a:solidFill>
              <a:round/>
              <a:headEnd/>
              <a:tailEnd/>
            </a:ln>
          </p:spPr>
          <p:txBody>
            <a:bodyPr lIns="0" tIns="0" rIns="0" bIns="0" anchor="ctr"/>
            <a:lstStyle/>
            <a:p>
              <a:endParaRPr lang="en-US"/>
            </a:p>
          </p:txBody>
        </p:sp>
        <p:sp>
          <p:nvSpPr>
            <p:cNvPr id="1029" name="_s1029"/>
            <p:cNvSpPr>
              <a:spLocks noChangeArrowheads="1"/>
            </p:cNvSpPr>
            <p:nvPr/>
          </p:nvSpPr>
          <p:spPr bwMode="auto">
            <a:xfrm>
              <a:off x="2025" y="1930"/>
              <a:ext cx="254" cy="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p>
              <a:pPr eaLnBrk="1" hangingPunct="1"/>
              <a:endParaRPr lang="en-US" sz="1600" b="1">
                <a:solidFill>
                  <a:srgbClr val="000000"/>
                </a:solidFill>
              </a:endParaRPr>
            </a:p>
          </p:txBody>
        </p:sp>
        <p:sp>
          <p:nvSpPr>
            <p:cNvPr id="1030" name="_s1030"/>
            <p:cNvSpPr>
              <a:spLocks noChangeArrowheads="1" noTextEdit="1"/>
            </p:cNvSpPr>
            <p:nvPr/>
          </p:nvSpPr>
          <p:spPr bwMode="auto">
            <a:xfrm>
              <a:off x="1702" y="1708"/>
              <a:ext cx="953" cy="1258"/>
            </a:xfrm>
            <a:prstGeom prst="ellipse">
              <a:avLst/>
            </a:prstGeom>
            <a:solidFill>
              <a:srgbClr val="F60802">
                <a:alpha val="50000"/>
              </a:srgbClr>
            </a:solidFill>
            <a:ln w="9525">
              <a:solidFill>
                <a:srgbClr val="F60802"/>
              </a:solidFill>
              <a:round/>
              <a:headEnd/>
              <a:tailEnd/>
            </a:ln>
          </p:spPr>
          <p:txBody>
            <a:bodyPr lIns="0" tIns="0" rIns="0" bIns="0" anchor="ctr"/>
            <a:lstStyle/>
            <a:p>
              <a:endParaRPr lang="en-US"/>
            </a:p>
          </p:txBody>
        </p:sp>
        <p:sp>
          <p:nvSpPr>
            <p:cNvPr id="1031" name="_s1031"/>
            <p:cNvSpPr>
              <a:spLocks noChangeArrowheads="1"/>
            </p:cNvSpPr>
            <p:nvPr/>
          </p:nvSpPr>
          <p:spPr bwMode="auto">
            <a:xfrm>
              <a:off x="3133" y="1967"/>
              <a:ext cx="417" cy="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p>
              <a:pPr eaLnBrk="1" hangingPunct="1"/>
              <a:endParaRPr lang="en-US" sz="1600" b="1">
                <a:solidFill>
                  <a:srgbClr val="000000"/>
                </a:solidFill>
              </a:endParaRPr>
            </a:p>
          </p:txBody>
        </p:sp>
        <p:sp>
          <p:nvSpPr>
            <p:cNvPr id="1032" name="_s1032"/>
            <p:cNvSpPr>
              <a:spLocks noChangeArrowheads="1" noTextEdit="1"/>
            </p:cNvSpPr>
            <p:nvPr/>
          </p:nvSpPr>
          <p:spPr bwMode="auto">
            <a:xfrm>
              <a:off x="3064" y="1745"/>
              <a:ext cx="946" cy="955"/>
            </a:xfrm>
            <a:prstGeom prst="ellipse">
              <a:avLst/>
            </a:prstGeom>
            <a:solidFill>
              <a:srgbClr val="F1FD09">
                <a:alpha val="50000"/>
              </a:srgbClr>
            </a:solidFill>
            <a:ln w="9525">
              <a:solidFill>
                <a:srgbClr val="F1FD09"/>
              </a:solidFill>
              <a:round/>
              <a:headEnd/>
              <a:tailEnd/>
            </a:ln>
          </p:spPr>
          <p:txBody>
            <a:bodyPr lIns="0" tIns="0" rIns="0" bIns="0" anchor="ctr"/>
            <a:lstStyle/>
            <a:p>
              <a:endParaRPr lang="en-US"/>
            </a:p>
          </p:txBody>
        </p:sp>
        <p:sp>
          <p:nvSpPr>
            <p:cNvPr id="1033" name="_s1033"/>
            <p:cNvSpPr>
              <a:spLocks noChangeArrowheads="1"/>
            </p:cNvSpPr>
            <p:nvPr/>
          </p:nvSpPr>
          <p:spPr bwMode="auto">
            <a:xfrm>
              <a:off x="2718" y="857"/>
              <a:ext cx="254"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p>
              <a:pPr eaLnBrk="1" hangingPunct="1"/>
              <a:r>
                <a:rPr lang="en-GB" sz="1600" b="1">
                  <a:solidFill>
                    <a:srgbClr val="000000"/>
                  </a:solidFill>
                </a:rPr>
                <a:t>CLUSTER 1</a:t>
              </a:r>
            </a:p>
          </p:txBody>
        </p:sp>
      </p:grpSp>
      <p:sp>
        <p:nvSpPr>
          <p:cNvPr id="1036" name="Text Box 13"/>
          <p:cNvSpPr txBox="1">
            <a:spLocks noChangeArrowheads="1"/>
          </p:cNvSpPr>
          <p:nvPr/>
        </p:nvSpPr>
        <p:spPr bwMode="auto">
          <a:xfrm>
            <a:off x="3563938" y="2997200"/>
            <a:ext cx="15128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algn="ctr" eaLnBrk="0" fontAlgn="base" hangingPunct="0">
              <a:spcBef>
                <a:spcPct val="0"/>
              </a:spcBef>
              <a:spcAft>
                <a:spcPct val="0"/>
              </a:spcAft>
              <a:defRPr>
                <a:solidFill>
                  <a:schemeClr val="tx1"/>
                </a:solidFill>
                <a:latin typeface="Arial" charset="0"/>
                <a:ea typeface="ＭＳ Ｐゴシック" charset="0"/>
              </a:defRPr>
            </a:lvl6pPr>
            <a:lvl7pPr marL="2971800" indent="-228600" algn="ctr" eaLnBrk="0" fontAlgn="base" hangingPunct="0">
              <a:spcBef>
                <a:spcPct val="0"/>
              </a:spcBef>
              <a:spcAft>
                <a:spcPct val="0"/>
              </a:spcAft>
              <a:defRPr>
                <a:solidFill>
                  <a:schemeClr val="tx1"/>
                </a:solidFill>
                <a:latin typeface="Arial" charset="0"/>
                <a:ea typeface="ＭＳ Ｐゴシック" charset="0"/>
              </a:defRPr>
            </a:lvl7pPr>
            <a:lvl8pPr marL="3429000" indent="-228600" algn="ctr" eaLnBrk="0" fontAlgn="base" hangingPunct="0">
              <a:spcBef>
                <a:spcPct val="0"/>
              </a:spcBef>
              <a:spcAft>
                <a:spcPct val="0"/>
              </a:spcAft>
              <a:defRPr>
                <a:solidFill>
                  <a:schemeClr val="tx1"/>
                </a:solidFill>
                <a:latin typeface="Arial" charset="0"/>
                <a:ea typeface="ＭＳ Ｐゴシック" charset="0"/>
              </a:defRPr>
            </a:lvl8pPr>
            <a:lvl9pPr marL="3886200" indent="-228600" algn="ctr" eaLnBrk="0" fontAlgn="base" hangingPunct="0">
              <a:spcBef>
                <a:spcPct val="0"/>
              </a:spcBef>
              <a:spcAft>
                <a:spcPct val="0"/>
              </a:spcAft>
              <a:defRPr>
                <a:solidFill>
                  <a:schemeClr val="tx1"/>
                </a:solidFill>
                <a:latin typeface="Arial" charset="0"/>
                <a:ea typeface="ＭＳ Ｐゴシック" charset="0"/>
              </a:defRPr>
            </a:lvl9pPr>
          </a:lstStyle>
          <a:p>
            <a:pPr algn="l" eaLnBrk="1" hangingPunct="1">
              <a:spcBef>
                <a:spcPct val="50000"/>
              </a:spcBef>
              <a:buFontTx/>
              <a:buChar char="•"/>
            </a:pPr>
            <a:r>
              <a:rPr lang="en-GB"/>
              <a:t>PARANOID</a:t>
            </a:r>
          </a:p>
        </p:txBody>
      </p:sp>
      <p:sp>
        <p:nvSpPr>
          <p:cNvPr id="1037" name="Text Box 14"/>
          <p:cNvSpPr txBox="1">
            <a:spLocks noChangeArrowheads="1"/>
          </p:cNvSpPr>
          <p:nvPr/>
        </p:nvSpPr>
        <p:spPr bwMode="auto">
          <a:xfrm>
            <a:off x="4427538" y="3357563"/>
            <a:ext cx="14398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algn="ctr" eaLnBrk="0" fontAlgn="base" hangingPunct="0">
              <a:spcBef>
                <a:spcPct val="0"/>
              </a:spcBef>
              <a:spcAft>
                <a:spcPct val="0"/>
              </a:spcAft>
              <a:defRPr>
                <a:solidFill>
                  <a:schemeClr val="tx1"/>
                </a:solidFill>
                <a:latin typeface="Arial" charset="0"/>
                <a:ea typeface="ＭＳ Ｐゴシック" charset="0"/>
              </a:defRPr>
            </a:lvl6pPr>
            <a:lvl7pPr marL="2971800" indent="-228600" algn="ctr" eaLnBrk="0" fontAlgn="base" hangingPunct="0">
              <a:spcBef>
                <a:spcPct val="0"/>
              </a:spcBef>
              <a:spcAft>
                <a:spcPct val="0"/>
              </a:spcAft>
              <a:defRPr>
                <a:solidFill>
                  <a:schemeClr val="tx1"/>
                </a:solidFill>
                <a:latin typeface="Arial" charset="0"/>
                <a:ea typeface="ＭＳ Ｐゴシック" charset="0"/>
              </a:defRPr>
            </a:lvl7pPr>
            <a:lvl8pPr marL="3429000" indent="-228600" algn="ctr" eaLnBrk="0" fontAlgn="base" hangingPunct="0">
              <a:spcBef>
                <a:spcPct val="0"/>
              </a:spcBef>
              <a:spcAft>
                <a:spcPct val="0"/>
              </a:spcAft>
              <a:defRPr>
                <a:solidFill>
                  <a:schemeClr val="tx1"/>
                </a:solidFill>
                <a:latin typeface="Arial" charset="0"/>
                <a:ea typeface="ＭＳ Ｐゴシック" charset="0"/>
              </a:defRPr>
            </a:lvl8pPr>
            <a:lvl9pPr marL="3886200" indent="-228600" algn="ctr" eaLnBrk="0" fontAlgn="base" hangingPunct="0">
              <a:spcBef>
                <a:spcPct val="0"/>
              </a:spcBef>
              <a:spcAft>
                <a:spcPct val="0"/>
              </a:spcAft>
              <a:defRPr>
                <a:solidFill>
                  <a:schemeClr val="tx1"/>
                </a:solidFill>
                <a:latin typeface="Arial" charset="0"/>
                <a:ea typeface="ＭＳ Ｐゴシック" charset="0"/>
              </a:defRPr>
            </a:lvl9pPr>
          </a:lstStyle>
          <a:p>
            <a:pPr algn="l" eaLnBrk="1" hangingPunct="1">
              <a:spcBef>
                <a:spcPct val="50000"/>
              </a:spcBef>
              <a:buFontTx/>
              <a:buChar char="•"/>
            </a:pPr>
            <a:r>
              <a:rPr lang="en-GB"/>
              <a:t>SCHIZOID</a:t>
            </a:r>
          </a:p>
        </p:txBody>
      </p:sp>
      <p:sp>
        <p:nvSpPr>
          <p:cNvPr id="1038" name="Rectangle 15"/>
          <p:cNvSpPr>
            <a:spLocks noChangeArrowheads="1"/>
          </p:cNvSpPr>
          <p:nvPr/>
        </p:nvSpPr>
        <p:spPr bwMode="auto">
          <a:xfrm>
            <a:off x="1835150" y="4437063"/>
            <a:ext cx="145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eaLnBrk="1" hangingPunct="1"/>
            <a:r>
              <a:rPr lang="en-GB" b="1">
                <a:solidFill>
                  <a:srgbClr val="000000"/>
                </a:solidFill>
              </a:rPr>
              <a:t>CLUSTER 2</a:t>
            </a:r>
          </a:p>
        </p:txBody>
      </p:sp>
      <p:sp>
        <p:nvSpPr>
          <p:cNvPr id="1039" name="Text Box 16"/>
          <p:cNvSpPr txBox="1">
            <a:spLocks noChangeArrowheads="1"/>
          </p:cNvSpPr>
          <p:nvPr/>
        </p:nvSpPr>
        <p:spPr bwMode="auto">
          <a:xfrm>
            <a:off x="6156325" y="4437063"/>
            <a:ext cx="136683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algn="ctr" eaLnBrk="0" fontAlgn="base" hangingPunct="0">
              <a:spcBef>
                <a:spcPct val="0"/>
              </a:spcBef>
              <a:spcAft>
                <a:spcPct val="0"/>
              </a:spcAft>
              <a:defRPr>
                <a:solidFill>
                  <a:schemeClr val="tx1"/>
                </a:solidFill>
                <a:latin typeface="Arial" charset="0"/>
                <a:ea typeface="ＭＳ Ｐゴシック" charset="0"/>
              </a:defRPr>
            </a:lvl6pPr>
            <a:lvl7pPr marL="2971800" indent="-228600" algn="ctr" eaLnBrk="0" fontAlgn="base" hangingPunct="0">
              <a:spcBef>
                <a:spcPct val="0"/>
              </a:spcBef>
              <a:spcAft>
                <a:spcPct val="0"/>
              </a:spcAft>
              <a:defRPr>
                <a:solidFill>
                  <a:schemeClr val="tx1"/>
                </a:solidFill>
                <a:latin typeface="Arial" charset="0"/>
                <a:ea typeface="ＭＳ Ｐゴシック" charset="0"/>
              </a:defRPr>
            </a:lvl7pPr>
            <a:lvl8pPr marL="3429000" indent="-228600" algn="ctr" eaLnBrk="0" fontAlgn="base" hangingPunct="0">
              <a:spcBef>
                <a:spcPct val="0"/>
              </a:spcBef>
              <a:spcAft>
                <a:spcPct val="0"/>
              </a:spcAft>
              <a:defRPr>
                <a:solidFill>
                  <a:schemeClr val="tx1"/>
                </a:solidFill>
                <a:latin typeface="Arial" charset="0"/>
                <a:ea typeface="ＭＳ Ｐゴシック" charset="0"/>
              </a:defRPr>
            </a:lvl8pPr>
            <a:lvl9pPr marL="3886200" indent="-228600" algn="ctr" eaLnBrk="0" fontAlgn="base" hangingPunct="0">
              <a:spcBef>
                <a:spcPct val="0"/>
              </a:spcBef>
              <a:spcAft>
                <a:spcPct val="0"/>
              </a:spcAft>
              <a:defRPr>
                <a:solidFill>
                  <a:schemeClr val="tx1"/>
                </a:solidFill>
                <a:latin typeface="Arial" charset="0"/>
                <a:ea typeface="ＭＳ Ｐゴシック" charset="0"/>
              </a:defRPr>
            </a:lvl9pPr>
          </a:lstStyle>
          <a:p>
            <a:pPr algn="l" eaLnBrk="1" hangingPunct="1">
              <a:spcBef>
                <a:spcPct val="50000"/>
              </a:spcBef>
            </a:pPr>
            <a:r>
              <a:rPr lang="en-GB" sz="1600" b="1">
                <a:solidFill>
                  <a:srgbClr val="000000"/>
                </a:solidFill>
              </a:rPr>
              <a:t>CLUSTER 3</a:t>
            </a:r>
          </a:p>
        </p:txBody>
      </p:sp>
      <p:sp>
        <p:nvSpPr>
          <p:cNvPr id="1040" name="Text Box 17"/>
          <p:cNvSpPr txBox="1">
            <a:spLocks noChangeArrowheads="1"/>
          </p:cNvSpPr>
          <p:nvPr/>
        </p:nvSpPr>
        <p:spPr bwMode="auto">
          <a:xfrm>
            <a:off x="2339975" y="4797425"/>
            <a:ext cx="15843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algn="ctr" eaLnBrk="0" fontAlgn="base" hangingPunct="0">
              <a:spcBef>
                <a:spcPct val="0"/>
              </a:spcBef>
              <a:spcAft>
                <a:spcPct val="0"/>
              </a:spcAft>
              <a:defRPr>
                <a:solidFill>
                  <a:schemeClr val="tx1"/>
                </a:solidFill>
                <a:latin typeface="Arial" charset="0"/>
                <a:ea typeface="ＭＳ Ｐゴシック" charset="0"/>
              </a:defRPr>
            </a:lvl6pPr>
            <a:lvl7pPr marL="2971800" indent="-228600" algn="ctr" eaLnBrk="0" fontAlgn="base" hangingPunct="0">
              <a:spcBef>
                <a:spcPct val="0"/>
              </a:spcBef>
              <a:spcAft>
                <a:spcPct val="0"/>
              </a:spcAft>
              <a:defRPr>
                <a:solidFill>
                  <a:schemeClr val="tx1"/>
                </a:solidFill>
                <a:latin typeface="Arial" charset="0"/>
                <a:ea typeface="ＭＳ Ｐゴシック" charset="0"/>
              </a:defRPr>
            </a:lvl7pPr>
            <a:lvl8pPr marL="3429000" indent="-228600" algn="ctr" eaLnBrk="0" fontAlgn="base" hangingPunct="0">
              <a:spcBef>
                <a:spcPct val="0"/>
              </a:spcBef>
              <a:spcAft>
                <a:spcPct val="0"/>
              </a:spcAft>
              <a:defRPr>
                <a:solidFill>
                  <a:schemeClr val="tx1"/>
                </a:solidFill>
                <a:latin typeface="Arial" charset="0"/>
                <a:ea typeface="ＭＳ Ｐゴシック" charset="0"/>
              </a:defRPr>
            </a:lvl8pPr>
            <a:lvl9pPr marL="3886200" indent="-228600" algn="ctr" eaLnBrk="0" fontAlgn="base" hangingPunct="0">
              <a:spcBef>
                <a:spcPct val="0"/>
              </a:spcBef>
              <a:spcAft>
                <a:spcPct val="0"/>
              </a:spcAft>
              <a:defRPr>
                <a:solidFill>
                  <a:schemeClr val="tx1"/>
                </a:solidFill>
                <a:latin typeface="Arial" charset="0"/>
                <a:ea typeface="ＭＳ Ｐゴシック" charset="0"/>
              </a:defRPr>
            </a:lvl9pPr>
          </a:lstStyle>
          <a:p>
            <a:pPr algn="l" eaLnBrk="1" hangingPunct="1">
              <a:spcBef>
                <a:spcPct val="50000"/>
              </a:spcBef>
              <a:buFontTx/>
              <a:buChar char="•"/>
            </a:pPr>
            <a:r>
              <a:rPr lang="en-GB"/>
              <a:t>DISSOCIAL</a:t>
            </a:r>
          </a:p>
        </p:txBody>
      </p:sp>
      <p:sp>
        <p:nvSpPr>
          <p:cNvPr id="1041" name="Text Box 18"/>
          <p:cNvSpPr txBox="1">
            <a:spLocks noChangeArrowheads="1"/>
          </p:cNvSpPr>
          <p:nvPr/>
        </p:nvSpPr>
        <p:spPr bwMode="auto">
          <a:xfrm>
            <a:off x="1908175" y="5445125"/>
            <a:ext cx="18002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algn="ctr" eaLnBrk="0" fontAlgn="base" hangingPunct="0">
              <a:spcBef>
                <a:spcPct val="0"/>
              </a:spcBef>
              <a:spcAft>
                <a:spcPct val="0"/>
              </a:spcAft>
              <a:defRPr>
                <a:solidFill>
                  <a:schemeClr val="tx1"/>
                </a:solidFill>
                <a:latin typeface="Arial" charset="0"/>
                <a:ea typeface="ＭＳ Ｐゴシック" charset="0"/>
              </a:defRPr>
            </a:lvl6pPr>
            <a:lvl7pPr marL="2971800" indent="-228600" algn="ctr" eaLnBrk="0" fontAlgn="base" hangingPunct="0">
              <a:spcBef>
                <a:spcPct val="0"/>
              </a:spcBef>
              <a:spcAft>
                <a:spcPct val="0"/>
              </a:spcAft>
              <a:defRPr>
                <a:solidFill>
                  <a:schemeClr val="tx1"/>
                </a:solidFill>
                <a:latin typeface="Arial" charset="0"/>
                <a:ea typeface="ＭＳ Ｐゴシック" charset="0"/>
              </a:defRPr>
            </a:lvl7pPr>
            <a:lvl8pPr marL="3429000" indent="-228600" algn="ctr" eaLnBrk="0" fontAlgn="base" hangingPunct="0">
              <a:spcBef>
                <a:spcPct val="0"/>
              </a:spcBef>
              <a:spcAft>
                <a:spcPct val="0"/>
              </a:spcAft>
              <a:defRPr>
                <a:solidFill>
                  <a:schemeClr val="tx1"/>
                </a:solidFill>
                <a:latin typeface="Arial" charset="0"/>
                <a:ea typeface="ＭＳ Ｐゴシック" charset="0"/>
              </a:defRPr>
            </a:lvl8pPr>
            <a:lvl9pPr marL="3886200" indent="-228600" algn="ctr" eaLnBrk="0" fontAlgn="base" hangingPunct="0">
              <a:spcBef>
                <a:spcPct val="0"/>
              </a:spcBef>
              <a:spcAft>
                <a:spcPct val="0"/>
              </a:spcAft>
              <a:defRPr>
                <a:solidFill>
                  <a:schemeClr val="tx1"/>
                </a:solidFill>
                <a:latin typeface="Arial" charset="0"/>
                <a:ea typeface="ＭＳ Ｐゴシック" charset="0"/>
              </a:defRPr>
            </a:lvl9pPr>
          </a:lstStyle>
          <a:p>
            <a:pPr algn="l" eaLnBrk="1" hangingPunct="1">
              <a:spcBef>
                <a:spcPct val="50000"/>
              </a:spcBef>
            </a:pPr>
            <a:endParaRPr lang="en-US"/>
          </a:p>
        </p:txBody>
      </p:sp>
      <p:sp>
        <p:nvSpPr>
          <p:cNvPr id="1042" name="Text Box 20"/>
          <p:cNvSpPr txBox="1">
            <a:spLocks noChangeArrowheads="1"/>
          </p:cNvSpPr>
          <p:nvPr/>
        </p:nvSpPr>
        <p:spPr bwMode="auto">
          <a:xfrm>
            <a:off x="1258888" y="5365750"/>
            <a:ext cx="2736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algn="ctr" eaLnBrk="0" fontAlgn="base" hangingPunct="0">
              <a:spcBef>
                <a:spcPct val="0"/>
              </a:spcBef>
              <a:spcAft>
                <a:spcPct val="0"/>
              </a:spcAft>
              <a:defRPr>
                <a:solidFill>
                  <a:schemeClr val="tx1"/>
                </a:solidFill>
                <a:latin typeface="Arial" charset="0"/>
                <a:ea typeface="ＭＳ Ｐゴシック" charset="0"/>
              </a:defRPr>
            </a:lvl6pPr>
            <a:lvl7pPr marL="2971800" indent="-228600" algn="ctr" eaLnBrk="0" fontAlgn="base" hangingPunct="0">
              <a:spcBef>
                <a:spcPct val="0"/>
              </a:spcBef>
              <a:spcAft>
                <a:spcPct val="0"/>
              </a:spcAft>
              <a:defRPr>
                <a:solidFill>
                  <a:schemeClr val="tx1"/>
                </a:solidFill>
                <a:latin typeface="Arial" charset="0"/>
                <a:ea typeface="ＭＳ Ｐゴシック" charset="0"/>
              </a:defRPr>
            </a:lvl7pPr>
            <a:lvl8pPr marL="3429000" indent="-228600" algn="ctr" eaLnBrk="0" fontAlgn="base" hangingPunct="0">
              <a:spcBef>
                <a:spcPct val="0"/>
              </a:spcBef>
              <a:spcAft>
                <a:spcPct val="0"/>
              </a:spcAft>
              <a:defRPr>
                <a:solidFill>
                  <a:schemeClr val="tx1"/>
                </a:solidFill>
                <a:latin typeface="Arial" charset="0"/>
                <a:ea typeface="ＭＳ Ｐゴシック" charset="0"/>
              </a:defRPr>
            </a:lvl8pPr>
            <a:lvl9pPr marL="3886200" indent="-228600" algn="ctr" eaLnBrk="0" fontAlgn="base" hangingPunct="0">
              <a:spcBef>
                <a:spcPct val="0"/>
              </a:spcBef>
              <a:spcAft>
                <a:spcPct val="0"/>
              </a:spcAft>
              <a:defRPr>
                <a:solidFill>
                  <a:schemeClr val="tx1"/>
                </a:solidFill>
                <a:latin typeface="Arial" charset="0"/>
                <a:ea typeface="ＭＳ Ｐゴシック" charset="0"/>
              </a:defRPr>
            </a:lvl9pPr>
          </a:lstStyle>
          <a:p>
            <a:pPr algn="l" eaLnBrk="1" hangingPunct="1">
              <a:spcBef>
                <a:spcPct val="50000"/>
              </a:spcBef>
              <a:buFontTx/>
              <a:buChar char="•"/>
            </a:pPr>
            <a:r>
              <a:rPr lang="en-GB"/>
              <a:t>BORDERLINE</a:t>
            </a:r>
          </a:p>
        </p:txBody>
      </p:sp>
      <p:sp>
        <p:nvSpPr>
          <p:cNvPr id="1043" name="Text Box 22"/>
          <p:cNvSpPr txBox="1">
            <a:spLocks noChangeArrowheads="1"/>
          </p:cNvSpPr>
          <p:nvPr/>
        </p:nvSpPr>
        <p:spPr bwMode="auto">
          <a:xfrm>
            <a:off x="5667375" y="5146675"/>
            <a:ext cx="1352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algn="ctr" eaLnBrk="0" fontAlgn="base" hangingPunct="0">
              <a:spcBef>
                <a:spcPct val="0"/>
              </a:spcBef>
              <a:spcAft>
                <a:spcPct val="0"/>
              </a:spcAft>
              <a:defRPr>
                <a:solidFill>
                  <a:schemeClr val="tx1"/>
                </a:solidFill>
                <a:latin typeface="Arial" charset="0"/>
                <a:ea typeface="ＭＳ Ｐゴシック" charset="0"/>
              </a:defRPr>
            </a:lvl6pPr>
            <a:lvl7pPr marL="2971800" indent="-228600" algn="ctr" eaLnBrk="0" fontAlgn="base" hangingPunct="0">
              <a:spcBef>
                <a:spcPct val="0"/>
              </a:spcBef>
              <a:spcAft>
                <a:spcPct val="0"/>
              </a:spcAft>
              <a:defRPr>
                <a:solidFill>
                  <a:schemeClr val="tx1"/>
                </a:solidFill>
                <a:latin typeface="Arial" charset="0"/>
                <a:ea typeface="ＭＳ Ｐゴシック" charset="0"/>
              </a:defRPr>
            </a:lvl7pPr>
            <a:lvl8pPr marL="3429000" indent="-228600" algn="ctr" eaLnBrk="0" fontAlgn="base" hangingPunct="0">
              <a:spcBef>
                <a:spcPct val="0"/>
              </a:spcBef>
              <a:spcAft>
                <a:spcPct val="0"/>
              </a:spcAft>
              <a:defRPr>
                <a:solidFill>
                  <a:schemeClr val="tx1"/>
                </a:solidFill>
                <a:latin typeface="Arial" charset="0"/>
                <a:ea typeface="ＭＳ Ｐゴシック" charset="0"/>
              </a:defRPr>
            </a:lvl8pPr>
            <a:lvl9pPr marL="3886200" indent="-228600" algn="ctr" eaLnBrk="0" fontAlgn="base" hangingPunct="0">
              <a:spcBef>
                <a:spcPct val="0"/>
              </a:spcBef>
              <a:spcAft>
                <a:spcPct val="0"/>
              </a:spcAft>
              <a:defRPr>
                <a:solidFill>
                  <a:schemeClr val="tx1"/>
                </a:solidFill>
                <a:latin typeface="Arial" charset="0"/>
                <a:ea typeface="ＭＳ Ｐゴシック" charset="0"/>
              </a:defRPr>
            </a:lvl9pPr>
          </a:lstStyle>
          <a:p>
            <a:pPr algn="l" eaLnBrk="1" hangingPunct="1">
              <a:spcBef>
                <a:spcPct val="50000"/>
              </a:spcBef>
            </a:pPr>
            <a:endParaRPr lang="en-US"/>
          </a:p>
        </p:txBody>
      </p:sp>
      <p:sp>
        <p:nvSpPr>
          <p:cNvPr id="1044" name="Text Box 24"/>
          <p:cNvSpPr txBox="1">
            <a:spLocks noChangeArrowheads="1"/>
          </p:cNvSpPr>
          <p:nvPr/>
        </p:nvSpPr>
        <p:spPr bwMode="auto">
          <a:xfrm>
            <a:off x="6516688" y="5157788"/>
            <a:ext cx="18002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algn="ctr" eaLnBrk="0" fontAlgn="base" hangingPunct="0">
              <a:spcBef>
                <a:spcPct val="0"/>
              </a:spcBef>
              <a:spcAft>
                <a:spcPct val="0"/>
              </a:spcAft>
              <a:defRPr>
                <a:solidFill>
                  <a:schemeClr val="tx1"/>
                </a:solidFill>
                <a:latin typeface="Arial" charset="0"/>
                <a:ea typeface="ＭＳ Ｐゴシック" charset="0"/>
              </a:defRPr>
            </a:lvl6pPr>
            <a:lvl7pPr marL="2971800" indent="-228600" algn="ctr" eaLnBrk="0" fontAlgn="base" hangingPunct="0">
              <a:spcBef>
                <a:spcPct val="0"/>
              </a:spcBef>
              <a:spcAft>
                <a:spcPct val="0"/>
              </a:spcAft>
              <a:defRPr>
                <a:solidFill>
                  <a:schemeClr val="tx1"/>
                </a:solidFill>
                <a:latin typeface="Arial" charset="0"/>
                <a:ea typeface="ＭＳ Ｐゴシック" charset="0"/>
              </a:defRPr>
            </a:lvl7pPr>
            <a:lvl8pPr marL="3429000" indent="-228600" algn="ctr" eaLnBrk="0" fontAlgn="base" hangingPunct="0">
              <a:spcBef>
                <a:spcPct val="0"/>
              </a:spcBef>
              <a:spcAft>
                <a:spcPct val="0"/>
              </a:spcAft>
              <a:defRPr>
                <a:solidFill>
                  <a:schemeClr val="tx1"/>
                </a:solidFill>
                <a:latin typeface="Arial" charset="0"/>
                <a:ea typeface="ＭＳ Ｐゴシック" charset="0"/>
              </a:defRPr>
            </a:lvl8pPr>
            <a:lvl9pPr marL="3886200" indent="-228600" algn="ctr" eaLnBrk="0" fontAlgn="base" hangingPunct="0">
              <a:spcBef>
                <a:spcPct val="0"/>
              </a:spcBef>
              <a:spcAft>
                <a:spcPct val="0"/>
              </a:spcAft>
              <a:defRPr>
                <a:solidFill>
                  <a:schemeClr val="tx1"/>
                </a:solidFill>
                <a:latin typeface="Arial" charset="0"/>
                <a:ea typeface="ＭＳ Ｐゴシック" charset="0"/>
              </a:defRPr>
            </a:lvl9pPr>
          </a:lstStyle>
          <a:p>
            <a:pPr algn="l" eaLnBrk="1" hangingPunct="1">
              <a:spcBef>
                <a:spcPct val="50000"/>
              </a:spcBef>
              <a:buFontTx/>
              <a:buChar char="•"/>
            </a:pPr>
            <a:r>
              <a:rPr lang="en-GB"/>
              <a:t>DEPENDENT</a:t>
            </a:r>
          </a:p>
        </p:txBody>
      </p:sp>
      <p:sp>
        <p:nvSpPr>
          <p:cNvPr id="1045" name="Text Box 25"/>
          <p:cNvSpPr txBox="1">
            <a:spLocks noChangeArrowheads="1"/>
          </p:cNvSpPr>
          <p:nvPr/>
        </p:nvSpPr>
        <p:spPr bwMode="auto">
          <a:xfrm>
            <a:off x="5508625" y="4724400"/>
            <a:ext cx="27352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algn="ctr" eaLnBrk="0" fontAlgn="base" hangingPunct="0">
              <a:spcBef>
                <a:spcPct val="0"/>
              </a:spcBef>
              <a:spcAft>
                <a:spcPct val="0"/>
              </a:spcAft>
              <a:defRPr>
                <a:solidFill>
                  <a:schemeClr val="tx1"/>
                </a:solidFill>
                <a:latin typeface="Arial" charset="0"/>
                <a:ea typeface="ＭＳ Ｐゴシック" charset="0"/>
              </a:defRPr>
            </a:lvl6pPr>
            <a:lvl7pPr marL="2971800" indent="-228600" algn="ctr" eaLnBrk="0" fontAlgn="base" hangingPunct="0">
              <a:spcBef>
                <a:spcPct val="0"/>
              </a:spcBef>
              <a:spcAft>
                <a:spcPct val="0"/>
              </a:spcAft>
              <a:defRPr>
                <a:solidFill>
                  <a:schemeClr val="tx1"/>
                </a:solidFill>
                <a:latin typeface="Arial" charset="0"/>
                <a:ea typeface="ＭＳ Ｐゴシック" charset="0"/>
              </a:defRPr>
            </a:lvl7pPr>
            <a:lvl8pPr marL="3429000" indent="-228600" algn="ctr" eaLnBrk="0" fontAlgn="base" hangingPunct="0">
              <a:spcBef>
                <a:spcPct val="0"/>
              </a:spcBef>
              <a:spcAft>
                <a:spcPct val="0"/>
              </a:spcAft>
              <a:defRPr>
                <a:solidFill>
                  <a:schemeClr val="tx1"/>
                </a:solidFill>
                <a:latin typeface="Arial" charset="0"/>
                <a:ea typeface="ＭＳ Ｐゴシック" charset="0"/>
              </a:defRPr>
            </a:lvl8pPr>
            <a:lvl9pPr marL="3886200" indent="-228600" algn="ctr" eaLnBrk="0" fontAlgn="base" hangingPunct="0">
              <a:spcBef>
                <a:spcPct val="0"/>
              </a:spcBef>
              <a:spcAft>
                <a:spcPct val="0"/>
              </a:spcAft>
              <a:defRPr>
                <a:solidFill>
                  <a:schemeClr val="tx1"/>
                </a:solidFill>
                <a:latin typeface="Arial" charset="0"/>
                <a:ea typeface="ＭＳ Ｐゴシック" charset="0"/>
              </a:defRPr>
            </a:lvl9pPr>
          </a:lstStyle>
          <a:p>
            <a:pPr algn="l" eaLnBrk="1" hangingPunct="1">
              <a:spcBef>
                <a:spcPct val="50000"/>
              </a:spcBef>
              <a:buFontTx/>
              <a:buChar char="•"/>
            </a:pPr>
            <a:r>
              <a:rPr lang="en-GB"/>
              <a:t>ANXIOUS/ AVOIDANT</a:t>
            </a:r>
          </a:p>
        </p:txBody>
      </p:sp>
      <p:sp>
        <p:nvSpPr>
          <p:cNvPr id="1046" name="Text Box 26"/>
          <p:cNvSpPr txBox="1">
            <a:spLocks noChangeArrowheads="1"/>
          </p:cNvSpPr>
          <p:nvPr/>
        </p:nvSpPr>
        <p:spPr bwMode="auto">
          <a:xfrm>
            <a:off x="5867400" y="5516563"/>
            <a:ext cx="1727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algn="ctr" eaLnBrk="0" fontAlgn="base" hangingPunct="0">
              <a:spcBef>
                <a:spcPct val="0"/>
              </a:spcBef>
              <a:spcAft>
                <a:spcPct val="0"/>
              </a:spcAft>
              <a:defRPr>
                <a:solidFill>
                  <a:schemeClr val="tx1"/>
                </a:solidFill>
                <a:latin typeface="Arial" charset="0"/>
                <a:ea typeface="ＭＳ Ｐゴシック" charset="0"/>
              </a:defRPr>
            </a:lvl6pPr>
            <a:lvl7pPr marL="2971800" indent="-228600" algn="ctr" eaLnBrk="0" fontAlgn="base" hangingPunct="0">
              <a:spcBef>
                <a:spcPct val="0"/>
              </a:spcBef>
              <a:spcAft>
                <a:spcPct val="0"/>
              </a:spcAft>
              <a:defRPr>
                <a:solidFill>
                  <a:schemeClr val="tx1"/>
                </a:solidFill>
                <a:latin typeface="Arial" charset="0"/>
                <a:ea typeface="ＭＳ Ｐゴシック" charset="0"/>
              </a:defRPr>
            </a:lvl7pPr>
            <a:lvl8pPr marL="3429000" indent="-228600" algn="ctr" eaLnBrk="0" fontAlgn="base" hangingPunct="0">
              <a:spcBef>
                <a:spcPct val="0"/>
              </a:spcBef>
              <a:spcAft>
                <a:spcPct val="0"/>
              </a:spcAft>
              <a:defRPr>
                <a:solidFill>
                  <a:schemeClr val="tx1"/>
                </a:solidFill>
                <a:latin typeface="Arial" charset="0"/>
                <a:ea typeface="ＭＳ Ｐゴシック" charset="0"/>
              </a:defRPr>
            </a:lvl8pPr>
            <a:lvl9pPr marL="3886200" indent="-228600" algn="ctr" eaLnBrk="0" fontAlgn="base" hangingPunct="0">
              <a:spcBef>
                <a:spcPct val="0"/>
              </a:spcBef>
              <a:spcAft>
                <a:spcPct val="0"/>
              </a:spcAft>
              <a:defRPr>
                <a:solidFill>
                  <a:schemeClr val="tx1"/>
                </a:solidFill>
                <a:latin typeface="Arial" charset="0"/>
                <a:ea typeface="ＭＳ Ｐゴシック" charset="0"/>
              </a:defRPr>
            </a:lvl9pPr>
          </a:lstStyle>
          <a:p>
            <a:pPr algn="l" eaLnBrk="1" hangingPunct="1">
              <a:spcBef>
                <a:spcPct val="50000"/>
              </a:spcBef>
              <a:buFontTx/>
              <a:buChar char="•"/>
            </a:pPr>
            <a:r>
              <a:rPr lang="en-GB"/>
              <a:t>ANANKASTIC</a:t>
            </a:r>
          </a:p>
        </p:txBody>
      </p:sp>
      <p:sp>
        <p:nvSpPr>
          <p:cNvPr id="1047" name="Text Box 27"/>
          <p:cNvSpPr txBox="1">
            <a:spLocks noChangeArrowheads="1"/>
          </p:cNvSpPr>
          <p:nvPr/>
        </p:nvSpPr>
        <p:spPr bwMode="auto">
          <a:xfrm>
            <a:off x="1979613" y="6021388"/>
            <a:ext cx="15843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algn="ctr" eaLnBrk="0" fontAlgn="base" hangingPunct="0">
              <a:spcBef>
                <a:spcPct val="0"/>
              </a:spcBef>
              <a:spcAft>
                <a:spcPct val="0"/>
              </a:spcAft>
              <a:defRPr>
                <a:solidFill>
                  <a:schemeClr val="tx1"/>
                </a:solidFill>
                <a:latin typeface="Arial" charset="0"/>
                <a:ea typeface="ＭＳ Ｐゴシック" charset="0"/>
              </a:defRPr>
            </a:lvl6pPr>
            <a:lvl7pPr marL="2971800" indent="-228600" algn="ctr" eaLnBrk="0" fontAlgn="base" hangingPunct="0">
              <a:spcBef>
                <a:spcPct val="0"/>
              </a:spcBef>
              <a:spcAft>
                <a:spcPct val="0"/>
              </a:spcAft>
              <a:defRPr>
                <a:solidFill>
                  <a:schemeClr val="tx1"/>
                </a:solidFill>
                <a:latin typeface="Arial" charset="0"/>
                <a:ea typeface="ＭＳ Ｐゴシック" charset="0"/>
              </a:defRPr>
            </a:lvl7pPr>
            <a:lvl8pPr marL="3429000" indent="-228600" algn="ctr" eaLnBrk="0" fontAlgn="base" hangingPunct="0">
              <a:spcBef>
                <a:spcPct val="0"/>
              </a:spcBef>
              <a:spcAft>
                <a:spcPct val="0"/>
              </a:spcAft>
              <a:defRPr>
                <a:solidFill>
                  <a:schemeClr val="tx1"/>
                </a:solidFill>
                <a:latin typeface="Arial" charset="0"/>
                <a:ea typeface="ＭＳ Ｐゴシック" charset="0"/>
              </a:defRPr>
            </a:lvl8pPr>
            <a:lvl9pPr marL="3886200" indent="-228600" algn="ctr" eaLnBrk="0" fontAlgn="base" hangingPunct="0">
              <a:spcBef>
                <a:spcPct val="0"/>
              </a:spcBef>
              <a:spcAft>
                <a:spcPct val="0"/>
              </a:spcAft>
              <a:defRPr>
                <a:solidFill>
                  <a:schemeClr val="tx1"/>
                </a:solidFill>
                <a:latin typeface="Arial" charset="0"/>
                <a:ea typeface="ＭＳ Ｐゴシック" charset="0"/>
              </a:defRPr>
            </a:lvl9pPr>
          </a:lstStyle>
          <a:p>
            <a:pPr algn="l" eaLnBrk="1" hangingPunct="1">
              <a:spcBef>
                <a:spcPct val="50000"/>
              </a:spcBef>
              <a:buFontTx/>
              <a:buChar char="•"/>
            </a:pPr>
            <a:r>
              <a:rPr lang="en-GB"/>
              <a:t>HISTRIONIC</a:t>
            </a:r>
          </a:p>
        </p:txBody>
      </p:sp>
      <p:sp>
        <p:nvSpPr>
          <p:cNvPr id="1048" name="Text Box 28"/>
          <p:cNvSpPr txBox="1">
            <a:spLocks noChangeArrowheads="1"/>
          </p:cNvSpPr>
          <p:nvPr/>
        </p:nvSpPr>
        <p:spPr bwMode="auto">
          <a:xfrm>
            <a:off x="3975100" y="3376613"/>
            <a:ext cx="11017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algn="ctr" eaLnBrk="0" fontAlgn="base" hangingPunct="0">
              <a:spcBef>
                <a:spcPct val="0"/>
              </a:spcBef>
              <a:spcAft>
                <a:spcPct val="0"/>
              </a:spcAft>
              <a:defRPr>
                <a:solidFill>
                  <a:schemeClr val="tx1"/>
                </a:solidFill>
                <a:latin typeface="Arial" charset="0"/>
                <a:ea typeface="ＭＳ Ｐゴシック" charset="0"/>
              </a:defRPr>
            </a:lvl6pPr>
            <a:lvl7pPr marL="2971800" indent="-228600" algn="ctr" eaLnBrk="0" fontAlgn="base" hangingPunct="0">
              <a:spcBef>
                <a:spcPct val="0"/>
              </a:spcBef>
              <a:spcAft>
                <a:spcPct val="0"/>
              </a:spcAft>
              <a:defRPr>
                <a:solidFill>
                  <a:schemeClr val="tx1"/>
                </a:solidFill>
                <a:latin typeface="Arial" charset="0"/>
                <a:ea typeface="ＭＳ Ｐゴシック" charset="0"/>
              </a:defRPr>
            </a:lvl7pPr>
            <a:lvl8pPr marL="3429000" indent="-228600" algn="ctr" eaLnBrk="0" fontAlgn="base" hangingPunct="0">
              <a:spcBef>
                <a:spcPct val="0"/>
              </a:spcBef>
              <a:spcAft>
                <a:spcPct val="0"/>
              </a:spcAft>
              <a:defRPr>
                <a:solidFill>
                  <a:schemeClr val="tx1"/>
                </a:solidFill>
                <a:latin typeface="Arial" charset="0"/>
                <a:ea typeface="ＭＳ Ｐゴシック" charset="0"/>
              </a:defRPr>
            </a:lvl8pPr>
            <a:lvl9pPr marL="3886200" indent="-228600" algn="ctr" eaLnBrk="0" fontAlgn="base" hangingPunct="0">
              <a:spcBef>
                <a:spcPct val="0"/>
              </a:spcBef>
              <a:spcAft>
                <a:spcPct val="0"/>
              </a:spcAft>
              <a:defRPr>
                <a:solidFill>
                  <a:schemeClr val="tx1"/>
                </a:solidFill>
                <a:latin typeface="Arial" charset="0"/>
                <a:ea typeface="ＭＳ Ｐゴシック" charset="0"/>
              </a:defRPr>
            </a:lvl9pPr>
          </a:lstStyle>
          <a:p>
            <a:pPr algn="l"/>
            <a:endParaRPr lang="en-US"/>
          </a:p>
        </p:txBody>
      </p:sp>
      <p:sp>
        <p:nvSpPr>
          <p:cNvPr id="1049" name="Text Box 29"/>
          <p:cNvSpPr txBox="1">
            <a:spLocks noChangeArrowheads="1"/>
          </p:cNvSpPr>
          <p:nvPr/>
        </p:nvSpPr>
        <p:spPr bwMode="auto">
          <a:xfrm>
            <a:off x="3708400" y="3789363"/>
            <a:ext cx="18716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algn="ctr" eaLnBrk="0" fontAlgn="base" hangingPunct="0">
              <a:spcBef>
                <a:spcPct val="0"/>
              </a:spcBef>
              <a:spcAft>
                <a:spcPct val="0"/>
              </a:spcAft>
              <a:defRPr>
                <a:solidFill>
                  <a:schemeClr val="tx1"/>
                </a:solidFill>
                <a:latin typeface="Arial" charset="0"/>
                <a:ea typeface="ＭＳ Ｐゴシック" charset="0"/>
              </a:defRPr>
            </a:lvl6pPr>
            <a:lvl7pPr marL="2971800" indent="-228600" algn="ctr" eaLnBrk="0" fontAlgn="base" hangingPunct="0">
              <a:spcBef>
                <a:spcPct val="0"/>
              </a:spcBef>
              <a:spcAft>
                <a:spcPct val="0"/>
              </a:spcAft>
              <a:defRPr>
                <a:solidFill>
                  <a:schemeClr val="tx1"/>
                </a:solidFill>
                <a:latin typeface="Arial" charset="0"/>
                <a:ea typeface="ＭＳ Ｐゴシック" charset="0"/>
              </a:defRPr>
            </a:lvl7pPr>
            <a:lvl8pPr marL="3429000" indent="-228600" algn="ctr" eaLnBrk="0" fontAlgn="base" hangingPunct="0">
              <a:spcBef>
                <a:spcPct val="0"/>
              </a:spcBef>
              <a:spcAft>
                <a:spcPct val="0"/>
              </a:spcAft>
              <a:defRPr>
                <a:solidFill>
                  <a:schemeClr val="tx1"/>
                </a:solidFill>
                <a:latin typeface="Arial" charset="0"/>
                <a:ea typeface="ＭＳ Ｐゴシック" charset="0"/>
              </a:defRPr>
            </a:lvl8pPr>
            <a:lvl9pPr marL="3886200" indent="-228600" algn="ctr" eaLnBrk="0" fontAlgn="base" hangingPunct="0">
              <a:spcBef>
                <a:spcPct val="0"/>
              </a:spcBef>
              <a:spcAft>
                <a:spcPct val="0"/>
              </a:spcAft>
              <a:defRPr>
                <a:solidFill>
                  <a:schemeClr val="tx1"/>
                </a:solidFill>
                <a:latin typeface="Arial" charset="0"/>
                <a:ea typeface="ＭＳ Ｐゴシック" charset="0"/>
              </a:defRPr>
            </a:lvl9pPr>
          </a:lstStyle>
          <a:p>
            <a:pPr algn="l">
              <a:spcBef>
                <a:spcPct val="50000"/>
              </a:spcBef>
              <a:buFontTx/>
              <a:buChar char="•"/>
            </a:pPr>
            <a:r>
              <a:rPr lang="en-GB"/>
              <a:t>SCHIZOTYPAL</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a:latin typeface="Arial" charset="0"/>
              </a:rPr>
              <a:t>What we will cover</a:t>
            </a:r>
          </a:p>
        </p:txBody>
      </p:sp>
      <p:sp>
        <p:nvSpPr>
          <p:cNvPr id="5123" name="Rectangle 3"/>
          <p:cNvSpPr>
            <a:spLocks noGrp="1" noChangeArrowheads="1"/>
          </p:cNvSpPr>
          <p:nvPr>
            <p:ph type="body" idx="1"/>
          </p:nvPr>
        </p:nvSpPr>
        <p:spPr/>
        <p:txBody>
          <a:bodyPr/>
          <a:lstStyle/>
          <a:p>
            <a:pPr eaLnBrk="1" hangingPunct="1"/>
            <a:r>
              <a:rPr lang="en-GB" sz="2800">
                <a:latin typeface="Arial" charset="0"/>
              </a:rPr>
              <a:t>Overview</a:t>
            </a:r>
          </a:p>
          <a:p>
            <a:pPr eaLnBrk="1" hangingPunct="1"/>
            <a:r>
              <a:rPr lang="en-GB" sz="2800">
                <a:latin typeface="Arial" charset="0"/>
              </a:rPr>
              <a:t>Definitions</a:t>
            </a:r>
          </a:p>
          <a:p>
            <a:pPr eaLnBrk="1" hangingPunct="1"/>
            <a:r>
              <a:rPr lang="en-GB" sz="2800">
                <a:latin typeface="Arial" charset="0"/>
              </a:rPr>
              <a:t>Prevalence and course</a:t>
            </a:r>
          </a:p>
          <a:p>
            <a:pPr eaLnBrk="1" hangingPunct="1"/>
            <a:r>
              <a:rPr lang="en-GB" sz="2800">
                <a:latin typeface="Arial" charset="0"/>
              </a:rPr>
              <a:t>Types of personality disorder</a:t>
            </a:r>
          </a:p>
          <a:p>
            <a:pPr lvl="1" eaLnBrk="1" hangingPunct="1"/>
            <a:r>
              <a:rPr lang="en-GB" sz="2400">
                <a:latin typeface="Arial" charset="0"/>
              </a:rPr>
              <a:t>Dissocial</a:t>
            </a:r>
          </a:p>
          <a:p>
            <a:pPr lvl="1" eaLnBrk="1" hangingPunct="1"/>
            <a:r>
              <a:rPr lang="en-GB" sz="2400">
                <a:latin typeface="Arial" charset="0"/>
              </a:rPr>
              <a:t>Borderline</a:t>
            </a:r>
          </a:p>
          <a:p>
            <a:pPr eaLnBrk="1" hangingPunct="1"/>
            <a:r>
              <a:rPr lang="en-GB" sz="2800">
                <a:latin typeface="Arial" charset="0"/>
              </a:rPr>
              <a:t>Attachment basis</a:t>
            </a:r>
          </a:p>
          <a:p>
            <a:pPr eaLnBrk="1" hangingPunct="1"/>
            <a:r>
              <a:rPr lang="en-GB" sz="2800">
                <a:latin typeface="Arial" charset="0"/>
              </a:rPr>
              <a:t>Treatment/ management</a:t>
            </a:r>
          </a:p>
          <a:p>
            <a:pPr eaLnBrk="1" hangingPunct="1"/>
            <a:r>
              <a:rPr lang="en-GB" sz="2800">
                <a:latin typeface="Arial" charset="0"/>
              </a:rPr>
              <a:t>PD and Legislation</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endParaRPr lang="en-US">
              <a:latin typeface="Arial" charset="0"/>
            </a:endParaRPr>
          </a:p>
        </p:txBody>
      </p:sp>
      <p:sp>
        <p:nvSpPr>
          <p:cNvPr id="22531" name="Rectangle 3"/>
          <p:cNvSpPr>
            <a:spLocks noGrp="1" noChangeArrowheads="1"/>
          </p:cNvSpPr>
          <p:nvPr>
            <p:ph type="body" idx="1"/>
          </p:nvPr>
        </p:nvSpPr>
        <p:spPr/>
        <p:txBody>
          <a:bodyPr/>
          <a:lstStyle/>
          <a:p>
            <a:pPr eaLnBrk="1" hangingPunct="1"/>
            <a:r>
              <a:rPr lang="en-GB">
                <a:latin typeface="Arial" charset="0"/>
              </a:rPr>
              <a:t>New DSM – V due May 2013</a:t>
            </a:r>
          </a:p>
          <a:p>
            <a:pPr eaLnBrk="1" hangingPunct="1">
              <a:buFontTx/>
              <a:buNone/>
            </a:pPr>
            <a:r>
              <a:rPr lang="en-GB">
                <a:latin typeface="Arial" charset="0"/>
              </a:rPr>
              <a:t>		After much debate – little change to 	classifications</a:t>
            </a:r>
          </a:p>
          <a:p>
            <a:pPr eaLnBrk="1" hangingPunct="1">
              <a:buFontTx/>
              <a:buNone/>
            </a:pPr>
            <a:endParaRPr lang="en-GB">
              <a:latin typeface="Arial" charset="0"/>
            </a:endParaRPr>
          </a:p>
          <a:p>
            <a:pPr eaLnBrk="1" hangingPunct="1"/>
            <a:r>
              <a:rPr lang="en-GB">
                <a:latin typeface="Arial" charset="0"/>
              </a:rPr>
              <a:t>New ICD – 11 due 2015</a:t>
            </a:r>
          </a:p>
          <a:p>
            <a:pPr eaLnBrk="1" hangingPunct="1">
              <a:buFontTx/>
              <a:buNone/>
            </a:pPr>
            <a:r>
              <a:rPr lang="en-GB">
                <a:latin typeface="Arial" charset="0"/>
              </a:rPr>
              <a:t>		Likely to move to </a:t>
            </a:r>
            <a:r>
              <a:rPr lang="en-GB" b="1">
                <a:latin typeface="Arial" charset="0"/>
              </a:rPr>
              <a:t>Dimensions</a:t>
            </a:r>
            <a:r>
              <a:rPr lang="en-GB">
                <a:latin typeface="Arial" charset="0"/>
              </a:rPr>
              <a:t> (how 	badly affected is the person) rather 	than </a:t>
            </a:r>
            <a:r>
              <a:rPr lang="en-GB" b="1">
                <a:latin typeface="Arial" charset="0"/>
              </a:rPr>
              <a:t>Categories </a:t>
            </a:r>
            <a:r>
              <a:rPr lang="en-GB">
                <a:latin typeface="Arial" charset="0"/>
              </a:rPr>
              <a:t>(what type)</a:t>
            </a:r>
            <a:endParaRPr lang="en-GB" b="1">
              <a:latin typeface="Arial" charset="0"/>
            </a:endParaRPr>
          </a:p>
        </p:txBody>
      </p:sp>
    </p:spTree>
  </p:cSld>
  <p:clrMapOvr>
    <a:masterClrMapping/>
  </p:clrMapOvr>
  <p:transition xmlns:p14="http://schemas.microsoft.com/office/powerpoint/2010/mai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GB" sz="4000">
                <a:solidFill>
                  <a:srgbClr val="FF3300"/>
                </a:solidFill>
                <a:latin typeface="Arial" charset="0"/>
              </a:rPr>
              <a:t>Dissocial Personality Disorder</a:t>
            </a:r>
          </a:p>
        </p:txBody>
      </p:sp>
      <p:sp>
        <p:nvSpPr>
          <p:cNvPr id="23555" name="Rectangle 3"/>
          <p:cNvSpPr>
            <a:spLocks noGrp="1" noChangeArrowheads="1"/>
          </p:cNvSpPr>
          <p:nvPr>
            <p:ph type="body" idx="1"/>
          </p:nvPr>
        </p:nvSpPr>
        <p:spPr/>
        <p:txBody>
          <a:bodyPr/>
          <a:lstStyle/>
          <a:p>
            <a:pPr eaLnBrk="1" hangingPunct="1"/>
            <a:r>
              <a:rPr lang="en-GB">
                <a:latin typeface="Arial" charset="0"/>
              </a:rPr>
              <a:t>Callous unconcern for the feelings of others</a:t>
            </a:r>
          </a:p>
          <a:p>
            <a:pPr eaLnBrk="1" hangingPunct="1">
              <a:buFontTx/>
              <a:buNone/>
            </a:pPr>
            <a:endParaRPr lang="en-GB">
              <a:latin typeface="Arial" charset="0"/>
            </a:endParaRPr>
          </a:p>
          <a:p>
            <a:pPr eaLnBrk="1" hangingPunct="1"/>
            <a:r>
              <a:rPr lang="en-GB">
                <a:latin typeface="Arial" charset="0"/>
              </a:rPr>
              <a:t>Irresponsible. No regard for social norms, rules and obligations.</a:t>
            </a:r>
          </a:p>
          <a:p>
            <a:pPr eaLnBrk="1" hangingPunct="1">
              <a:buFontTx/>
              <a:buNone/>
            </a:pPr>
            <a:endParaRPr lang="en-GB">
              <a:latin typeface="Arial" charset="0"/>
            </a:endParaRPr>
          </a:p>
          <a:p>
            <a:pPr eaLnBrk="1" hangingPunct="1"/>
            <a:r>
              <a:rPr lang="en-GB">
                <a:latin typeface="Arial" charset="0"/>
              </a:rPr>
              <a:t>Unable to maintain lasting relationships, though having no difficulty in starting them.</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GB">
                <a:solidFill>
                  <a:srgbClr val="FF3300"/>
                </a:solidFill>
                <a:latin typeface="Arial" charset="0"/>
              </a:rPr>
              <a:t>Dissocial Personality Disorder</a:t>
            </a:r>
          </a:p>
        </p:txBody>
      </p:sp>
      <p:sp>
        <p:nvSpPr>
          <p:cNvPr id="24579" name="Rectangle 3"/>
          <p:cNvSpPr>
            <a:spLocks noGrp="1" noChangeArrowheads="1"/>
          </p:cNvSpPr>
          <p:nvPr>
            <p:ph type="body" idx="1"/>
          </p:nvPr>
        </p:nvSpPr>
        <p:spPr/>
        <p:txBody>
          <a:bodyPr/>
          <a:lstStyle/>
          <a:p>
            <a:pPr eaLnBrk="1" hangingPunct="1"/>
            <a:r>
              <a:rPr lang="en-GB">
                <a:latin typeface="Arial" charset="0"/>
              </a:rPr>
              <a:t>Easily becomes frustrated, angry or violent.</a:t>
            </a:r>
          </a:p>
          <a:p>
            <a:pPr eaLnBrk="1" hangingPunct="1"/>
            <a:r>
              <a:rPr lang="en-GB">
                <a:latin typeface="Arial" charset="0"/>
              </a:rPr>
              <a:t>Not able to feel guilt or to profit from experience or punishment.</a:t>
            </a:r>
          </a:p>
          <a:p>
            <a:pPr eaLnBrk="1" hangingPunct="1"/>
            <a:r>
              <a:rPr lang="en-GB">
                <a:latin typeface="Arial" charset="0"/>
              </a:rPr>
              <a:t>Tends to blame others, or to offer explanations, for the behaviours that has brought the patient into conflict with society.</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ja-JP" altLang="en-GB">
                <a:solidFill>
                  <a:srgbClr val="FF3300"/>
                </a:solidFill>
                <a:latin typeface="Arial" charset="0"/>
              </a:rPr>
              <a:t>“</a:t>
            </a:r>
            <a:r>
              <a:rPr lang="en-GB">
                <a:solidFill>
                  <a:srgbClr val="FF3300"/>
                </a:solidFill>
                <a:latin typeface="Arial" charset="0"/>
              </a:rPr>
              <a:t>Psychopathy</a:t>
            </a:r>
            <a:r>
              <a:rPr lang="ja-JP" altLang="en-GB">
                <a:solidFill>
                  <a:srgbClr val="FF3300"/>
                </a:solidFill>
                <a:latin typeface="Arial" charset="0"/>
              </a:rPr>
              <a:t>”</a:t>
            </a:r>
            <a:endParaRPr lang="en-GB">
              <a:solidFill>
                <a:srgbClr val="FF3300"/>
              </a:solidFill>
              <a:latin typeface="Arial" charset="0"/>
            </a:endParaRPr>
          </a:p>
        </p:txBody>
      </p:sp>
      <p:sp>
        <p:nvSpPr>
          <p:cNvPr id="25603" name="Rectangle 3"/>
          <p:cNvSpPr>
            <a:spLocks noGrp="1" noChangeArrowheads="1"/>
          </p:cNvSpPr>
          <p:nvPr>
            <p:ph type="body" idx="1"/>
          </p:nvPr>
        </p:nvSpPr>
        <p:spPr/>
        <p:txBody>
          <a:bodyPr/>
          <a:lstStyle/>
          <a:p>
            <a:pPr eaLnBrk="1" hangingPunct="1">
              <a:lnSpc>
                <a:spcPct val="90000"/>
              </a:lnSpc>
            </a:pPr>
            <a:r>
              <a:rPr lang="en-GB" u="sng">
                <a:latin typeface="Arial" charset="0"/>
              </a:rPr>
              <a:t>Extreme</a:t>
            </a:r>
            <a:r>
              <a:rPr lang="en-GB">
                <a:latin typeface="Arial" charset="0"/>
              </a:rPr>
              <a:t> form of antisocial/ dissocial personality disorder</a:t>
            </a:r>
          </a:p>
          <a:p>
            <a:pPr eaLnBrk="1" hangingPunct="1">
              <a:lnSpc>
                <a:spcPct val="90000"/>
              </a:lnSpc>
            </a:pPr>
            <a:r>
              <a:rPr lang="en-GB">
                <a:latin typeface="Arial" charset="0"/>
              </a:rPr>
              <a:t>Psychopathy Check-List – Revised</a:t>
            </a:r>
          </a:p>
          <a:p>
            <a:pPr lvl="1" eaLnBrk="1" hangingPunct="1">
              <a:lnSpc>
                <a:spcPct val="90000"/>
              </a:lnSpc>
            </a:pPr>
            <a:r>
              <a:rPr lang="en-GB">
                <a:latin typeface="Arial" charset="0"/>
              </a:rPr>
              <a:t>Cold, callous self-centred, predatory individuals</a:t>
            </a:r>
          </a:p>
          <a:p>
            <a:pPr lvl="1" eaLnBrk="1" hangingPunct="1">
              <a:lnSpc>
                <a:spcPct val="90000"/>
              </a:lnSpc>
            </a:pPr>
            <a:r>
              <a:rPr lang="en-GB">
                <a:latin typeface="Arial" charset="0"/>
              </a:rPr>
              <a:t>Strongly correlated with risk of future violence</a:t>
            </a:r>
          </a:p>
          <a:p>
            <a:pPr eaLnBrk="1" hangingPunct="1">
              <a:lnSpc>
                <a:spcPct val="90000"/>
              </a:lnSpc>
            </a:pPr>
            <a:r>
              <a:rPr lang="en-GB">
                <a:latin typeface="Arial" charset="0"/>
              </a:rPr>
              <a:t>Narrower group than dissocial category – often also fulfil antisocial/ narcissistic/ histrionic and paranoid</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GB">
                <a:solidFill>
                  <a:schemeClr val="folHlink"/>
                </a:solidFill>
                <a:latin typeface="Arial" charset="0"/>
              </a:rPr>
              <a:t>Borderline Personality Disorder</a:t>
            </a:r>
          </a:p>
        </p:txBody>
      </p:sp>
      <p:sp>
        <p:nvSpPr>
          <p:cNvPr id="26627" name="Rectangle 3"/>
          <p:cNvSpPr>
            <a:spLocks noGrp="1" noChangeArrowheads="1"/>
          </p:cNvSpPr>
          <p:nvPr>
            <p:ph type="body" idx="1"/>
          </p:nvPr>
        </p:nvSpPr>
        <p:spPr/>
        <p:txBody>
          <a:bodyPr/>
          <a:lstStyle/>
          <a:p>
            <a:pPr eaLnBrk="1" hangingPunct="1"/>
            <a:r>
              <a:rPr lang="en-GB">
                <a:latin typeface="Arial" charset="0"/>
              </a:rPr>
              <a:t>Does </a:t>
            </a:r>
            <a:r>
              <a:rPr lang="en-GB" u="sng">
                <a:latin typeface="Arial" charset="0"/>
              </a:rPr>
              <a:t>NOT</a:t>
            </a:r>
            <a:r>
              <a:rPr lang="en-GB">
                <a:latin typeface="Arial" charset="0"/>
              </a:rPr>
              <a:t> mean the person may or may not have a PD</a:t>
            </a:r>
          </a:p>
          <a:p>
            <a:pPr eaLnBrk="1" hangingPunct="1">
              <a:buFontTx/>
              <a:buNone/>
            </a:pPr>
            <a:endParaRPr lang="en-GB">
              <a:latin typeface="Arial" charset="0"/>
            </a:endParaRPr>
          </a:p>
          <a:p>
            <a:pPr eaLnBrk="1" hangingPunct="1"/>
            <a:r>
              <a:rPr lang="en-GB">
                <a:latin typeface="Arial" charset="0"/>
              </a:rPr>
              <a:t>Historical terminology designating a condition on the </a:t>
            </a:r>
            <a:r>
              <a:rPr lang="ja-JP" altLang="en-GB">
                <a:latin typeface="Arial" charset="0"/>
              </a:rPr>
              <a:t>“</a:t>
            </a:r>
            <a:r>
              <a:rPr lang="en-GB">
                <a:latin typeface="Arial" charset="0"/>
              </a:rPr>
              <a:t>borderline</a:t>
            </a:r>
            <a:r>
              <a:rPr lang="ja-JP" altLang="en-GB">
                <a:latin typeface="Arial" charset="0"/>
              </a:rPr>
              <a:t>”</a:t>
            </a:r>
            <a:r>
              <a:rPr lang="en-GB">
                <a:latin typeface="Arial" charset="0"/>
              </a:rPr>
              <a:t> between Neurotic (anxiety/ phobias/ depression) and Psychotic (schizophrenia) conditions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GB">
                <a:solidFill>
                  <a:schemeClr val="folHlink"/>
                </a:solidFill>
                <a:latin typeface="Arial" charset="0"/>
              </a:rPr>
              <a:t>Borderline Personality Disorder</a:t>
            </a:r>
          </a:p>
        </p:txBody>
      </p:sp>
      <p:sp>
        <p:nvSpPr>
          <p:cNvPr id="27651" name="Rectangle 3"/>
          <p:cNvSpPr>
            <a:spLocks noGrp="1" noChangeArrowheads="1"/>
          </p:cNvSpPr>
          <p:nvPr>
            <p:ph type="body" idx="1"/>
          </p:nvPr>
        </p:nvSpPr>
        <p:spPr/>
        <p:txBody>
          <a:bodyPr/>
          <a:lstStyle/>
          <a:p>
            <a:pPr eaLnBrk="1" hangingPunct="1"/>
            <a:r>
              <a:rPr lang="en-GB">
                <a:latin typeface="Arial" charset="0"/>
              </a:rPr>
              <a:t>BPD is called </a:t>
            </a:r>
          </a:p>
          <a:p>
            <a:pPr eaLnBrk="1" hangingPunct="1">
              <a:buFontTx/>
              <a:buNone/>
            </a:pPr>
            <a:r>
              <a:rPr lang="en-GB">
                <a:solidFill>
                  <a:srgbClr val="FF0066"/>
                </a:solidFill>
                <a:latin typeface="Arial" charset="0"/>
              </a:rPr>
              <a:t>   Emotionally Unstable Personality Disorder </a:t>
            </a:r>
            <a:r>
              <a:rPr lang="en-GB">
                <a:latin typeface="Arial" charset="0"/>
              </a:rPr>
              <a:t>in the ICD-10 classification </a:t>
            </a:r>
          </a:p>
          <a:p>
            <a:pPr eaLnBrk="1" hangingPunct="1">
              <a:buFontTx/>
              <a:buNone/>
            </a:pPr>
            <a:endParaRPr lang="en-GB">
              <a:latin typeface="Arial" charset="0"/>
            </a:endParaRPr>
          </a:p>
          <a:p>
            <a:pPr eaLnBrk="1" hangingPunct="1"/>
            <a:r>
              <a:rPr lang="en-GB">
                <a:latin typeface="Arial" charset="0"/>
              </a:rPr>
              <a:t>It is sub-divided into </a:t>
            </a:r>
          </a:p>
          <a:p>
            <a:pPr lvl="1" eaLnBrk="1" hangingPunct="1"/>
            <a:r>
              <a:rPr lang="en-GB">
                <a:latin typeface="Arial" charset="0"/>
              </a:rPr>
              <a:t>Impulsive Type </a:t>
            </a:r>
          </a:p>
          <a:p>
            <a:pPr lvl="1" eaLnBrk="1" hangingPunct="1">
              <a:buFontTx/>
              <a:buNone/>
            </a:pPr>
            <a:r>
              <a:rPr lang="en-GB">
                <a:latin typeface="Arial" charset="0"/>
              </a:rPr>
              <a:t>And</a:t>
            </a:r>
          </a:p>
          <a:p>
            <a:pPr lvl="1" eaLnBrk="1" hangingPunct="1"/>
            <a:r>
              <a:rPr lang="en-GB">
                <a:latin typeface="Arial" charset="0"/>
              </a:rPr>
              <a:t>Borderline Type</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GB">
                <a:solidFill>
                  <a:schemeClr val="folHlink"/>
                </a:solidFill>
                <a:latin typeface="Arial" charset="0"/>
              </a:rPr>
              <a:t>Borderline Personality Disorder</a:t>
            </a:r>
            <a:endParaRPr lang="en-US">
              <a:solidFill>
                <a:schemeClr val="folHlink"/>
              </a:solidFill>
              <a:latin typeface="Arial" charset="0"/>
            </a:endParaRPr>
          </a:p>
        </p:txBody>
      </p:sp>
      <p:sp>
        <p:nvSpPr>
          <p:cNvPr id="28675" name="Rectangle 3"/>
          <p:cNvSpPr>
            <a:spLocks noGrp="1" noChangeArrowheads="1"/>
          </p:cNvSpPr>
          <p:nvPr>
            <p:ph type="body" idx="1"/>
          </p:nvPr>
        </p:nvSpPr>
        <p:spPr/>
        <p:txBody>
          <a:bodyPr/>
          <a:lstStyle/>
          <a:p>
            <a:pPr eaLnBrk="1" hangingPunct="1"/>
            <a:r>
              <a:rPr lang="en-GB">
                <a:latin typeface="Arial" charset="0"/>
              </a:rPr>
              <a:t>Emotionally unstable.</a:t>
            </a:r>
          </a:p>
          <a:p>
            <a:pPr eaLnBrk="1" hangingPunct="1">
              <a:buFontTx/>
              <a:buNone/>
            </a:pPr>
            <a:endParaRPr lang="en-GB">
              <a:latin typeface="Arial" charset="0"/>
            </a:endParaRPr>
          </a:p>
          <a:p>
            <a:pPr eaLnBrk="1" hangingPunct="1"/>
            <a:r>
              <a:rPr lang="en-GB">
                <a:latin typeface="Arial" charset="0"/>
              </a:rPr>
              <a:t>Person</a:t>
            </a:r>
            <a:r>
              <a:rPr lang="ja-JP" altLang="en-GB">
                <a:latin typeface="Arial" charset="0"/>
              </a:rPr>
              <a:t>’</a:t>
            </a:r>
            <a:r>
              <a:rPr lang="en-GB">
                <a:latin typeface="Arial" charset="0"/>
              </a:rPr>
              <a:t>s self-image, aims and internal preferences (including sexual) are often unclear or disturbed.</a:t>
            </a:r>
          </a:p>
          <a:p>
            <a:pPr eaLnBrk="1" hangingPunct="1">
              <a:buFontTx/>
              <a:buNone/>
            </a:pPr>
            <a:endParaRPr lang="en-GB">
              <a:latin typeface="Arial" charset="0"/>
            </a:endParaRPr>
          </a:p>
          <a:p>
            <a:pPr eaLnBrk="1" hangingPunct="1"/>
            <a:r>
              <a:rPr lang="en-GB">
                <a:latin typeface="Arial" charset="0"/>
              </a:rPr>
              <a:t>Chronic feelings of emptiness.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GB">
                <a:solidFill>
                  <a:schemeClr val="folHlink"/>
                </a:solidFill>
                <a:latin typeface="Arial" charset="0"/>
              </a:rPr>
              <a:t>Borderline Personality Disorder</a:t>
            </a:r>
          </a:p>
        </p:txBody>
      </p:sp>
      <p:sp>
        <p:nvSpPr>
          <p:cNvPr id="29699" name="Rectangle 3"/>
          <p:cNvSpPr>
            <a:spLocks noGrp="1" noChangeArrowheads="1"/>
          </p:cNvSpPr>
          <p:nvPr>
            <p:ph type="body" idx="1"/>
          </p:nvPr>
        </p:nvSpPr>
        <p:spPr/>
        <p:txBody>
          <a:bodyPr/>
          <a:lstStyle/>
          <a:p>
            <a:pPr eaLnBrk="1" hangingPunct="1">
              <a:lnSpc>
                <a:spcPct val="90000"/>
              </a:lnSpc>
            </a:pPr>
            <a:r>
              <a:rPr lang="en-GB">
                <a:latin typeface="Arial" charset="0"/>
              </a:rPr>
              <a:t>Becomes involved in intense and unstable relationships, with repeated emotional crisis.</a:t>
            </a:r>
          </a:p>
          <a:p>
            <a:pPr eaLnBrk="1" hangingPunct="1">
              <a:lnSpc>
                <a:spcPct val="90000"/>
              </a:lnSpc>
            </a:pPr>
            <a:endParaRPr lang="en-GB">
              <a:latin typeface="Arial" charset="0"/>
            </a:endParaRPr>
          </a:p>
          <a:p>
            <a:pPr eaLnBrk="1" hangingPunct="1">
              <a:lnSpc>
                <a:spcPct val="90000"/>
              </a:lnSpc>
            </a:pPr>
            <a:r>
              <a:rPr lang="en-GB">
                <a:latin typeface="Arial" charset="0"/>
              </a:rPr>
              <a:t>Extreme efforts to avoid real or imagined abandonment.</a:t>
            </a:r>
          </a:p>
          <a:p>
            <a:pPr eaLnBrk="1" hangingPunct="1">
              <a:lnSpc>
                <a:spcPct val="90000"/>
              </a:lnSpc>
              <a:buFontTx/>
              <a:buNone/>
            </a:pPr>
            <a:endParaRPr lang="en-GB">
              <a:latin typeface="Arial" charset="0"/>
            </a:endParaRPr>
          </a:p>
          <a:p>
            <a:pPr eaLnBrk="1" hangingPunct="1">
              <a:lnSpc>
                <a:spcPct val="90000"/>
              </a:lnSpc>
            </a:pPr>
            <a:r>
              <a:rPr lang="en-GB">
                <a:latin typeface="Arial" charset="0"/>
              </a:rPr>
              <a:t>Recurrent suicidal threats, gestures and behaviours or self-harming behaviours.</a:t>
            </a:r>
          </a:p>
          <a:p>
            <a:pPr eaLnBrk="1" hangingPunct="1">
              <a:lnSpc>
                <a:spcPct val="90000"/>
              </a:lnSpc>
              <a:buFontTx/>
              <a:buNone/>
            </a:pPr>
            <a:endParaRPr lang="en-GB">
              <a:latin typeface="Arial" charset="0"/>
            </a:endParaRPr>
          </a:p>
          <a:p>
            <a:pPr eaLnBrk="1" hangingPunct="1">
              <a:lnSpc>
                <a:spcPct val="90000"/>
              </a:lnSpc>
            </a:pPr>
            <a:endParaRPr lang="en-GB">
              <a:latin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GB">
                <a:solidFill>
                  <a:schemeClr val="folHlink"/>
                </a:solidFill>
                <a:latin typeface="Arial" charset="0"/>
              </a:rPr>
              <a:t>Borderline Personality Disorder</a:t>
            </a:r>
          </a:p>
        </p:txBody>
      </p:sp>
      <p:sp>
        <p:nvSpPr>
          <p:cNvPr id="30723" name="Rectangle 3"/>
          <p:cNvSpPr>
            <a:spLocks noGrp="1" noChangeArrowheads="1"/>
          </p:cNvSpPr>
          <p:nvPr>
            <p:ph type="body" idx="1"/>
          </p:nvPr>
        </p:nvSpPr>
        <p:spPr/>
        <p:txBody>
          <a:bodyPr/>
          <a:lstStyle/>
          <a:p>
            <a:pPr eaLnBrk="1" hangingPunct="1"/>
            <a:r>
              <a:rPr lang="en-GB">
                <a:latin typeface="Arial" charset="0"/>
              </a:rPr>
              <a:t>Tend to act without considering consequences </a:t>
            </a:r>
          </a:p>
          <a:p>
            <a:pPr eaLnBrk="1" hangingPunct="1"/>
            <a:endParaRPr lang="en-GB">
              <a:latin typeface="Arial" charset="0"/>
            </a:endParaRPr>
          </a:p>
          <a:p>
            <a:pPr eaLnBrk="1" hangingPunct="1"/>
            <a:r>
              <a:rPr lang="en-GB">
                <a:latin typeface="Arial" charset="0"/>
              </a:rPr>
              <a:t>Lack of Impulse control</a:t>
            </a:r>
          </a:p>
          <a:p>
            <a:pPr eaLnBrk="1" hangingPunct="1">
              <a:buFontTx/>
              <a:buNone/>
            </a:pPr>
            <a:endParaRPr lang="en-GB">
              <a:latin typeface="Arial" charset="0"/>
            </a:endParaRPr>
          </a:p>
          <a:p>
            <a:pPr eaLnBrk="1" hangingPunct="1"/>
            <a:r>
              <a:rPr lang="en-GB">
                <a:latin typeface="Arial" charset="0"/>
              </a:rPr>
              <a:t>Transient stress-related paranoid ideas or severe dissociative symptoms.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GB" sz="4000">
                <a:solidFill>
                  <a:schemeClr val="folHlink"/>
                </a:solidFill>
                <a:latin typeface="Arial" charset="0"/>
              </a:rPr>
              <a:t>Psychiatric Model of Personality Disorder</a:t>
            </a:r>
          </a:p>
        </p:txBody>
      </p:sp>
      <p:sp>
        <p:nvSpPr>
          <p:cNvPr id="31747" name="Rectangle 3"/>
          <p:cNvSpPr>
            <a:spLocks noGrp="1" noChangeArrowheads="1"/>
          </p:cNvSpPr>
          <p:nvPr>
            <p:ph type="body" idx="1"/>
          </p:nvPr>
        </p:nvSpPr>
        <p:spPr/>
        <p:txBody>
          <a:bodyPr/>
          <a:lstStyle/>
          <a:p>
            <a:pPr eaLnBrk="1" hangingPunct="1">
              <a:lnSpc>
                <a:spcPct val="90000"/>
              </a:lnSpc>
            </a:pPr>
            <a:r>
              <a:rPr lang="en-GB">
                <a:latin typeface="Arial" charset="0"/>
              </a:rPr>
              <a:t>Not very accurate, despite all efforts to pin categories down</a:t>
            </a:r>
          </a:p>
          <a:p>
            <a:pPr eaLnBrk="1" hangingPunct="1">
              <a:lnSpc>
                <a:spcPct val="90000"/>
              </a:lnSpc>
            </a:pPr>
            <a:r>
              <a:rPr lang="en-GB">
                <a:latin typeface="Arial" charset="0"/>
              </a:rPr>
              <a:t>Looked at again for ICD-11 and DSM-V</a:t>
            </a:r>
          </a:p>
          <a:p>
            <a:pPr eaLnBrk="1" hangingPunct="1">
              <a:lnSpc>
                <a:spcPct val="90000"/>
              </a:lnSpc>
            </a:pPr>
            <a:r>
              <a:rPr lang="en-GB">
                <a:latin typeface="Arial" charset="0"/>
              </a:rPr>
              <a:t>People often fit more than one category</a:t>
            </a:r>
          </a:p>
          <a:p>
            <a:pPr eaLnBrk="1" hangingPunct="1">
              <a:lnSpc>
                <a:spcPct val="90000"/>
              </a:lnSpc>
            </a:pPr>
            <a:r>
              <a:rPr lang="en-GB">
                <a:latin typeface="Arial" charset="0"/>
              </a:rPr>
              <a:t>2 people with BPD might have very different symptoms</a:t>
            </a:r>
          </a:p>
          <a:p>
            <a:pPr eaLnBrk="1" hangingPunct="1">
              <a:lnSpc>
                <a:spcPct val="90000"/>
              </a:lnSpc>
            </a:pPr>
            <a:r>
              <a:rPr lang="en-GB">
                <a:latin typeface="Arial" charset="0"/>
              </a:rPr>
              <a:t>Types have been shown to alter and change</a:t>
            </a:r>
          </a:p>
          <a:p>
            <a:pPr eaLnBrk="1" hangingPunct="1">
              <a:lnSpc>
                <a:spcPct val="90000"/>
              </a:lnSpc>
              <a:buFontTx/>
              <a:buNone/>
            </a:pPr>
            <a:r>
              <a:rPr lang="en-GB" b="1">
                <a:solidFill>
                  <a:schemeClr val="folHlink"/>
                </a:solidFill>
                <a:latin typeface="Arial" charset="0"/>
              </a:rPr>
              <a:t>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endParaRPr lang="en-US">
              <a:latin typeface="Arial" charset="0"/>
            </a:endParaRPr>
          </a:p>
        </p:txBody>
      </p:sp>
      <p:sp>
        <p:nvSpPr>
          <p:cNvPr id="6147" name="Rectangle 3"/>
          <p:cNvSpPr>
            <a:spLocks noGrp="1" noChangeArrowheads="1"/>
          </p:cNvSpPr>
          <p:nvPr>
            <p:ph type="body" idx="1"/>
          </p:nvPr>
        </p:nvSpPr>
        <p:spPr/>
        <p:txBody>
          <a:bodyPr/>
          <a:lstStyle/>
          <a:p>
            <a:pPr algn="ctr" eaLnBrk="1" hangingPunct="1">
              <a:buFontTx/>
              <a:buNone/>
            </a:pPr>
            <a:endParaRPr lang="en-GB">
              <a:latin typeface="Arial" charset="0"/>
            </a:endParaRPr>
          </a:p>
          <a:p>
            <a:pPr algn="ctr" eaLnBrk="1" hangingPunct="1">
              <a:buFontTx/>
              <a:buNone/>
            </a:pPr>
            <a:endParaRPr lang="en-GB">
              <a:latin typeface="Arial" charset="0"/>
            </a:endParaRPr>
          </a:p>
          <a:p>
            <a:pPr algn="ctr" eaLnBrk="1" hangingPunct="1">
              <a:buFontTx/>
              <a:buNone/>
            </a:pPr>
            <a:r>
              <a:rPr lang="en-GB" sz="7200">
                <a:latin typeface="Arial" charset="0"/>
              </a:rPr>
              <a:t>Overview</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GB" sz="4000">
                <a:solidFill>
                  <a:schemeClr val="folHlink"/>
                </a:solidFill>
                <a:latin typeface="Arial" charset="0"/>
              </a:rPr>
              <a:t>PSYCHODYNAMIC APPROACH</a:t>
            </a:r>
          </a:p>
        </p:txBody>
      </p:sp>
      <p:sp>
        <p:nvSpPr>
          <p:cNvPr id="32771" name="Rectangle 3"/>
          <p:cNvSpPr>
            <a:spLocks noGrp="1" noChangeArrowheads="1"/>
          </p:cNvSpPr>
          <p:nvPr>
            <p:ph type="body" idx="1"/>
          </p:nvPr>
        </p:nvSpPr>
        <p:spPr/>
        <p:txBody>
          <a:bodyPr/>
          <a:lstStyle/>
          <a:p>
            <a:pPr eaLnBrk="1" hangingPunct="1">
              <a:buFontTx/>
              <a:buNone/>
            </a:pPr>
            <a:r>
              <a:rPr lang="en-GB">
                <a:latin typeface="Arial" charset="0"/>
              </a:rPr>
              <a:t>WHAT DOES IT OFFER?</a:t>
            </a:r>
          </a:p>
          <a:p>
            <a:pPr eaLnBrk="1" hangingPunct="1"/>
            <a:r>
              <a:rPr lang="en-GB">
                <a:latin typeface="Arial" charset="0"/>
              </a:rPr>
              <a:t>Theory of Unconscious motivations – not all </a:t>
            </a:r>
            <a:r>
              <a:rPr lang="ja-JP" altLang="en-GB">
                <a:latin typeface="Arial" charset="0"/>
              </a:rPr>
              <a:t>“</a:t>
            </a:r>
            <a:r>
              <a:rPr lang="en-GB">
                <a:latin typeface="Arial" charset="0"/>
              </a:rPr>
              <a:t>manipulative</a:t>
            </a:r>
            <a:r>
              <a:rPr lang="ja-JP" altLang="en-GB">
                <a:latin typeface="Arial" charset="0"/>
              </a:rPr>
              <a:t>”</a:t>
            </a:r>
            <a:r>
              <a:rPr lang="en-GB">
                <a:latin typeface="Arial" charset="0"/>
              </a:rPr>
              <a:t> behaviour is consciously under the person</a:t>
            </a:r>
            <a:r>
              <a:rPr lang="ja-JP" altLang="en-GB">
                <a:latin typeface="Arial" charset="0"/>
              </a:rPr>
              <a:t>’</a:t>
            </a:r>
            <a:r>
              <a:rPr lang="en-GB">
                <a:latin typeface="Arial" charset="0"/>
              </a:rPr>
              <a:t>s control</a:t>
            </a:r>
          </a:p>
          <a:p>
            <a:pPr eaLnBrk="1" hangingPunct="1"/>
            <a:r>
              <a:rPr lang="en-GB">
                <a:latin typeface="Arial" charset="0"/>
              </a:rPr>
              <a:t>Takes a developmental view</a:t>
            </a:r>
          </a:p>
          <a:p>
            <a:pPr eaLnBrk="1" hangingPunct="1"/>
            <a:r>
              <a:rPr lang="en-GB">
                <a:latin typeface="Arial" charset="0"/>
              </a:rPr>
              <a:t>Defence mechanisms – the way people have to act at times to protect themselves from overwhelming emotional states</a:t>
            </a:r>
          </a:p>
          <a:p>
            <a:pPr eaLnBrk="1" hangingPunct="1">
              <a:buFontTx/>
              <a:buNone/>
            </a:pPr>
            <a:endParaRPr lang="en-GB">
              <a:latin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GB">
                <a:solidFill>
                  <a:schemeClr val="folHlink"/>
                </a:solidFill>
                <a:latin typeface="Arial" charset="0"/>
              </a:rPr>
              <a:t>What does it offer? (cont)</a:t>
            </a:r>
            <a:endParaRPr lang="en-US">
              <a:solidFill>
                <a:schemeClr val="folHlink"/>
              </a:solidFill>
              <a:latin typeface="Arial" charset="0"/>
            </a:endParaRPr>
          </a:p>
        </p:txBody>
      </p:sp>
      <p:sp>
        <p:nvSpPr>
          <p:cNvPr id="33795" name="Rectangle 3"/>
          <p:cNvSpPr>
            <a:spLocks noGrp="1" noChangeArrowheads="1"/>
          </p:cNvSpPr>
          <p:nvPr>
            <p:ph type="body" idx="1"/>
          </p:nvPr>
        </p:nvSpPr>
        <p:spPr/>
        <p:txBody>
          <a:bodyPr/>
          <a:lstStyle/>
          <a:p>
            <a:pPr eaLnBrk="1" hangingPunct="1"/>
            <a:r>
              <a:rPr lang="en-GB">
                <a:latin typeface="Arial" charset="0"/>
              </a:rPr>
              <a:t>The way the person</a:t>
            </a:r>
            <a:r>
              <a:rPr lang="ja-JP" altLang="en-GB">
                <a:latin typeface="Arial" charset="0"/>
              </a:rPr>
              <a:t>’</a:t>
            </a:r>
            <a:r>
              <a:rPr lang="en-GB">
                <a:latin typeface="Arial" charset="0"/>
              </a:rPr>
              <a:t>s internal state impacts emotionally on others</a:t>
            </a:r>
          </a:p>
          <a:p>
            <a:pPr eaLnBrk="1" hangingPunct="1"/>
            <a:endParaRPr lang="en-GB">
              <a:latin typeface="Arial" charset="0"/>
            </a:endParaRPr>
          </a:p>
          <a:p>
            <a:pPr eaLnBrk="1" hangingPunct="1"/>
            <a:r>
              <a:rPr lang="en-GB">
                <a:latin typeface="Arial" charset="0"/>
              </a:rPr>
              <a:t>The importance of Attachment </a:t>
            </a:r>
          </a:p>
          <a:p>
            <a:pPr eaLnBrk="1" hangingPunct="1"/>
            <a:endParaRPr lang="en-GB">
              <a:latin typeface="Arial" charset="0"/>
            </a:endParaRPr>
          </a:p>
          <a:p>
            <a:pPr eaLnBrk="1" hangingPunct="1"/>
            <a:r>
              <a:rPr lang="en-GB">
                <a:latin typeface="Arial" charset="0"/>
              </a:rPr>
              <a:t>THESE ARE ALL TOOLS TO INCREASE UNDERSTANDING </a:t>
            </a:r>
          </a:p>
          <a:p>
            <a:pPr eaLnBrk="1" hangingPunct="1">
              <a:buFontTx/>
              <a:buNone/>
            </a:pPr>
            <a:endParaRPr lang="en-GB">
              <a:latin typeface="Arial" charset="0"/>
            </a:endParaRPr>
          </a:p>
          <a:p>
            <a:pPr eaLnBrk="1" hangingPunct="1"/>
            <a:endParaRPr lang="en-US">
              <a:latin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endParaRPr lang="en-US">
              <a:latin typeface="Arial" charset="0"/>
            </a:endParaRPr>
          </a:p>
        </p:txBody>
      </p:sp>
      <p:sp>
        <p:nvSpPr>
          <p:cNvPr id="34819" name="Rectangle 3"/>
          <p:cNvSpPr>
            <a:spLocks noGrp="1" noChangeArrowheads="1"/>
          </p:cNvSpPr>
          <p:nvPr>
            <p:ph type="body" idx="1"/>
          </p:nvPr>
        </p:nvSpPr>
        <p:spPr/>
        <p:txBody>
          <a:bodyPr/>
          <a:lstStyle/>
          <a:p>
            <a:pPr algn="ctr" eaLnBrk="1" hangingPunct="1">
              <a:buFontTx/>
              <a:buNone/>
            </a:pPr>
            <a:endParaRPr lang="en-GB" sz="4800">
              <a:latin typeface="Arial" charset="0"/>
            </a:endParaRPr>
          </a:p>
          <a:p>
            <a:pPr algn="ctr" eaLnBrk="1" hangingPunct="1">
              <a:buFontTx/>
              <a:buNone/>
            </a:pPr>
            <a:r>
              <a:rPr lang="en-GB" sz="4800">
                <a:latin typeface="Arial" charset="0"/>
              </a:rPr>
              <a:t>ATTACHMENT</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solidFill>
                  <a:schemeClr val="folHlink"/>
                </a:solidFill>
                <a:latin typeface="Arial" charset="0"/>
              </a:rPr>
              <a:t>Healthy development</a:t>
            </a:r>
          </a:p>
        </p:txBody>
      </p:sp>
      <p:sp>
        <p:nvSpPr>
          <p:cNvPr id="35843" name="Rectangle 3"/>
          <p:cNvSpPr>
            <a:spLocks noGrp="1" noChangeArrowheads="1"/>
          </p:cNvSpPr>
          <p:nvPr>
            <p:ph type="body" sz="half" idx="1"/>
          </p:nvPr>
        </p:nvSpPr>
        <p:spPr>
          <a:xfrm>
            <a:off x="762000" y="1628775"/>
            <a:ext cx="4191000" cy="4848225"/>
          </a:xfrm>
          <a:noFill/>
        </p:spPr>
        <p:txBody>
          <a:bodyPr/>
          <a:lstStyle/>
          <a:p>
            <a:pPr eaLnBrk="1" hangingPunct="1">
              <a:lnSpc>
                <a:spcPct val="90000"/>
              </a:lnSpc>
              <a:buFontTx/>
              <a:buNone/>
            </a:pPr>
            <a:r>
              <a:rPr lang="en-US" sz="3600">
                <a:latin typeface="Arial" charset="0"/>
              </a:rPr>
              <a:t>The caregiver</a:t>
            </a:r>
            <a:r>
              <a:rPr lang="en-US" sz="3600">
                <a:latin typeface="Tahoma" charset="0"/>
              </a:rPr>
              <a:t>’</a:t>
            </a:r>
            <a:r>
              <a:rPr lang="en-US" sz="3600">
                <a:latin typeface="Arial" charset="0"/>
              </a:rPr>
              <a:t>s emotionally attuned responses to the infant</a:t>
            </a:r>
            <a:r>
              <a:rPr lang="en-US" sz="3600">
                <a:latin typeface="Tahoma" charset="0"/>
              </a:rPr>
              <a:t>’</a:t>
            </a:r>
            <a:r>
              <a:rPr lang="en-US" sz="3600">
                <a:latin typeface="Arial" charset="0"/>
              </a:rPr>
              <a:t>s states becomes a source of information to the infant about his internal states</a:t>
            </a:r>
            <a:endParaRPr lang="en-US" sz="2800">
              <a:latin typeface="Arial" charset="0"/>
            </a:endParaRPr>
          </a:p>
        </p:txBody>
      </p:sp>
      <p:pic>
        <p:nvPicPr>
          <p:cNvPr id="35844" name="Picture 4" descr="small541988876a0dc538199882c1fbfbe6c0"/>
          <p:cNvPicPr>
            <a:picLocks noGrp="1" noChangeAspect="1" noChangeArrowheads="1"/>
          </p:cNvPicPr>
          <p:nvPr>
            <p:ph sz="half" idx="2"/>
          </p:nvPr>
        </p:nvPicPr>
        <p:blipFill>
          <a:blip r:embed="rId3">
            <a:extLst>
              <a:ext uri="{28A0092B-C50C-407E-A947-70E740481C1C}">
                <a14:useLocalDpi xmlns:a14="http://schemas.microsoft.com/office/drawing/2010/main"/>
              </a:ext>
            </a:extLst>
          </a:blip>
          <a:srcRect/>
          <a:stretch>
            <a:fillRect/>
          </a:stretch>
        </p:blipFill>
        <p:spPr>
          <a:xfrm>
            <a:off x="5029200" y="2362200"/>
            <a:ext cx="4114800" cy="3086100"/>
          </a:xfrm>
        </p:spPr>
      </p:pic>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GB">
                <a:solidFill>
                  <a:schemeClr val="folHlink"/>
                </a:solidFill>
                <a:latin typeface="Arial" charset="0"/>
              </a:rPr>
              <a:t>When things go wrong</a:t>
            </a:r>
          </a:p>
        </p:txBody>
      </p:sp>
      <p:sp>
        <p:nvSpPr>
          <p:cNvPr id="36867" name="Rectangle 3"/>
          <p:cNvSpPr>
            <a:spLocks noGrp="1" noChangeArrowheads="1"/>
          </p:cNvSpPr>
          <p:nvPr>
            <p:ph type="body" idx="1"/>
          </p:nvPr>
        </p:nvSpPr>
        <p:spPr/>
        <p:txBody>
          <a:bodyPr/>
          <a:lstStyle/>
          <a:p>
            <a:pPr algn="ctr" eaLnBrk="1" hangingPunct="1">
              <a:buFontTx/>
              <a:buNone/>
            </a:pPr>
            <a:endParaRPr lang="en-GB">
              <a:latin typeface="Arial" charset="0"/>
            </a:endParaRPr>
          </a:p>
          <a:p>
            <a:pPr algn="ctr" eaLnBrk="1" hangingPunct="1">
              <a:buFontTx/>
              <a:buNone/>
            </a:pPr>
            <a:endParaRPr lang="en-GB">
              <a:latin typeface="Arial" charset="0"/>
            </a:endParaRPr>
          </a:p>
          <a:p>
            <a:pPr algn="ctr" eaLnBrk="1" hangingPunct="1">
              <a:buFontTx/>
              <a:buNone/>
            </a:pPr>
            <a:r>
              <a:rPr lang="en-GB" sz="4400">
                <a:latin typeface="Arial" charset="0"/>
              </a:rPr>
              <a:t>Still face experiment</a:t>
            </a:r>
          </a:p>
        </p:txBody>
      </p:sp>
    </p:spTree>
  </p:cSld>
  <p:clrMapOvr>
    <a:masterClrMapping/>
  </p:clrMapOvr>
  <p:transition xmlns:p14="http://schemas.microsoft.com/office/powerpoint/2010/mai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GB">
                <a:latin typeface="Arial" charset="0"/>
              </a:rPr>
              <a:t>Overview of Brain Development</a:t>
            </a:r>
            <a:endParaRPr lang="en-GB" sz="2400">
              <a:latin typeface="Arial" charset="0"/>
            </a:endParaRPr>
          </a:p>
        </p:txBody>
      </p:sp>
      <p:sp>
        <p:nvSpPr>
          <p:cNvPr id="37891" name="Rectangle 3"/>
          <p:cNvSpPr>
            <a:spLocks noGrp="1" noChangeArrowheads="1"/>
          </p:cNvSpPr>
          <p:nvPr>
            <p:ph type="body" sz="half" idx="1"/>
          </p:nvPr>
        </p:nvSpPr>
        <p:spPr>
          <a:xfrm>
            <a:off x="395288" y="1557338"/>
            <a:ext cx="8137525" cy="4525962"/>
          </a:xfrm>
        </p:spPr>
        <p:txBody>
          <a:bodyPr/>
          <a:lstStyle/>
          <a:p>
            <a:pPr eaLnBrk="1" hangingPunct="1"/>
            <a:r>
              <a:rPr lang="en-GB">
                <a:latin typeface="Arial" charset="0"/>
              </a:rPr>
              <a:t>How does a brain </a:t>
            </a:r>
          </a:p>
          <a:p>
            <a:pPr eaLnBrk="1" hangingPunct="1">
              <a:buFontTx/>
              <a:buNone/>
            </a:pPr>
            <a:r>
              <a:rPr lang="en-GB">
                <a:latin typeface="Arial" charset="0"/>
              </a:rPr>
              <a:t>   become a brain? </a:t>
            </a:r>
          </a:p>
          <a:p>
            <a:pPr lvl="1" eaLnBrk="1" hangingPunct="1">
              <a:buFontTx/>
              <a:buNone/>
            </a:pPr>
            <a:endParaRPr lang="en-GB" sz="3200">
              <a:latin typeface="Arial" charset="0"/>
            </a:endParaRPr>
          </a:p>
          <a:p>
            <a:pPr lvl="1" eaLnBrk="1" hangingPunct="1"/>
            <a:r>
              <a:rPr lang="en-GB" sz="2400">
                <a:latin typeface="Arial" charset="0"/>
              </a:rPr>
              <a:t>Adult brain weighs 3lb</a:t>
            </a:r>
          </a:p>
          <a:p>
            <a:pPr lvl="1" eaLnBrk="1" hangingPunct="1"/>
            <a:r>
              <a:rPr lang="en-GB" sz="2400">
                <a:latin typeface="Arial" charset="0"/>
              </a:rPr>
              <a:t>Quadruples in size between birth and 6 years</a:t>
            </a:r>
          </a:p>
          <a:p>
            <a:pPr lvl="1" eaLnBrk="1" hangingPunct="1"/>
            <a:r>
              <a:rPr lang="en-GB" sz="2400">
                <a:latin typeface="Arial" charset="0"/>
              </a:rPr>
              <a:t>White matter increases throughout childhood; increasing speed of communication</a:t>
            </a:r>
          </a:p>
          <a:p>
            <a:pPr lvl="1" eaLnBrk="1" hangingPunct="1"/>
            <a:endParaRPr lang="en-GB" sz="2400">
              <a:latin typeface="Arial" charset="0"/>
            </a:endParaRPr>
          </a:p>
          <a:p>
            <a:pPr lvl="1" eaLnBrk="1" hangingPunct="1">
              <a:buFontTx/>
              <a:buNone/>
            </a:pPr>
            <a:r>
              <a:rPr lang="en-GB" sz="1600">
                <a:latin typeface="Arial" charset="0"/>
              </a:rPr>
              <a:t>	</a:t>
            </a:r>
            <a:r>
              <a:rPr lang="en-GB" sz="1200">
                <a:latin typeface="Arial" charset="0"/>
              </a:rPr>
              <a:t>The Anatomy of Mentalization: A view from developmental neuroimaging (Giedd 2003)</a:t>
            </a:r>
          </a:p>
          <a:p>
            <a:pPr lvl="1" eaLnBrk="1" hangingPunct="1"/>
            <a:endParaRPr lang="en-GB" sz="1200">
              <a:latin typeface="Arial" charset="0"/>
            </a:endParaRPr>
          </a:p>
        </p:txBody>
      </p:sp>
      <p:pic>
        <p:nvPicPr>
          <p:cNvPr id="37892" name="Picture 15" descr="MP900321162[1]"/>
          <p:cNvPicPr>
            <a:picLocks noChangeAspect="1" noChangeArrowheads="1"/>
          </p:cNvPicPr>
          <p:nvPr>
            <p:ph sz="quarter" idx="2"/>
          </p:nvPr>
        </p:nvPicPr>
        <p:blipFill>
          <a:blip r:embed="rId3" cstate="screen">
            <a:extLst>
              <a:ext uri="{28A0092B-C50C-407E-A947-70E740481C1C}">
                <a14:useLocalDpi xmlns:a14="http://schemas.microsoft.com/office/drawing/2010/main"/>
              </a:ext>
            </a:extLst>
          </a:blip>
          <a:srcRect/>
          <a:stretch>
            <a:fillRect/>
          </a:stretch>
        </p:blipFill>
        <p:spPr>
          <a:xfrm>
            <a:off x="5364163" y="1600200"/>
            <a:ext cx="2835275" cy="20224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GB" sz="4000">
                <a:latin typeface="Arial" charset="0"/>
              </a:rPr>
              <a:t>Overview of Brain Development (2)</a:t>
            </a:r>
          </a:p>
        </p:txBody>
      </p:sp>
      <p:sp>
        <p:nvSpPr>
          <p:cNvPr id="38915" name="Rectangle 3"/>
          <p:cNvSpPr>
            <a:spLocks noGrp="1" noChangeArrowheads="1"/>
          </p:cNvSpPr>
          <p:nvPr>
            <p:ph type="body" sz="half" idx="1"/>
          </p:nvPr>
        </p:nvSpPr>
        <p:spPr>
          <a:xfrm>
            <a:off x="457200" y="1600200"/>
            <a:ext cx="8291513" cy="4525963"/>
          </a:xfrm>
        </p:spPr>
        <p:txBody>
          <a:bodyPr/>
          <a:lstStyle/>
          <a:p>
            <a:pPr eaLnBrk="1" hangingPunct="1"/>
            <a:r>
              <a:rPr lang="en-GB" sz="2800">
                <a:latin typeface="Arial" charset="0"/>
              </a:rPr>
              <a:t>Overproduction of cells</a:t>
            </a:r>
          </a:p>
          <a:p>
            <a:pPr eaLnBrk="1" hangingPunct="1"/>
            <a:r>
              <a:rPr lang="en-GB" sz="2800">
                <a:latin typeface="Arial" charset="0"/>
              </a:rPr>
              <a:t>Competitive elimination – </a:t>
            </a:r>
            <a:r>
              <a:rPr lang="ja-JP" altLang="en-GB" sz="2800">
                <a:latin typeface="Arial" charset="0"/>
              </a:rPr>
              <a:t>“</a:t>
            </a:r>
            <a:r>
              <a:rPr lang="en-GB" sz="2800">
                <a:latin typeface="Arial" charset="0"/>
              </a:rPr>
              <a:t>survival of the fittest</a:t>
            </a:r>
            <a:r>
              <a:rPr lang="ja-JP" altLang="en-GB" sz="2800">
                <a:latin typeface="Arial" charset="0"/>
              </a:rPr>
              <a:t>”</a:t>
            </a:r>
            <a:endParaRPr lang="en-GB" sz="2800">
              <a:latin typeface="Arial" charset="0"/>
            </a:endParaRPr>
          </a:p>
          <a:p>
            <a:pPr eaLnBrk="1" hangingPunct="1"/>
            <a:r>
              <a:rPr lang="en-GB" sz="2800">
                <a:latin typeface="Arial" charset="0"/>
              </a:rPr>
              <a:t>Arborisation and pruning</a:t>
            </a:r>
          </a:p>
          <a:p>
            <a:pPr eaLnBrk="1" hangingPunct="1"/>
            <a:r>
              <a:rPr lang="en-GB" sz="2800">
                <a:latin typeface="Arial" charset="0"/>
              </a:rPr>
              <a:t>Sensitive periods of development</a:t>
            </a:r>
          </a:p>
          <a:p>
            <a:pPr eaLnBrk="1" hangingPunct="1"/>
            <a:r>
              <a:rPr lang="en-GB" sz="2800">
                <a:latin typeface="Arial" charset="0"/>
              </a:rPr>
              <a:t>Enormous plasticity of developing brain</a:t>
            </a:r>
          </a:p>
        </p:txBody>
      </p:sp>
      <p:pic>
        <p:nvPicPr>
          <p:cNvPr id="38916" name="Picture 4" descr="MC900438747[1]"/>
          <p:cNvPicPr>
            <a:picLocks noChangeAspect="1" noChangeArrowheads="1"/>
          </p:cNvPicPr>
          <p:nvPr>
            <p:ph sz="half" idx="2"/>
          </p:nvPr>
        </p:nvPicPr>
        <p:blipFill>
          <a:blip r:embed="rId3" cstate="screen">
            <a:extLst>
              <a:ext uri="{28A0092B-C50C-407E-A947-70E740481C1C}">
                <a14:useLocalDpi xmlns:a14="http://schemas.microsoft.com/office/drawing/2010/main"/>
              </a:ext>
            </a:extLst>
          </a:blip>
          <a:srcRect/>
          <a:stretch>
            <a:fillRect/>
          </a:stretch>
        </p:blipFill>
        <p:spPr>
          <a:xfrm>
            <a:off x="5940425" y="4365625"/>
            <a:ext cx="2530475" cy="18986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endParaRPr lang="en-US">
              <a:latin typeface="Arial" charset="0"/>
            </a:endParaRPr>
          </a:p>
        </p:txBody>
      </p:sp>
      <p:sp>
        <p:nvSpPr>
          <p:cNvPr id="39939" name="Rectangle 3"/>
          <p:cNvSpPr>
            <a:spLocks noGrp="1" noChangeArrowheads="1"/>
          </p:cNvSpPr>
          <p:nvPr>
            <p:ph type="body" idx="1"/>
          </p:nvPr>
        </p:nvSpPr>
        <p:spPr/>
        <p:txBody>
          <a:bodyPr/>
          <a:lstStyle/>
          <a:p>
            <a:pPr eaLnBrk="1" hangingPunct="1">
              <a:buFontTx/>
              <a:buNone/>
            </a:pPr>
            <a:r>
              <a:rPr lang="en-GB">
                <a:latin typeface="Arial" charset="0"/>
              </a:rPr>
              <a:t>This means that brain pathway development is affected by environmental (particularly Attachment) factors.</a:t>
            </a:r>
          </a:p>
          <a:p>
            <a:pPr eaLnBrk="1" hangingPunct="1">
              <a:buFontTx/>
              <a:buNone/>
            </a:pPr>
            <a:endParaRPr lang="en-GB">
              <a:latin typeface="Arial" charset="0"/>
            </a:endParaRPr>
          </a:p>
          <a:p>
            <a:pPr eaLnBrk="1" hangingPunct="1">
              <a:buFontTx/>
              <a:buNone/>
            </a:pPr>
            <a:r>
              <a:rPr lang="en-GB">
                <a:latin typeface="Arial" charset="0"/>
              </a:rPr>
              <a:t>People with Personality disorder have problems with how their brain functions, particularly under stress</a:t>
            </a:r>
          </a:p>
          <a:p>
            <a:pPr eaLnBrk="1" hangingPunct="1">
              <a:buFontTx/>
              <a:buNone/>
            </a:pPr>
            <a:endParaRPr lang="en-GB">
              <a:latin typeface="Arial" charset="0"/>
            </a:endParaRPr>
          </a:p>
          <a:p>
            <a:pPr eaLnBrk="1" hangingPunct="1">
              <a:buFontTx/>
              <a:buNone/>
            </a:pPr>
            <a:endParaRPr lang="en-GB">
              <a:latin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endParaRPr lang="en-US">
              <a:latin typeface="Arial" charset="0"/>
            </a:endParaRPr>
          </a:p>
        </p:txBody>
      </p:sp>
      <p:sp>
        <p:nvSpPr>
          <p:cNvPr id="40963" name="Rectangle 3"/>
          <p:cNvSpPr>
            <a:spLocks noGrp="1" noChangeArrowheads="1"/>
          </p:cNvSpPr>
          <p:nvPr>
            <p:ph type="body" idx="1"/>
          </p:nvPr>
        </p:nvSpPr>
        <p:spPr/>
        <p:txBody>
          <a:bodyPr/>
          <a:lstStyle/>
          <a:p>
            <a:pPr algn="ctr" eaLnBrk="1" hangingPunct="1">
              <a:buFontTx/>
              <a:buNone/>
            </a:pPr>
            <a:r>
              <a:rPr lang="en-GB" sz="7200">
                <a:latin typeface="Arial" charset="0"/>
              </a:rPr>
              <a:t>Treatment/ Management</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GB">
                <a:solidFill>
                  <a:schemeClr val="folHlink"/>
                </a:solidFill>
                <a:latin typeface="Arial" charset="0"/>
              </a:rPr>
              <a:t>Treatment/ Management</a:t>
            </a:r>
          </a:p>
        </p:txBody>
      </p:sp>
      <p:sp>
        <p:nvSpPr>
          <p:cNvPr id="41987" name="Rectangle 3"/>
          <p:cNvSpPr>
            <a:spLocks noGrp="1" noChangeArrowheads="1"/>
          </p:cNvSpPr>
          <p:nvPr>
            <p:ph type="body" idx="1"/>
          </p:nvPr>
        </p:nvSpPr>
        <p:spPr/>
        <p:txBody>
          <a:bodyPr/>
          <a:lstStyle/>
          <a:p>
            <a:pPr eaLnBrk="1" hangingPunct="1">
              <a:lnSpc>
                <a:spcPct val="90000"/>
              </a:lnSpc>
            </a:pPr>
            <a:r>
              <a:rPr lang="en-GB" sz="2800">
                <a:latin typeface="Arial" charset="0"/>
              </a:rPr>
              <a:t>Growing evidence for psychotherapy approaches – MBT, DBT </a:t>
            </a:r>
          </a:p>
          <a:p>
            <a:pPr lvl="1" eaLnBrk="1" hangingPunct="1">
              <a:lnSpc>
                <a:spcPct val="90000"/>
              </a:lnSpc>
            </a:pPr>
            <a:r>
              <a:rPr lang="en-GB" sz="2400">
                <a:latin typeface="Arial" charset="0"/>
              </a:rPr>
              <a:t>Long-term, fairly intensive treatment</a:t>
            </a:r>
          </a:p>
          <a:p>
            <a:pPr lvl="1" eaLnBrk="1" hangingPunct="1">
              <a:lnSpc>
                <a:spcPct val="90000"/>
              </a:lnSpc>
            </a:pPr>
            <a:r>
              <a:rPr lang="en-GB" sz="2400">
                <a:latin typeface="Arial" charset="0"/>
              </a:rPr>
              <a:t>Not widely available</a:t>
            </a:r>
          </a:p>
          <a:p>
            <a:pPr eaLnBrk="1" hangingPunct="1">
              <a:lnSpc>
                <a:spcPct val="90000"/>
              </a:lnSpc>
              <a:buFontTx/>
              <a:buNone/>
            </a:pPr>
            <a:endParaRPr lang="en-GB" sz="2800">
              <a:latin typeface="Arial" charset="0"/>
            </a:endParaRPr>
          </a:p>
          <a:p>
            <a:pPr eaLnBrk="1" hangingPunct="1">
              <a:lnSpc>
                <a:spcPct val="90000"/>
              </a:lnSpc>
            </a:pPr>
            <a:r>
              <a:rPr lang="en-GB" sz="2800">
                <a:latin typeface="Arial" charset="0"/>
              </a:rPr>
              <a:t>Growing consensus on </a:t>
            </a:r>
            <a:r>
              <a:rPr lang="en-GB" sz="2800" b="1">
                <a:latin typeface="Arial" charset="0"/>
              </a:rPr>
              <a:t>general principles</a:t>
            </a:r>
            <a:r>
              <a:rPr lang="en-GB" sz="2800">
                <a:latin typeface="Arial" charset="0"/>
              </a:rPr>
              <a:t> for good management – NICE guidelines, Integrated Care Pathway (ICP)</a:t>
            </a:r>
          </a:p>
          <a:p>
            <a:pPr eaLnBrk="1" hangingPunct="1">
              <a:lnSpc>
                <a:spcPct val="90000"/>
              </a:lnSpc>
              <a:buFontTx/>
              <a:buNone/>
            </a:pPr>
            <a:endParaRPr lang="en-GB" sz="2800">
              <a:latin typeface="Arial" charset="0"/>
            </a:endParaRPr>
          </a:p>
          <a:p>
            <a:pPr eaLnBrk="1" hangingPunct="1">
              <a:lnSpc>
                <a:spcPct val="90000"/>
              </a:lnSpc>
            </a:pPr>
            <a:r>
              <a:rPr lang="en-GB" sz="2800">
                <a:latin typeface="Arial" charset="0"/>
              </a:rPr>
              <a:t>Above mainly for BPD</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1187450" y="981075"/>
            <a:ext cx="6705600" cy="1871663"/>
          </a:xfrm>
        </p:spPr>
        <p:txBody>
          <a:bodyPr/>
          <a:lstStyle/>
          <a:p>
            <a:pPr eaLnBrk="1" hangingPunct="1"/>
            <a:r>
              <a:rPr lang="en-GB">
                <a:solidFill>
                  <a:schemeClr val="folHlink"/>
                </a:solidFill>
                <a:latin typeface="Arial" charset="0"/>
              </a:rPr>
              <a:t>Personality Disorder:</a:t>
            </a:r>
            <a:br>
              <a:rPr lang="en-GB">
                <a:solidFill>
                  <a:schemeClr val="folHlink"/>
                </a:solidFill>
                <a:latin typeface="Arial" charset="0"/>
              </a:rPr>
            </a:br>
            <a:r>
              <a:rPr lang="en-GB">
                <a:solidFill>
                  <a:schemeClr val="folHlink"/>
                </a:solidFill>
                <a:latin typeface="Arial" charset="0"/>
              </a:rPr>
              <a:t> </a:t>
            </a:r>
            <a:r>
              <a:rPr lang="en-GB">
                <a:latin typeface="Arial" charset="0"/>
              </a:rPr>
              <a:t>What</a:t>
            </a:r>
            <a:r>
              <a:rPr lang="ja-JP" altLang="en-GB">
                <a:latin typeface="Arial" charset="0"/>
              </a:rPr>
              <a:t>’</a:t>
            </a:r>
            <a:r>
              <a:rPr lang="en-GB">
                <a:latin typeface="Arial" charset="0"/>
              </a:rPr>
              <a:t>s in a name?</a:t>
            </a:r>
          </a:p>
        </p:txBody>
      </p:sp>
      <p:sp>
        <p:nvSpPr>
          <p:cNvPr id="7171" name="Rectangle 3"/>
          <p:cNvSpPr>
            <a:spLocks noGrp="1" noChangeArrowheads="1"/>
          </p:cNvSpPr>
          <p:nvPr>
            <p:ph type="subTitle" idx="1"/>
          </p:nvPr>
        </p:nvSpPr>
        <p:spPr>
          <a:xfrm>
            <a:off x="1371600" y="2997200"/>
            <a:ext cx="6400800" cy="3384550"/>
          </a:xfrm>
        </p:spPr>
        <p:txBody>
          <a:bodyPr/>
          <a:lstStyle/>
          <a:p>
            <a:pPr eaLnBrk="1" hangingPunct="1"/>
            <a:r>
              <a:rPr lang="en-GB" sz="3600">
                <a:latin typeface="Arial" charset="0"/>
              </a:rPr>
              <a:t>Stigma</a:t>
            </a:r>
          </a:p>
          <a:p>
            <a:pPr eaLnBrk="1" hangingPunct="1"/>
            <a:endParaRPr lang="en-GB" sz="3600">
              <a:latin typeface="Arial" charset="0"/>
            </a:endParaRPr>
          </a:p>
          <a:p>
            <a:pPr eaLnBrk="1" hangingPunct="1"/>
            <a:r>
              <a:rPr lang="en-GB" sz="3600">
                <a:latin typeface="Arial" charset="0"/>
              </a:rPr>
              <a:t>Untreatable?</a:t>
            </a:r>
          </a:p>
          <a:p>
            <a:pPr eaLnBrk="1" hangingPunct="1"/>
            <a:endParaRPr lang="en-GB" sz="3600">
              <a:latin typeface="Arial" charset="0"/>
            </a:endParaRPr>
          </a:p>
          <a:p>
            <a:pPr eaLnBrk="1" hangingPunct="1"/>
            <a:r>
              <a:rPr lang="en-GB" sz="3600">
                <a:latin typeface="Arial" charset="0"/>
              </a:rPr>
              <a:t>Excluded from Services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GB" sz="4000">
                <a:latin typeface="Arial" charset="0"/>
              </a:rPr>
              <a:t>Management principles - NICE</a:t>
            </a:r>
          </a:p>
        </p:txBody>
      </p:sp>
      <p:sp>
        <p:nvSpPr>
          <p:cNvPr id="43011" name="Rectangle 3"/>
          <p:cNvSpPr>
            <a:spLocks noGrp="1" noChangeArrowheads="1"/>
          </p:cNvSpPr>
          <p:nvPr>
            <p:ph type="body" idx="1"/>
          </p:nvPr>
        </p:nvSpPr>
        <p:spPr/>
        <p:txBody>
          <a:bodyPr/>
          <a:lstStyle/>
          <a:p>
            <a:pPr eaLnBrk="1" hangingPunct="1">
              <a:lnSpc>
                <a:spcPct val="90000"/>
              </a:lnSpc>
            </a:pPr>
            <a:r>
              <a:rPr lang="en-GB" sz="2800">
                <a:latin typeface="Arial" charset="0"/>
              </a:rPr>
              <a:t>Manage endings and transitions</a:t>
            </a:r>
          </a:p>
          <a:p>
            <a:pPr eaLnBrk="1" hangingPunct="1">
              <a:lnSpc>
                <a:spcPct val="90000"/>
              </a:lnSpc>
            </a:pPr>
            <a:r>
              <a:rPr lang="en-GB" sz="2800">
                <a:latin typeface="Arial" charset="0"/>
              </a:rPr>
              <a:t>Training, supervision and support of staff</a:t>
            </a:r>
          </a:p>
          <a:p>
            <a:pPr eaLnBrk="1" hangingPunct="1">
              <a:lnSpc>
                <a:spcPct val="90000"/>
              </a:lnSpc>
            </a:pPr>
            <a:r>
              <a:rPr lang="en-GB" sz="2800">
                <a:latin typeface="Arial" charset="0"/>
              </a:rPr>
              <a:t>Specialist Psychological Treatment </a:t>
            </a:r>
          </a:p>
          <a:p>
            <a:pPr eaLnBrk="1" hangingPunct="1">
              <a:lnSpc>
                <a:spcPct val="90000"/>
              </a:lnSpc>
              <a:buFontTx/>
              <a:buNone/>
            </a:pPr>
            <a:r>
              <a:rPr lang="en-GB" sz="2800">
                <a:latin typeface="Arial" charset="0"/>
              </a:rPr>
              <a:t>		PLUS</a:t>
            </a:r>
          </a:p>
          <a:p>
            <a:pPr eaLnBrk="1" hangingPunct="1">
              <a:lnSpc>
                <a:spcPct val="90000"/>
              </a:lnSpc>
            </a:pPr>
            <a:r>
              <a:rPr lang="en-GB" sz="2800">
                <a:latin typeface="Arial" charset="0"/>
              </a:rPr>
              <a:t>Structured care (incl. crisis management)</a:t>
            </a:r>
          </a:p>
          <a:p>
            <a:pPr eaLnBrk="1" hangingPunct="1">
              <a:lnSpc>
                <a:spcPct val="90000"/>
              </a:lnSpc>
            </a:pPr>
            <a:r>
              <a:rPr lang="en-GB" sz="2800">
                <a:latin typeface="Arial" charset="0"/>
              </a:rPr>
              <a:t>SHARED theoretical approach</a:t>
            </a:r>
          </a:p>
          <a:p>
            <a:pPr eaLnBrk="1" hangingPunct="1">
              <a:lnSpc>
                <a:spcPct val="90000"/>
              </a:lnSpc>
            </a:pPr>
            <a:r>
              <a:rPr lang="en-GB" sz="2800">
                <a:latin typeface="Arial" charset="0"/>
              </a:rPr>
              <a:t>No short term psychotherapy (&lt;3 months)</a:t>
            </a:r>
          </a:p>
          <a:p>
            <a:pPr eaLnBrk="1" hangingPunct="1">
              <a:lnSpc>
                <a:spcPct val="90000"/>
              </a:lnSpc>
            </a:pPr>
            <a:r>
              <a:rPr lang="en-GB" sz="2800">
                <a:latin typeface="Arial" charset="0"/>
              </a:rPr>
              <a:t>Crisis – explore reason for distress/ empathic/ open questioning</a:t>
            </a:r>
          </a:p>
        </p:txBody>
      </p:sp>
    </p:spTree>
  </p:cSld>
  <p:clrMapOvr>
    <a:masterClrMapping/>
  </p:clrMapOvr>
  <p:transition xmlns:p14="http://schemas.microsoft.com/office/powerpoint/2010/mai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GB" sz="4000">
                <a:latin typeface="Arial" charset="0"/>
              </a:rPr>
              <a:t>Management principles (from ICP for BPD)</a:t>
            </a:r>
          </a:p>
        </p:txBody>
      </p:sp>
      <p:sp>
        <p:nvSpPr>
          <p:cNvPr id="44035" name="Rectangle 3"/>
          <p:cNvSpPr>
            <a:spLocks noGrp="1" noChangeArrowheads="1"/>
          </p:cNvSpPr>
          <p:nvPr>
            <p:ph type="body" idx="1"/>
          </p:nvPr>
        </p:nvSpPr>
        <p:spPr/>
        <p:txBody>
          <a:bodyPr/>
          <a:lstStyle/>
          <a:p>
            <a:pPr eaLnBrk="1" hangingPunct="1">
              <a:lnSpc>
                <a:spcPct val="90000"/>
              </a:lnSpc>
            </a:pPr>
            <a:r>
              <a:rPr lang="en-GB">
                <a:latin typeface="Arial" charset="0"/>
              </a:rPr>
              <a:t>Promote reflection</a:t>
            </a:r>
          </a:p>
          <a:p>
            <a:pPr eaLnBrk="1" hangingPunct="1">
              <a:lnSpc>
                <a:spcPct val="90000"/>
              </a:lnSpc>
            </a:pPr>
            <a:r>
              <a:rPr lang="en-GB">
                <a:latin typeface="Arial" charset="0"/>
              </a:rPr>
              <a:t>Tolerate intense aggression/ hate</a:t>
            </a:r>
          </a:p>
          <a:p>
            <a:pPr eaLnBrk="1" hangingPunct="1">
              <a:lnSpc>
                <a:spcPct val="90000"/>
              </a:lnSpc>
            </a:pPr>
            <a:r>
              <a:rPr lang="en-GB">
                <a:latin typeface="Arial" charset="0"/>
              </a:rPr>
              <a:t>Set necessary limits</a:t>
            </a:r>
          </a:p>
          <a:p>
            <a:pPr eaLnBrk="1" hangingPunct="1">
              <a:lnSpc>
                <a:spcPct val="90000"/>
              </a:lnSpc>
            </a:pPr>
            <a:r>
              <a:rPr lang="en-GB">
                <a:latin typeface="Arial" charset="0"/>
              </a:rPr>
              <a:t>Understand dynamics and monitor the relationship, thereby reducing the potential for splitting</a:t>
            </a:r>
          </a:p>
          <a:p>
            <a:pPr eaLnBrk="1" hangingPunct="1">
              <a:lnSpc>
                <a:spcPct val="90000"/>
              </a:lnSpc>
            </a:pPr>
            <a:r>
              <a:rPr lang="en-GB">
                <a:latin typeface="Arial" charset="0"/>
              </a:rPr>
              <a:t>Monitor countertransference feelings with a view to using this to </a:t>
            </a:r>
            <a:r>
              <a:rPr lang="en-GB" b="1">
                <a:latin typeface="Arial" charset="0"/>
              </a:rPr>
              <a:t>understand</a:t>
            </a:r>
            <a:r>
              <a:rPr lang="en-GB">
                <a:latin typeface="Arial" charset="0"/>
              </a:rPr>
              <a:t> the patient</a:t>
            </a:r>
            <a:r>
              <a:rPr lang="ja-JP" altLang="en-GB">
                <a:latin typeface="Arial" charset="0"/>
              </a:rPr>
              <a:t>’</a:t>
            </a:r>
            <a:r>
              <a:rPr lang="en-GB">
                <a:latin typeface="Arial" charset="0"/>
              </a:rPr>
              <a:t>s difficulties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GB">
                <a:solidFill>
                  <a:schemeClr val="folHlink"/>
                </a:solidFill>
                <a:latin typeface="Arial" charset="0"/>
              </a:rPr>
              <a:t>Treatment/ Management</a:t>
            </a:r>
          </a:p>
        </p:txBody>
      </p:sp>
      <p:sp>
        <p:nvSpPr>
          <p:cNvPr id="45059" name="Rectangle 3"/>
          <p:cNvSpPr>
            <a:spLocks noGrp="1" noChangeArrowheads="1"/>
          </p:cNvSpPr>
          <p:nvPr>
            <p:ph type="body" idx="1"/>
          </p:nvPr>
        </p:nvSpPr>
        <p:spPr/>
        <p:txBody>
          <a:bodyPr/>
          <a:lstStyle/>
          <a:p>
            <a:pPr eaLnBrk="1" hangingPunct="1"/>
            <a:r>
              <a:rPr lang="en-GB">
                <a:latin typeface="Arial" charset="0"/>
              </a:rPr>
              <a:t>Little evidence that standard psychiatric in-patient care is helpful – may be harmful</a:t>
            </a:r>
          </a:p>
          <a:p>
            <a:pPr eaLnBrk="1" hangingPunct="1">
              <a:buFontTx/>
              <a:buNone/>
            </a:pPr>
            <a:endParaRPr lang="en-GB">
              <a:latin typeface="Arial" charset="0"/>
            </a:endParaRPr>
          </a:p>
          <a:p>
            <a:pPr eaLnBrk="1" hangingPunct="1"/>
            <a:r>
              <a:rPr lang="en-GB">
                <a:latin typeface="Arial" charset="0"/>
              </a:rPr>
              <a:t>Limited role for medication – poor evidence base</a:t>
            </a:r>
          </a:p>
          <a:p>
            <a:pPr lvl="1" eaLnBrk="1" hangingPunct="1"/>
            <a:r>
              <a:rPr lang="en-GB">
                <a:latin typeface="Arial" charset="0"/>
              </a:rPr>
              <a:t>Important to treat co-morbid conditions</a:t>
            </a:r>
          </a:p>
          <a:p>
            <a:pPr lvl="1" eaLnBrk="1" hangingPunct="1"/>
            <a:r>
              <a:rPr lang="en-GB">
                <a:latin typeface="Arial" charset="0"/>
              </a:rPr>
              <a:t>May be groups of symptoms that respond to some medications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endParaRPr lang="en-US">
              <a:latin typeface="Arial" charset="0"/>
            </a:endParaRPr>
          </a:p>
        </p:txBody>
      </p:sp>
      <p:sp>
        <p:nvSpPr>
          <p:cNvPr id="46083" name="Rectangle 3"/>
          <p:cNvSpPr>
            <a:spLocks noGrp="1" noChangeArrowheads="1"/>
          </p:cNvSpPr>
          <p:nvPr>
            <p:ph type="body" idx="1"/>
          </p:nvPr>
        </p:nvSpPr>
        <p:spPr/>
        <p:txBody>
          <a:bodyPr/>
          <a:lstStyle/>
          <a:p>
            <a:pPr algn="ctr" eaLnBrk="1" hangingPunct="1">
              <a:buFontTx/>
              <a:buNone/>
            </a:pPr>
            <a:endParaRPr lang="en-GB" sz="7200">
              <a:latin typeface="Arial" charset="0"/>
            </a:endParaRPr>
          </a:p>
          <a:p>
            <a:pPr algn="ctr" eaLnBrk="1" hangingPunct="1">
              <a:buFontTx/>
              <a:buNone/>
            </a:pPr>
            <a:r>
              <a:rPr lang="en-GB" sz="7200">
                <a:latin typeface="Arial" charset="0"/>
              </a:rPr>
              <a:t>Legislation</a:t>
            </a:r>
          </a:p>
        </p:txBody>
      </p:sp>
    </p:spTree>
  </p:cSld>
  <p:clrMapOvr>
    <a:masterClrMapping/>
  </p:clrMapOvr>
  <p:transition xmlns:p14="http://schemas.microsoft.com/office/powerpoint/2010/mai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9" name="Rectangle 2"/>
          <p:cNvSpPr>
            <a:spLocks noGrp="1" noChangeArrowheads="1"/>
          </p:cNvSpPr>
          <p:nvPr>
            <p:ph type="title"/>
          </p:nvPr>
        </p:nvSpPr>
        <p:spPr/>
        <p:txBody>
          <a:bodyPr/>
          <a:lstStyle/>
          <a:p>
            <a:pPr eaLnBrk="1" hangingPunct="1"/>
            <a:r>
              <a:rPr lang="en-GB" sz="4000">
                <a:latin typeface="Arial" charset="0"/>
              </a:rPr>
              <a:t>Mental Health (care and treatment) (Scotland) Act 2003</a:t>
            </a:r>
          </a:p>
        </p:txBody>
      </p:sp>
      <p:grpSp>
        <p:nvGrpSpPr>
          <p:cNvPr id="2050" name="Content Placeholder 98308"/>
          <p:cNvGrpSpPr>
            <a:grpSpLocks/>
          </p:cNvGrpSpPr>
          <p:nvPr>
            <p:ph idx="1"/>
          </p:nvPr>
        </p:nvGrpSpPr>
        <p:grpSpPr bwMode="auto">
          <a:xfrm>
            <a:off x="0" y="1628775"/>
            <a:ext cx="9217025" cy="4525963"/>
            <a:chOff x="79" y="707"/>
            <a:chExt cx="5781" cy="2851"/>
          </a:xfrm>
        </p:grpSpPr>
        <p:sp>
          <p:nvSpPr>
            <p:cNvPr id="2051" name="AutoShape 4"/>
            <p:cNvSpPr>
              <a:spLocks noChangeAspect="1" noChangeArrowheads="1" noTextEdit="1"/>
            </p:cNvSpPr>
            <p:nvPr/>
          </p:nvSpPr>
          <p:spPr bwMode="auto">
            <a:xfrm>
              <a:off x="79" y="707"/>
              <a:ext cx="5781" cy="2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cxnSp>
          <p:nvCxnSpPr>
            <p:cNvPr id="2052" name="_s2052"/>
            <p:cNvCxnSpPr>
              <a:cxnSpLocks noChangeShapeType="1"/>
              <a:stCxn id="2058" idx="0"/>
              <a:endCxn id="2055" idx="2"/>
            </p:cNvCxnSpPr>
            <p:nvPr/>
          </p:nvCxnSpPr>
          <p:spPr bwMode="auto">
            <a:xfrm rot="5400000" flipH="1">
              <a:off x="3895" y="702"/>
              <a:ext cx="126" cy="1975"/>
            </a:xfrm>
            <a:prstGeom prst="bentConnector3">
              <a:avLst>
                <a:gd name="adj1" fmla="val 50000"/>
              </a:avLst>
            </a:prstGeom>
            <a:noFill/>
            <a:ln w="38100">
              <a:solidFill>
                <a:schemeClr val="tx1"/>
              </a:solidFill>
              <a:miter lim="800000"/>
              <a:headEnd/>
              <a:tailEnd/>
            </a:ln>
            <a:extLst>
              <a:ext uri="{909E8E84-426E-40dd-AFC4-6F175D3DCCD1}">
                <a14:hiddenFill xmlns:a14="http://schemas.microsoft.com/office/drawing/2010/main">
                  <a:noFill/>
                </a14:hiddenFill>
              </a:ext>
            </a:extLst>
          </p:spPr>
        </p:cxnSp>
        <p:cxnSp>
          <p:nvCxnSpPr>
            <p:cNvPr id="2053" name="_s2053"/>
            <p:cNvCxnSpPr>
              <a:cxnSpLocks noChangeShapeType="1"/>
              <a:stCxn id="2057" idx="0"/>
              <a:endCxn id="2055" idx="2"/>
            </p:cNvCxnSpPr>
            <p:nvPr/>
          </p:nvCxnSpPr>
          <p:spPr bwMode="auto">
            <a:xfrm rot="16200000">
              <a:off x="2908" y="1689"/>
              <a:ext cx="126" cy="1"/>
            </a:xfrm>
            <a:prstGeom prst="straightConnector1">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2054" name="_s2054"/>
            <p:cNvCxnSpPr>
              <a:cxnSpLocks noChangeShapeType="1"/>
              <a:stCxn id="2056" idx="0"/>
              <a:endCxn id="2055" idx="2"/>
            </p:cNvCxnSpPr>
            <p:nvPr/>
          </p:nvCxnSpPr>
          <p:spPr bwMode="auto">
            <a:xfrm rot="16200000">
              <a:off x="1920" y="702"/>
              <a:ext cx="126" cy="1975"/>
            </a:xfrm>
            <a:prstGeom prst="bentConnector3">
              <a:avLst>
                <a:gd name="adj1" fmla="val 50000"/>
              </a:avLst>
            </a:prstGeom>
            <a:noFill/>
            <a:ln w="38100">
              <a:solidFill>
                <a:schemeClr val="tx1"/>
              </a:solidFill>
              <a:miter lim="800000"/>
              <a:headEnd/>
              <a:tailEnd/>
            </a:ln>
            <a:extLst>
              <a:ext uri="{909E8E84-426E-40dd-AFC4-6F175D3DCCD1}">
                <a14:hiddenFill xmlns:a14="http://schemas.microsoft.com/office/drawing/2010/main">
                  <a:noFill/>
                </a14:hiddenFill>
              </a:ext>
            </a:extLst>
          </p:spPr>
        </p:cxnSp>
        <p:sp>
          <p:nvSpPr>
            <p:cNvPr id="2055" name="_s2055"/>
            <p:cNvSpPr>
              <a:spLocks noChangeArrowheads="1"/>
            </p:cNvSpPr>
            <p:nvPr/>
          </p:nvSpPr>
          <p:spPr bwMode="auto">
            <a:xfrm>
              <a:off x="1424" y="1182"/>
              <a:ext cx="3090" cy="436"/>
            </a:xfrm>
            <a:prstGeom prst="roundRect">
              <a:avLst>
                <a:gd name="adj" fmla="val 16667"/>
              </a:avLst>
            </a:prstGeom>
            <a:solidFill>
              <a:srgbClr val="FF0000">
                <a:alpha val="50000"/>
              </a:srgbClr>
            </a:solidFill>
            <a:ln w="28575">
              <a:solidFill>
                <a:srgbClr val="FF0000"/>
              </a:solidFill>
              <a:round/>
              <a:headEnd/>
              <a:tailEnd/>
            </a:ln>
          </p:spPr>
          <p:txBody>
            <a:bodyPr wrap="none" lIns="52989" tIns="26494" rIns="52989" bIns="26494" anchor="ctr"/>
            <a:lstStyle/>
            <a:p>
              <a:pPr eaLnBrk="1" hangingPunct="1"/>
              <a:r>
                <a:rPr lang="en-GB" sz="3600"/>
                <a:t>MENTAL DISORDER</a:t>
              </a:r>
            </a:p>
          </p:txBody>
        </p:sp>
        <p:sp>
          <p:nvSpPr>
            <p:cNvPr id="2056" name="_s2056"/>
            <p:cNvSpPr>
              <a:spLocks noChangeArrowheads="1"/>
            </p:cNvSpPr>
            <p:nvPr/>
          </p:nvSpPr>
          <p:spPr bwMode="auto">
            <a:xfrm>
              <a:off x="79" y="1762"/>
              <a:ext cx="1831" cy="650"/>
            </a:xfrm>
            <a:prstGeom prst="roundRect">
              <a:avLst>
                <a:gd name="adj" fmla="val 16667"/>
              </a:avLst>
            </a:prstGeom>
            <a:solidFill>
              <a:srgbClr val="FF00FF">
                <a:alpha val="50000"/>
              </a:srgbClr>
            </a:solidFill>
            <a:ln w="28575">
              <a:solidFill>
                <a:srgbClr val="FF00AD"/>
              </a:solidFill>
              <a:round/>
              <a:headEnd/>
              <a:tailEnd/>
            </a:ln>
          </p:spPr>
          <p:txBody>
            <a:bodyPr wrap="none" lIns="52989" tIns="26494" rIns="52989" bIns="26494" anchor="ctr"/>
            <a:lstStyle/>
            <a:p>
              <a:pPr eaLnBrk="1" hangingPunct="1"/>
              <a:r>
                <a:rPr lang="en-GB" sz="2800"/>
                <a:t>MENTAL</a:t>
              </a:r>
            </a:p>
            <a:p>
              <a:pPr eaLnBrk="1" hangingPunct="1"/>
              <a:r>
                <a:rPr lang="en-GB" sz="2800"/>
                <a:t> ILLNESS</a:t>
              </a:r>
              <a:r>
                <a:rPr lang="en-GB" sz="1100"/>
                <a:t> </a:t>
              </a:r>
            </a:p>
          </p:txBody>
        </p:sp>
        <p:sp>
          <p:nvSpPr>
            <p:cNvPr id="2057" name="_s2057"/>
            <p:cNvSpPr>
              <a:spLocks noChangeArrowheads="1"/>
            </p:cNvSpPr>
            <p:nvPr/>
          </p:nvSpPr>
          <p:spPr bwMode="auto">
            <a:xfrm>
              <a:off x="2054" y="1762"/>
              <a:ext cx="1831" cy="650"/>
            </a:xfrm>
            <a:prstGeom prst="roundRect">
              <a:avLst>
                <a:gd name="adj" fmla="val 16667"/>
              </a:avLst>
            </a:prstGeom>
            <a:solidFill>
              <a:srgbClr val="FF00FF">
                <a:alpha val="50000"/>
              </a:srgbClr>
            </a:solidFill>
            <a:ln w="28575">
              <a:solidFill>
                <a:srgbClr val="FF00AD"/>
              </a:solidFill>
              <a:round/>
              <a:headEnd/>
              <a:tailEnd/>
            </a:ln>
          </p:spPr>
          <p:txBody>
            <a:bodyPr wrap="none" lIns="52989" tIns="26494" rIns="52989" bIns="26494" anchor="ctr"/>
            <a:lstStyle/>
            <a:p>
              <a:pPr eaLnBrk="1" hangingPunct="1"/>
              <a:r>
                <a:rPr lang="en-GB" sz="2800"/>
                <a:t>LEARNING </a:t>
              </a:r>
            </a:p>
            <a:p>
              <a:pPr eaLnBrk="1" hangingPunct="1"/>
              <a:r>
                <a:rPr lang="en-GB" sz="2800"/>
                <a:t>DISABILITY</a:t>
              </a:r>
            </a:p>
          </p:txBody>
        </p:sp>
        <p:sp>
          <p:nvSpPr>
            <p:cNvPr id="2058" name="_s2058"/>
            <p:cNvSpPr>
              <a:spLocks noChangeArrowheads="1"/>
            </p:cNvSpPr>
            <p:nvPr/>
          </p:nvSpPr>
          <p:spPr bwMode="auto">
            <a:xfrm>
              <a:off x="4029" y="1762"/>
              <a:ext cx="1831" cy="650"/>
            </a:xfrm>
            <a:prstGeom prst="roundRect">
              <a:avLst>
                <a:gd name="adj" fmla="val 16667"/>
              </a:avLst>
            </a:prstGeom>
            <a:solidFill>
              <a:srgbClr val="FF00FF">
                <a:alpha val="50000"/>
              </a:srgbClr>
            </a:solidFill>
            <a:ln w="28575">
              <a:solidFill>
                <a:srgbClr val="FF00AD"/>
              </a:solidFill>
              <a:round/>
              <a:headEnd/>
              <a:tailEnd/>
            </a:ln>
          </p:spPr>
          <p:txBody>
            <a:bodyPr wrap="none" lIns="52989" tIns="26494" rIns="52989" bIns="26494" anchor="ctr"/>
            <a:lstStyle/>
            <a:p>
              <a:pPr eaLnBrk="1" hangingPunct="1"/>
              <a:r>
                <a:rPr lang="en-GB" sz="2800"/>
                <a:t>PERSONALITY </a:t>
              </a:r>
            </a:p>
            <a:p>
              <a:pPr eaLnBrk="1" hangingPunct="1"/>
              <a:r>
                <a:rPr lang="en-GB" sz="2800"/>
                <a:t>DISORDER</a:t>
              </a:r>
            </a:p>
          </p:txBody>
        </p:sp>
      </p:gr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GB" sz="4000">
                <a:solidFill>
                  <a:schemeClr val="folHlink"/>
                </a:solidFill>
                <a:latin typeface="Arial" charset="0"/>
              </a:rPr>
              <a:t>Use of Compulsory Measures and Personality Disorder</a:t>
            </a:r>
          </a:p>
        </p:txBody>
      </p:sp>
      <p:sp>
        <p:nvSpPr>
          <p:cNvPr id="47107" name="Rectangle 3"/>
          <p:cNvSpPr>
            <a:spLocks noGrp="1" noChangeArrowheads="1"/>
          </p:cNvSpPr>
          <p:nvPr>
            <p:ph type="body" idx="1"/>
          </p:nvPr>
        </p:nvSpPr>
        <p:spPr/>
        <p:txBody>
          <a:bodyPr/>
          <a:lstStyle/>
          <a:p>
            <a:pPr eaLnBrk="1" hangingPunct="1"/>
            <a:r>
              <a:rPr lang="en-GB" sz="2800">
                <a:latin typeface="Arial" charset="0"/>
              </a:rPr>
              <a:t>PD </a:t>
            </a:r>
            <a:r>
              <a:rPr lang="en-GB" sz="2800" b="1" i="1">
                <a:latin typeface="Arial" charset="0"/>
              </a:rPr>
              <a:t>is</a:t>
            </a:r>
            <a:r>
              <a:rPr lang="en-GB" sz="2800">
                <a:latin typeface="Arial" charset="0"/>
              </a:rPr>
              <a:t> included in 2003 Mental Health Act, but people with PD often not thought to meet criteria for compulsory measures </a:t>
            </a:r>
          </a:p>
          <a:p>
            <a:pPr eaLnBrk="1" hangingPunct="1">
              <a:buFontTx/>
              <a:buNone/>
            </a:pPr>
            <a:endParaRPr lang="en-GB" sz="2800">
              <a:latin typeface="Arial" charset="0"/>
            </a:endParaRPr>
          </a:p>
          <a:p>
            <a:pPr eaLnBrk="1" hangingPunct="1"/>
            <a:r>
              <a:rPr lang="en-GB" sz="2800">
                <a:latin typeface="Arial" charset="0"/>
              </a:rPr>
              <a:t>Requires that</a:t>
            </a:r>
          </a:p>
          <a:p>
            <a:pPr lvl="1" eaLnBrk="1" hangingPunct="1"/>
            <a:r>
              <a:rPr lang="ja-JP" altLang="en-GB" sz="2400">
                <a:latin typeface="Arial" charset="0"/>
              </a:rPr>
              <a:t>“</a:t>
            </a:r>
            <a:r>
              <a:rPr lang="en-GB" sz="2400">
                <a:latin typeface="Arial" charset="0"/>
              </a:rPr>
              <a:t>person has a mental disorder which causes their ability to make decisions about treatment to be significantly impaired</a:t>
            </a:r>
            <a:r>
              <a:rPr lang="ja-JP" altLang="en-GB" sz="2400">
                <a:latin typeface="Arial" charset="0"/>
              </a:rPr>
              <a:t>”</a:t>
            </a:r>
            <a:endParaRPr lang="en-GB" sz="2400">
              <a:latin typeface="Arial" charset="0"/>
            </a:endParaRPr>
          </a:p>
          <a:p>
            <a:pPr lvl="1" eaLnBrk="1" hangingPunct="1">
              <a:buFontTx/>
              <a:buNone/>
            </a:pPr>
            <a:endParaRPr lang="en-GB" sz="2400">
              <a:latin typeface="Arial" charset="0"/>
            </a:endParaRPr>
          </a:p>
          <a:p>
            <a:pPr lvl="1" eaLnBrk="1" hangingPunct="1"/>
            <a:r>
              <a:rPr lang="en-GB" sz="2400">
                <a:latin typeface="Arial" charset="0"/>
              </a:rPr>
              <a:t>? Impaired decision making</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GB" sz="4000">
                <a:solidFill>
                  <a:schemeClr val="folHlink"/>
                </a:solidFill>
                <a:latin typeface="Arial" charset="0"/>
              </a:rPr>
              <a:t>Use of Compulsory Measures and Personality Disorder</a:t>
            </a:r>
          </a:p>
        </p:txBody>
      </p:sp>
      <p:sp>
        <p:nvSpPr>
          <p:cNvPr id="48131" name="Rectangle 3"/>
          <p:cNvSpPr>
            <a:spLocks noGrp="1" noChangeArrowheads="1"/>
          </p:cNvSpPr>
          <p:nvPr>
            <p:ph type="body" idx="1"/>
          </p:nvPr>
        </p:nvSpPr>
        <p:spPr/>
        <p:txBody>
          <a:bodyPr/>
          <a:lstStyle/>
          <a:p>
            <a:pPr eaLnBrk="1" hangingPunct="1">
              <a:lnSpc>
                <a:spcPct val="90000"/>
              </a:lnSpc>
            </a:pPr>
            <a:r>
              <a:rPr lang="en-GB">
                <a:latin typeface="Arial" charset="0"/>
              </a:rPr>
              <a:t>CTO</a:t>
            </a:r>
          </a:p>
          <a:p>
            <a:pPr eaLnBrk="1" hangingPunct="1">
              <a:lnSpc>
                <a:spcPct val="90000"/>
              </a:lnSpc>
              <a:buFontTx/>
              <a:buNone/>
            </a:pPr>
            <a:r>
              <a:rPr lang="en-GB">
                <a:latin typeface="Arial" charset="0"/>
              </a:rPr>
              <a:t>– requires that </a:t>
            </a:r>
            <a:r>
              <a:rPr lang="ja-JP" altLang="en-GB">
                <a:latin typeface="Arial" charset="0"/>
              </a:rPr>
              <a:t>“</a:t>
            </a:r>
            <a:r>
              <a:rPr lang="en-GB" u="sng">
                <a:latin typeface="Arial" charset="0"/>
              </a:rPr>
              <a:t>medical treatment</a:t>
            </a:r>
            <a:r>
              <a:rPr lang="en-GB">
                <a:latin typeface="Arial" charset="0"/>
              </a:rPr>
              <a:t> is available which is likely to prevent disorder worsening or likely to alleviate the symptoms or effects of the disorder</a:t>
            </a:r>
            <a:r>
              <a:rPr lang="ja-JP" altLang="en-GB">
                <a:latin typeface="Arial" charset="0"/>
              </a:rPr>
              <a:t>”</a:t>
            </a:r>
            <a:endParaRPr lang="en-GB">
              <a:latin typeface="Arial" charset="0"/>
            </a:endParaRPr>
          </a:p>
          <a:p>
            <a:pPr eaLnBrk="1" hangingPunct="1">
              <a:lnSpc>
                <a:spcPct val="90000"/>
              </a:lnSpc>
              <a:buFontTx/>
              <a:buNone/>
            </a:pPr>
            <a:endParaRPr lang="en-GB">
              <a:latin typeface="Arial" charset="0"/>
            </a:endParaRPr>
          </a:p>
          <a:p>
            <a:pPr eaLnBrk="1" hangingPunct="1">
              <a:lnSpc>
                <a:spcPct val="90000"/>
              </a:lnSpc>
              <a:buFontTx/>
              <a:buNone/>
            </a:pPr>
            <a:r>
              <a:rPr lang="en-GB">
                <a:latin typeface="Arial" charset="0"/>
              </a:rPr>
              <a:t>- </a:t>
            </a:r>
            <a:r>
              <a:rPr lang="en-GB" i="1">
                <a:latin typeface="Arial" charset="0"/>
              </a:rPr>
              <a:t>and</a:t>
            </a:r>
            <a:r>
              <a:rPr lang="en-GB">
                <a:latin typeface="Arial" charset="0"/>
              </a:rPr>
              <a:t>  that there is significant risk to the patient or any other person if the patient were not provided with such treatment</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ja-JP" altLang="en-GB">
                <a:solidFill>
                  <a:schemeClr val="folHlink"/>
                </a:solidFill>
                <a:latin typeface="Arial" charset="0"/>
              </a:rPr>
              <a:t>“</a:t>
            </a:r>
            <a:r>
              <a:rPr lang="en-GB">
                <a:solidFill>
                  <a:schemeClr val="folHlink"/>
                </a:solidFill>
                <a:latin typeface="Arial" charset="0"/>
              </a:rPr>
              <a:t>Medical treatment</a:t>
            </a:r>
            <a:r>
              <a:rPr lang="ja-JP" altLang="en-GB">
                <a:solidFill>
                  <a:schemeClr val="folHlink"/>
                </a:solidFill>
                <a:latin typeface="Arial" charset="0"/>
              </a:rPr>
              <a:t>”</a:t>
            </a:r>
            <a:endParaRPr lang="en-GB">
              <a:solidFill>
                <a:schemeClr val="folHlink"/>
              </a:solidFill>
              <a:latin typeface="Arial" charset="0"/>
            </a:endParaRPr>
          </a:p>
        </p:txBody>
      </p:sp>
      <p:sp>
        <p:nvSpPr>
          <p:cNvPr id="49155" name="Rectangle 3"/>
          <p:cNvSpPr>
            <a:spLocks noGrp="1" noChangeArrowheads="1"/>
          </p:cNvSpPr>
          <p:nvPr>
            <p:ph type="body" idx="1"/>
          </p:nvPr>
        </p:nvSpPr>
        <p:spPr/>
        <p:txBody>
          <a:bodyPr/>
          <a:lstStyle/>
          <a:p>
            <a:pPr eaLnBrk="1" hangingPunct="1">
              <a:buFontTx/>
              <a:buNone/>
            </a:pPr>
            <a:r>
              <a:rPr lang="en-GB" sz="2800">
                <a:latin typeface="Arial" charset="0"/>
              </a:rPr>
              <a:t>is defined as :</a:t>
            </a:r>
          </a:p>
          <a:p>
            <a:pPr eaLnBrk="1" hangingPunct="1"/>
            <a:r>
              <a:rPr lang="en-GB" sz="2800">
                <a:latin typeface="Arial" charset="0"/>
              </a:rPr>
              <a:t>Pharmacological or physical treatment (such as ECT)</a:t>
            </a:r>
          </a:p>
          <a:p>
            <a:pPr eaLnBrk="1" hangingPunct="1"/>
            <a:r>
              <a:rPr lang="en-GB" sz="2800">
                <a:latin typeface="Arial" charset="0"/>
              </a:rPr>
              <a:t>Psychological and social interventions</a:t>
            </a:r>
          </a:p>
          <a:p>
            <a:pPr eaLnBrk="1" hangingPunct="1"/>
            <a:r>
              <a:rPr lang="en-GB" sz="2800">
                <a:latin typeface="Arial" charset="0"/>
              </a:rPr>
              <a:t>Nursing</a:t>
            </a:r>
          </a:p>
          <a:p>
            <a:pPr eaLnBrk="1" hangingPunct="1"/>
            <a:r>
              <a:rPr lang="en-GB" sz="2800">
                <a:latin typeface="Arial" charset="0"/>
              </a:rPr>
              <a:t>Care</a:t>
            </a:r>
          </a:p>
          <a:p>
            <a:pPr eaLnBrk="1" hangingPunct="1"/>
            <a:r>
              <a:rPr lang="en-GB" sz="2800">
                <a:latin typeface="Arial" charset="0"/>
              </a:rPr>
              <a:t>Habilitation – including education and training in work, social and independent living skills</a:t>
            </a:r>
          </a:p>
          <a:p>
            <a:pPr eaLnBrk="1" hangingPunct="1"/>
            <a:r>
              <a:rPr lang="en-GB" sz="2800">
                <a:latin typeface="Arial" charset="0"/>
              </a:rPr>
              <a:t>Rehabilitation</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GB" sz="4000">
                <a:solidFill>
                  <a:schemeClr val="folHlink"/>
                </a:solidFill>
                <a:latin typeface="Arial" charset="0"/>
              </a:rPr>
              <a:t>Criminal Procedures (Scot) Act 1995, amended by        MH(C&amp;Tr)(Scot) Act 2003</a:t>
            </a:r>
          </a:p>
        </p:txBody>
      </p:sp>
      <p:sp>
        <p:nvSpPr>
          <p:cNvPr id="50179" name="Rectangle 3"/>
          <p:cNvSpPr>
            <a:spLocks noGrp="1" noChangeArrowheads="1"/>
          </p:cNvSpPr>
          <p:nvPr>
            <p:ph type="body" idx="1"/>
          </p:nvPr>
        </p:nvSpPr>
        <p:spPr>
          <a:xfrm>
            <a:off x="457200" y="1844675"/>
            <a:ext cx="8229600" cy="4281488"/>
          </a:xfrm>
        </p:spPr>
        <p:txBody>
          <a:bodyPr/>
          <a:lstStyle/>
          <a:p>
            <a:pPr eaLnBrk="1" hangingPunct="1"/>
            <a:r>
              <a:rPr lang="en-GB" sz="2800">
                <a:latin typeface="Arial" charset="0"/>
              </a:rPr>
              <a:t>PD included in 2003 Act as mental disorder</a:t>
            </a:r>
          </a:p>
          <a:p>
            <a:pPr eaLnBrk="1" hangingPunct="1"/>
            <a:r>
              <a:rPr lang="en-GB" sz="2800">
                <a:latin typeface="Arial" charset="0"/>
              </a:rPr>
              <a:t>Criterion of </a:t>
            </a:r>
            <a:r>
              <a:rPr lang="ja-JP" altLang="en-GB" sz="2800">
                <a:latin typeface="Arial" charset="0"/>
              </a:rPr>
              <a:t>“</a:t>
            </a:r>
            <a:r>
              <a:rPr lang="en-GB" sz="2800">
                <a:latin typeface="Arial" charset="0"/>
              </a:rPr>
              <a:t>significantly impaired ability to make decisions about treatment</a:t>
            </a:r>
            <a:r>
              <a:rPr lang="ja-JP" altLang="en-GB" sz="2800">
                <a:latin typeface="Arial" charset="0"/>
              </a:rPr>
              <a:t>”</a:t>
            </a:r>
            <a:r>
              <a:rPr lang="en-GB" sz="2800">
                <a:latin typeface="Arial" charset="0"/>
              </a:rPr>
              <a:t> is </a:t>
            </a:r>
            <a:r>
              <a:rPr lang="en-GB" sz="2800" b="1">
                <a:latin typeface="Arial" charset="0"/>
              </a:rPr>
              <a:t>EXCLUDED</a:t>
            </a:r>
            <a:r>
              <a:rPr lang="en-GB" sz="2800">
                <a:latin typeface="Arial" charset="0"/>
              </a:rPr>
              <a:t> for mentally disordered offenders,</a:t>
            </a:r>
          </a:p>
          <a:p>
            <a:pPr eaLnBrk="1" hangingPunct="1">
              <a:buFontTx/>
              <a:buNone/>
            </a:pPr>
            <a:r>
              <a:rPr lang="en-GB" sz="2800">
                <a:latin typeface="Arial" charset="0"/>
              </a:rPr>
              <a:t>		</a:t>
            </a:r>
            <a:r>
              <a:rPr lang="en-GB" sz="2800" b="1">
                <a:latin typeface="Arial" charset="0"/>
              </a:rPr>
              <a:t>therefore</a:t>
            </a:r>
          </a:p>
          <a:p>
            <a:pPr eaLnBrk="1" hangingPunct="1"/>
            <a:r>
              <a:rPr lang="en-GB" sz="2800">
                <a:latin typeface="Arial" charset="0"/>
              </a:rPr>
              <a:t>Issues of </a:t>
            </a:r>
            <a:r>
              <a:rPr lang="en-GB" sz="2800" b="1" i="1" u="sng">
                <a:latin typeface="Arial" charset="0"/>
              </a:rPr>
              <a:t>treatability</a:t>
            </a:r>
            <a:r>
              <a:rPr lang="en-GB" sz="2800">
                <a:latin typeface="Arial" charset="0"/>
              </a:rPr>
              <a:t> are prominent</a:t>
            </a:r>
          </a:p>
          <a:p>
            <a:pPr eaLnBrk="1" hangingPunct="1"/>
            <a:r>
              <a:rPr lang="en-GB" sz="2800">
                <a:latin typeface="Arial" charset="0"/>
              </a:rPr>
              <a:t>Treatability harder to argue for antisocial/ psychopathic disorders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GB" sz="4000">
                <a:solidFill>
                  <a:schemeClr val="folHlink"/>
                </a:solidFill>
                <a:latin typeface="Arial" charset="0"/>
              </a:rPr>
              <a:t>Treatability of Dissocial/ Antisocial disorders</a:t>
            </a:r>
          </a:p>
        </p:txBody>
      </p:sp>
      <p:sp>
        <p:nvSpPr>
          <p:cNvPr id="51203" name="Rectangle 3"/>
          <p:cNvSpPr>
            <a:spLocks noGrp="1" noChangeArrowheads="1"/>
          </p:cNvSpPr>
          <p:nvPr>
            <p:ph type="body" idx="1"/>
          </p:nvPr>
        </p:nvSpPr>
        <p:spPr/>
        <p:txBody>
          <a:bodyPr/>
          <a:lstStyle/>
          <a:p>
            <a:pPr eaLnBrk="1" hangingPunct="1">
              <a:lnSpc>
                <a:spcPct val="90000"/>
              </a:lnSpc>
            </a:pPr>
            <a:r>
              <a:rPr lang="en-GB">
                <a:latin typeface="Arial" charset="0"/>
              </a:rPr>
              <a:t>Many treatment models thought to be useful to some degree </a:t>
            </a:r>
          </a:p>
          <a:p>
            <a:pPr eaLnBrk="1" hangingPunct="1">
              <a:lnSpc>
                <a:spcPct val="90000"/>
              </a:lnSpc>
              <a:buFontTx/>
              <a:buNone/>
            </a:pPr>
            <a:endParaRPr lang="en-GB">
              <a:latin typeface="Arial" charset="0"/>
            </a:endParaRPr>
          </a:p>
          <a:p>
            <a:pPr lvl="1" eaLnBrk="1" hangingPunct="1">
              <a:lnSpc>
                <a:spcPct val="90000"/>
              </a:lnSpc>
            </a:pPr>
            <a:r>
              <a:rPr lang="en-GB" sz="3200">
                <a:latin typeface="Arial" charset="0"/>
              </a:rPr>
              <a:t>anger management, </a:t>
            </a:r>
          </a:p>
          <a:p>
            <a:pPr lvl="1" eaLnBrk="1" hangingPunct="1">
              <a:lnSpc>
                <a:spcPct val="90000"/>
              </a:lnSpc>
            </a:pPr>
            <a:r>
              <a:rPr lang="en-GB" sz="3200">
                <a:latin typeface="Arial" charset="0"/>
              </a:rPr>
              <a:t>CBT approaches, </a:t>
            </a:r>
          </a:p>
          <a:p>
            <a:pPr lvl="1" eaLnBrk="1" hangingPunct="1">
              <a:lnSpc>
                <a:spcPct val="90000"/>
              </a:lnSpc>
            </a:pPr>
            <a:r>
              <a:rPr lang="en-GB" sz="3200">
                <a:latin typeface="Arial" charset="0"/>
              </a:rPr>
              <a:t>therapeutic community models</a:t>
            </a:r>
          </a:p>
          <a:p>
            <a:pPr lvl="1" eaLnBrk="1" hangingPunct="1">
              <a:lnSpc>
                <a:spcPct val="90000"/>
              </a:lnSpc>
            </a:pPr>
            <a:endParaRPr lang="en-GB" sz="3200">
              <a:latin typeface="Arial" charset="0"/>
            </a:endParaRPr>
          </a:p>
          <a:p>
            <a:pPr lvl="1" eaLnBrk="1" hangingPunct="1">
              <a:lnSpc>
                <a:spcPct val="90000"/>
              </a:lnSpc>
              <a:buFontTx/>
              <a:buNone/>
            </a:pPr>
            <a:r>
              <a:rPr lang="en-GB" sz="3200">
                <a:latin typeface="Arial" charset="0"/>
              </a:rPr>
              <a:t>No great evidence base for any of</a:t>
            </a:r>
            <a:r>
              <a:rPr lang="en-GB">
                <a:latin typeface="Arial" charset="0"/>
              </a:rPr>
              <a:t> these</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solidFill>
                  <a:schemeClr val="folHlink"/>
                </a:solidFill>
                <a:latin typeface="Arial" charset="0"/>
              </a:rPr>
              <a:t>Stigma</a:t>
            </a:r>
          </a:p>
        </p:txBody>
      </p:sp>
      <p:sp>
        <p:nvSpPr>
          <p:cNvPr id="8195" name="Rectangle 3"/>
          <p:cNvSpPr>
            <a:spLocks noGrp="1" noChangeArrowheads="1"/>
          </p:cNvSpPr>
          <p:nvPr>
            <p:ph type="body" idx="1"/>
          </p:nvPr>
        </p:nvSpPr>
        <p:spPr/>
        <p:txBody>
          <a:bodyPr/>
          <a:lstStyle/>
          <a:p>
            <a:pPr eaLnBrk="1" hangingPunct="1">
              <a:buFontTx/>
              <a:buNone/>
            </a:pPr>
            <a:r>
              <a:rPr lang="en-GB">
                <a:latin typeface="Arial" charset="0"/>
              </a:rPr>
              <a:t>People with a PD can be seen as troublesome patients in medical terms/ troublesome people in society.</a:t>
            </a:r>
          </a:p>
          <a:p>
            <a:pPr eaLnBrk="1" hangingPunct="1">
              <a:buFontTx/>
              <a:buNone/>
            </a:pPr>
            <a:endParaRPr lang="en-GB">
              <a:latin typeface="Arial" charset="0"/>
            </a:endParaRPr>
          </a:p>
          <a:p>
            <a:pPr eaLnBrk="1" hangingPunct="1">
              <a:buFontTx/>
              <a:buNone/>
            </a:pPr>
            <a:r>
              <a:rPr lang="en-GB">
                <a:latin typeface="Arial" charset="0"/>
              </a:rPr>
              <a:t>They do not improve rapidly; offer few rewards to those treating them; can make us feel impotent/ guilty/ angry and many other things. </a:t>
            </a:r>
            <a:endParaRPr lang="en-GB" sz="3600">
              <a:latin typeface="Arial" charset="0"/>
            </a:endParaRPr>
          </a:p>
          <a:p>
            <a:pPr algn="ctr" eaLnBrk="1" hangingPunct="1">
              <a:buFontTx/>
              <a:buNone/>
            </a:pPr>
            <a:endParaRPr lang="en-GB" sz="3600">
              <a:latin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GB" sz="4000">
                <a:solidFill>
                  <a:schemeClr val="folHlink"/>
                </a:solidFill>
                <a:latin typeface="Arial" charset="0"/>
              </a:rPr>
              <a:t>Use of Compulsory Measures and Personality Disorder - FORENSIC</a:t>
            </a:r>
          </a:p>
        </p:txBody>
      </p:sp>
      <p:sp>
        <p:nvSpPr>
          <p:cNvPr id="52227" name="Rectangle 3"/>
          <p:cNvSpPr>
            <a:spLocks noGrp="1" noChangeArrowheads="1"/>
          </p:cNvSpPr>
          <p:nvPr>
            <p:ph type="body" idx="1"/>
          </p:nvPr>
        </p:nvSpPr>
        <p:spPr/>
        <p:txBody>
          <a:bodyPr/>
          <a:lstStyle/>
          <a:p>
            <a:pPr eaLnBrk="1" hangingPunct="1">
              <a:lnSpc>
                <a:spcPct val="90000"/>
              </a:lnSpc>
            </a:pPr>
            <a:r>
              <a:rPr lang="en-GB">
                <a:latin typeface="Arial" charset="0"/>
              </a:rPr>
              <a:t>Routine practice in Scotland NOT to admit on compulsory basis, individuals with a primary diagnosis of PD to forensic units</a:t>
            </a:r>
          </a:p>
          <a:p>
            <a:pPr eaLnBrk="1" hangingPunct="1">
              <a:lnSpc>
                <a:spcPct val="90000"/>
              </a:lnSpc>
              <a:buFontTx/>
              <a:buNone/>
            </a:pPr>
            <a:endParaRPr lang="en-GB">
              <a:latin typeface="Arial" charset="0"/>
            </a:endParaRPr>
          </a:p>
          <a:p>
            <a:pPr eaLnBrk="1" hangingPunct="1">
              <a:lnSpc>
                <a:spcPct val="90000"/>
              </a:lnSpc>
            </a:pPr>
            <a:r>
              <a:rPr lang="en-GB">
                <a:latin typeface="Arial" charset="0"/>
              </a:rPr>
              <a:t>Focus of forensic mental health services is on psychotic disorders</a:t>
            </a:r>
          </a:p>
          <a:p>
            <a:pPr eaLnBrk="1" hangingPunct="1">
              <a:lnSpc>
                <a:spcPct val="90000"/>
              </a:lnSpc>
              <a:buFontTx/>
              <a:buNone/>
            </a:pPr>
            <a:endParaRPr lang="en-GB">
              <a:latin typeface="Arial" charset="0"/>
            </a:endParaRPr>
          </a:p>
          <a:p>
            <a:pPr eaLnBrk="1" hangingPunct="1">
              <a:lnSpc>
                <a:spcPct val="90000"/>
              </a:lnSpc>
            </a:pPr>
            <a:r>
              <a:rPr lang="en-GB">
                <a:latin typeface="Arial" charset="0"/>
              </a:rPr>
              <a:t>1976 Carstairs incident </a:t>
            </a:r>
            <a:r>
              <a:rPr lang="en-GB" sz="2400">
                <a:latin typeface="Arial" charset="0"/>
              </a:rPr>
              <a:t>(Darjee and Crichton 2003)</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GB">
                <a:solidFill>
                  <a:schemeClr val="folHlink"/>
                </a:solidFill>
                <a:latin typeface="Arial" charset="0"/>
              </a:rPr>
              <a:t>(cont)</a:t>
            </a:r>
          </a:p>
        </p:txBody>
      </p:sp>
      <p:sp>
        <p:nvSpPr>
          <p:cNvPr id="53251" name="Rectangle 3"/>
          <p:cNvSpPr>
            <a:spLocks noGrp="1" noChangeArrowheads="1"/>
          </p:cNvSpPr>
          <p:nvPr>
            <p:ph type="body" idx="1"/>
          </p:nvPr>
        </p:nvSpPr>
        <p:spPr/>
        <p:txBody>
          <a:bodyPr/>
          <a:lstStyle/>
          <a:p>
            <a:pPr eaLnBrk="1" hangingPunct="1"/>
            <a:r>
              <a:rPr lang="en-GB" sz="2800">
                <a:latin typeface="Arial" charset="0"/>
              </a:rPr>
              <a:t>Challenges re </a:t>
            </a:r>
            <a:r>
              <a:rPr lang="ja-JP" altLang="en-GB" sz="2800">
                <a:latin typeface="Arial" charset="0"/>
              </a:rPr>
              <a:t>“</a:t>
            </a:r>
            <a:r>
              <a:rPr lang="en-GB" sz="2800">
                <a:latin typeface="Arial" charset="0"/>
              </a:rPr>
              <a:t>treatability</a:t>
            </a:r>
            <a:r>
              <a:rPr lang="ja-JP" altLang="en-GB" sz="2800">
                <a:latin typeface="Arial" charset="0"/>
              </a:rPr>
              <a:t>”</a:t>
            </a:r>
            <a:r>
              <a:rPr lang="en-GB" sz="2800">
                <a:latin typeface="Arial" charset="0"/>
              </a:rPr>
              <a:t> – unconditional discharge of a patient from Carstairs on grounds that he was untreatable - 1999</a:t>
            </a:r>
          </a:p>
          <a:p>
            <a:pPr eaLnBrk="1" hangingPunct="1">
              <a:buFontTx/>
              <a:buNone/>
            </a:pPr>
            <a:endParaRPr lang="en-GB" sz="2800">
              <a:latin typeface="Arial" charset="0"/>
            </a:endParaRPr>
          </a:p>
          <a:p>
            <a:pPr eaLnBrk="1" hangingPunct="1"/>
            <a:r>
              <a:rPr lang="en-GB" sz="2800">
                <a:latin typeface="Arial" charset="0"/>
              </a:rPr>
              <a:t>Led to MH(public safety and appeals)(Scotland) Act 1999 – changed legislative definition of mental illness to include PD </a:t>
            </a:r>
            <a:r>
              <a:rPr lang="en-GB" sz="2800" b="1" i="1" u="sng">
                <a:latin typeface="Arial" charset="0"/>
              </a:rPr>
              <a:t>and</a:t>
            </a:r>
            <a:r>
              <a:rPr lang="en-GB" sz="2800">
                <a:latin typeface="Arial" charset="0"/>
              </a:rPr>
              <a:t> added a criterion of serious risk to others – so untreatable restricted pts could still be detained</a:t>
            </a:r>
          </a:p>
          <a:p>
            <a:pPr eaLnBrk="1" hangingPunct="1"/>
            <a:endParaRPr lang="en-GB" sz="2800">
              <a:latin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GB" sz="4000">
                <a:solidFill>
                  <a:schemeClr val="folHlink"/>
                </a:solidFill>
                <a:latin typeface="Arial" charset="0"/>
              </a:rPr>
              <a:t>Adults with Incapacity (Scotland) Act 2000</a:t>
            </a:r>
          </a:p>
        </p:txBody>
      </p:sp>
      <p:sp>
        <p:nvSpPr>
          <p:cNvPr id="54275" name="Rectangle 3"/>
          <p:cNvSpPr>
            <a:spLocks noGrp="1" noChangeArrowheads="1"/>
          </p:cNvSpPr>
          <p:nvPr>
            <p:ph type="body" idx="1"/>
          </p:nvPr>
        </p:nvSpPr>
        <p:spPr/>
        <p:txBody>
          <a:bodyPr/>
          <a:lstStyle/>
          <a:p>
            <a:pPr eaLnBrk="1" hangingPunct="1"/>
            <a:r>
              <a:rPr lang="en-GB">
                <a:latin typeface="Arial" charset="0"/>
              </a:rPr>
              <a:t>Usually applies to people with Dementia/ Learning Disability/ Brain Injury</a:t>
            </a:r>
          </a:p>
          <a:p>
            <a:pPr eaLnBrk="1" hangingPunct="1">
              <a:buFontTx/>
              <a:buNone/>
            </a:pPr>
            <a:endParaRPr lang="en-GB">
              <a:latin typeface="Arial" charset="0"/>
            </a:endParaRPr>
          </a:p>
          <a:p>
            <a:pPr eaLnBrk="1" hangingPunct="1"/>
            <a:r>
              <a:rPr lang="en-GB">
                <a:latin typeface="Arial" charset="0"/>
              </a:rPr>
              <a:t>Can also be used in other severe and enduring mental disorders where CAPACITY shown to be impaired</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en-GB">
                <a:solidFill>
                  <a:schemeClr val="folHlink"/>
                </a:solidFill>
                <a:latin typeface="Arial" charset="0"/>
              </a:rPr>
              <a:t>AWI (Scotland) 2000 (cont.)</a:t>
            </a:r>
          </a:p>
        </p:txBody>
      </p:sp>
      <p:sp>
        <p:nvSpPr>
          <p:cNvPr id="55299" name="Rectangle 3"/>
          <p:cNvSpPr>
            <a:spLocks noGrp="1" noChangeArrowheads="1"/>
          </p:cNvSpPr>
          <p:nvPr>
            <p:ph type="body" idx="1"/>
          </p:nvPr>
        </p:nvSpPr>
        <p:spPr/>
        <p:txBody>
          <a:bodyPr/>
          <a:lstStyle/>
          <a:p>
            <a:pPr eaLnBrk="1" hangingPunct="1">
              <a:lnSpc>
                <a:spcPct val="90000"/>
              </a:lnSpc>
            </a:pPr>
            <a:r>
              <a:rPr lang="en-GB">
                <a:latin typeface="Arial" charset="0"/>
              </a:rPr>
              <a:t>For the purposes of the Act, 'incapable' means incapable of:</a:t>
            </a:r>
          </a:p>
          <a:p>
            <a:pPr eaLnBrk="1" hangingPunct="1">
              <a:lnSpc>
                <a:spcPct val="90000"/>
              </a:lnSpc>
            </a:pPr>
            <a:r>
              <a:rPr lang="en-GB">
                <a:latin typeface="Arial" charset="0"/>
              </a:rPr>
              <a:t>acting on decisions; or</a:t>
            </a:r>
          </a:p>
          <a:p>
            <a:pPr eaLnBrk="1" hangingPunct="1">
              <a:lnSpc>
                <a:spcPct val="90000"/>
              </a:lnSpc>
            </a:pPr>
            <a:r>
              <a:rPr lang="en-GB">
                <a:latin typeface="Arial" charset="0"/>
              </a:rPr>
              <a:t>making decisions; or</a:t>
            </a:r>
          </a:p>
          <a:p>
            <a:pPr lvl="1" eaLnBrk="1" hangingPunct="1">
              <a:lnSpc>
                <a:spcPct val="90000"/>
              </a:lnSpc>
            </a:pPr>
            <a:r>
              <a:rPr lang="en-GB">
                <a:latin typeface="Arial" charset="0"/>
              </a:rPr>
              <a:t>communicating decisions; or</a:t>
            </a:r>
          </a:p>
          <a:p>
            <a:pPr lvl="1" eaLnBrk="1" hangingPunct="1">
              <a:lnSpc>
                <a:spcPct val="90000"/>
              </a:lnSpc>
            </a:pPr>
            <a:r>
              <a:rPr lang="en-GB">
                <a:latin typeface="Arial" charset="0"/>
              </a:rPr>
              <a:t>understanding decisions; or</a:t>
            </a:r>
          </a:p>
          <a:p>
            <a:pPr lvl="1" eaLnBrk="1" hangingPunct="1">
              <a:lnSpc>
                <a:spcPct val="90000"/>
              </a:lnSpc>
            </a:pPr>
            <a:r>
              <a:rPr lang="en-GB">
                <a:latin typeface="Arial" charset="0"/>
              </a:rPr>
              <a:t>retaining the memory of decisions</a:t>
            </a:r>
          </a:p>
          <a:p>
            <a:pPr eaLnBrk="1" hangingPunct="1">
              <a:lnSpc>
                <a:spcPct val="90000"/>
              </a:lnSpc>
            </a:pPr>
            <a:r>
              <a:rPr lang="en-GB">
                <a:latin typeface="Arial" charset="0"/>
              </a:rPr>
              <a:t>in relation to any particular matter due to mental disorder</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GB" sz="4000">
                <a:solidFill>
                  <a:schemeClr val="folHlink"/>
                </a:solidFill>
                <a:latin typeface="Arial" charset="0"/>
              </a:rPr>
              <a:t>Adult Support and Protection (Scotland) Act 2007</a:t>
            </a:r>
          </a:p>
        </p:txBody>
      </p:sp>
      <p:sp>
        <p:nvSpPr>
          <p:cNvPr id="56323" name="Rectangle 3"/>
          <p:cNvSpPr>
            <a:spLocks noGrp="1" noChangeArrowheads="1"/>
          </p:cNvSpPr>
          <p:nvPr>
            <p:ph type="body" idx="1"/>
          </p:nvPr>
        </p:nvSpPr>
        <p:spPr/>
        <p:txBody>
          <a:bodyPr/>
          <a:lstStyle/>
          <a:p>
            <a:pPr eaLnBrk="1" hangingPunct="1"/>
            <a:r>
              <a:rPr lang="en-GB">
                <a:latin typeface="Arial" charset="0"/>
              </a:rPr>
              <a:t>Adult is engaging (or is likely to engage) in conduct which causes (or is likely to cause) self-harm</a:t>
            </a:r>
          </a:p>
          <a:p>
            <a:pPr eaLnBrk="1" hangingPunct="1"/>
            <a:r>
              <a:rPr lang="en-GB">
                <a:latin typeface="Arial" charset="0"/>
              </a:rPr>
              <a:t>Almost the definition of many personality disorders</a:t>
            </a:r>
          </a:p>
          <a:p>
            <a:pPr eaLnBrk="1" hangingPunct="1"/>
            <a:r>
              <a:rPr lang="en-GB">
                <a:latin typeface="Arial" charset="0"/>
              </a:rPr>
              <a:t>Principles</a:t>
            </a:r>
          </a:p>
          <a:p>
            <a:pPr lvl="1" eaLnBrk="1" hangingPunct="1"/>
            <a:r>
              <a:rPr lang="en-GB">
                <a:latin typeface="Arial" charset="0"/>
              </a:rPr>
              <a:t>Must provide benefit</a:t>
            </a:r>
          </a:p>
          <a:p>
            <a:pPr lvl="1" eaLnBrk="1" hangingPunct="1"/>
            <a:r>
              <a:rPr lang="en-GB">
                <a:latin typeface="Arial" charset="0"/>
              </a:rPr>
              <a:t>Least restrictive</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solidFill>
                  <a:schemeClr val="folHlink"/>
                </a:solidFill>
                <a:latin typeface="Arial" charset="0"/>
              </a:rPr>
              <a:t>Stigma – changing?</a:t>
            </a:r>
          </a:p>
        </p:txBody>
      </p:sp>
      <p:sp>
        <p:nvSpPr>
          <p:cNvPr id="9219" name="Rectangle 3"/>
          <p:cNvSpPr>
            <a:spLocks noGrp="1" noChangeArrowheads="1"/>
          </p:cNvSpPr>
          <p:nvPr>
            <p:ph type="body" idx="1"/>
          </p:nvPr>
        </p:nvSpPr>
        <p:spPr/>
        <p:txBody>
          <a:bodyPr/>
          <a:lstStyle/>
          <a:p>
            <a:pPr eaLnBrk="1" hangingPunct="1">
              <a:buFontTx/>
              <a:buNone/>
            </a:pPr>
            <a:r>
              <a:rPr lang="en-GB">
                <a:latin typeface="Arial" charset="0"/>
              </a:rPr>
              <a:t>All of this improves if more effort to UNDERSTAND and ADDRESS the nature of the difficulty</a:t>
            </a:r>
          </a:p>
          <a:p>
            <a:pPr eaLnBrk="1" hangingPunct="1">
              <a:buFontTx/>
              <a:buNone/>
            </a:pPr>
            <a:endParaRPr lang="en-GB">
              <a:latin typeface="Arial" charset="0"/>
            </a:endParaRPr>
          </a:p>
          <a:p>
            <a:pPr eaLnBrk="1" hangingPunct="1">
              <a:buFontTx/>
              <a:buNone/>
            </a:pPr>
            <a:r>
              <a:rPr lang="en-GB">
                <a:latin typeface="Arial" charset="0"/>
              </a:rPr>
              <a:t>Requires attention to how services delivered</a:t>
            </a:r>
          </a:p>
          <a:p>
            <a:pPr eaLnBrk="1" hangingPunct="1">
              <a:buFontTx/>
              <a:buNone/>
            </a:pPr>
            <a:endParaRPr lang="en-GB">
              <a:latin typeface="Arial" charset="0"/>
            </a:endParaRPr>
          </a:p>
          <a:p>
            <a:pPr eaLnBrk="1" hangingPunct="1">
              <a:buFontTx/>
              <a:buNone/>
            </a:pPr>
            <a:r>
              <a:rPr lang="en-GB">
                <a:latin typeface="Arial" charset="0"/>
              </a:rPr>
              <a:t>User groups claiming the diagnosis as a useful tool for accessing services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sz="4800">
                <a:solidFill>
                  <a:schemeClr val="folHlink"/>
                </a:solidFill>
                <a:latin typeface="Arial" charset="0"/>
              </a:rPr>
              <a:t>Untreatable?</a:t>
            </a:r>
          </a:p>
        </p:txBody>
      </p:sp>
      <p:sp>
        <p:nvSpPr>
          <p:cNvPr id="10243" name="Rectangle 3"/>
          <p:cNvSpPr>
            <a:spLocks noGrp="1" noChangeArrowheads="1"/>
          </p:cNvSpPr>
          <p:nvPr>
            <p:ph type="body" idx="1"/>
          </p:nvPr>
        </p:nvSpPr>
        <p:spPr/>
        <p:txBody>
          <a:bodyPr/>
          <a:lstStyle/>
          <a:p>
            <a:pPr eaLnBrk="1" hangingPunct="1">
              <a:buFontTx/>
              <a:buNone/>
            </a:pPr>
            <a:r>
              <a:rPr lang="en-GB">
                <a:solidFill>
                  <a:srgbClr val="FF0066"/>
                </a:solidFill>
                <a:latin typeface="Arial" charset="0"/>
              </a:rPr>
              <a:t>not true</a:t>
            </a:r>
          </a:p>
          <a:p>
            <a:pPr eaLnBrk="1" hangingPunct="1">
              <a:buFontTx/>
              <a:buNone/>
            </a:pPr>
            <a:r>
              <a:rPr lang="en-GB">
                <a:latin typeface="Arial" charset="0"/>
              </a:rPr>
              <a:t>Emerging evidence that a number of psychological approaches can help – particularly in BORDERLINE PD</a:t>
            </a:r>
          </a:p>
          <a:p>
            <a:pPr eaLnBrk="1" hangingPunct="1">
              <a:buFontTx/>
              <a:buNone/>
            </a:pPr>
            <a:endParaRPr lang="en-GB">
              <a:latin typeface="Arial" charset="0"/>
            </a:endParaRPr>
          </a:p>
          <a:p>
            <a:pPr eaLnBrk="1" hangingPunct="1"/>
            <a:r>
              <a:rPr lang="en-GB">
                <a:latin typeface="Arial" charset="0"/>
              </a:rPr>
              <a:t>Mentalisation Based Therapy</a:t>
            </a:r>
          </a:p>
          <a:p>
            <a:pPr eaLnBrk="1" hangingPunct="1"/>
            <a:r>
              <a:rPr lang="en-GB">
                <a:latin typeface="Arial" charset="0"/>
              </a:rPr>
              <a:t>DBT(Dialectical behavioural therapy) </a:t>
            </a:r>
          </a:p>
          <a:p>
            <a:pPr eaLnBrk="1" hangingPunct="1">
              <a:buFontTx/>
              <a:buNone/>
            </a:pPr>
            <a:endParaRPr lang="en-GB">
              <a:latin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sz="4800">
                <a:solidFill>
                  <a:schemeClr val="folHlink"/>
                </a:solidFill>
                <a:latin typeface="Arial" charset="0"/>
              </a:rPr>
              <a:t>Excluded from Services ?</a:t>
            </a:r>
            <a:r>
              <a:rPr lang="en-GB" sz="4800">
                <a:latin typeface="Arial" charset="0"/>
              </a:rPr>
              <a:t> </a:t>
            </a:r>
          </a:p>
        </p:txBody>
      </p:sp>
      <p:sp>
        <p:nvSpPr>
          <p:cNvPr id="11267" name="Rectangle 3"/>
          <p:cNvSpPr>
            <a:spLocks noGrp="1" noChangeArrowheads="1"/>
          </p:cNvSpPr>
          <p:nvPr>
            <p:ph type="body" idx="1"/>
          </p:nvPr>
        </p:nvSpPr>
        <p:spPr/>
        <p:txBody>
          <a:bodyPr/>
          <a:lstStyle/>
          <a:p>
            <a:pPr eaLnBrk="1" hangingPunct="1">
              <a:buFontTx/>
              <a:buNone/>
            </a:pPr>
            <a:r>
              <a:rPr lang="en-GB">
                <a:solidFill>
                  <a:srgbClr val="FF0066"/>
                </a:solidFill>
                <a:latin typeface="Arial" charset="0"/>
              </a:rPr>
              <a:t>shouldn</a:t>
            </a:r>
            <a:r>
              <a:rPr lang="ja-JP" altLang="en-GB">
                <a:solidFill>
                  <a:srgbClr val="FF0066"/>
                </a:solidFill>
                <a:latin typeface="Arial" charset="0"/>
              </a:rPr>
              <a:t>’</a:t>
            </a:r>
            <a:r>
              <a:rPr lang="en-GB">
                <a:solidFill>
                  <a:srgbClr val="FF0066"/>
                </a:solidFill>
                <a:latin typeface="Arial" charset="0"/>
              </a:rPr>
              <a:t>t be</a:t>
            </a:r>
          </a:p>
          <a:p>
            <a:pPr eaLnBrk="1" hangingPunct="1"/>
            <a:r>
              <a:rPr lang="ja-JP" altLang="en-GB" sz="2800">
                <a:latin typeface="Arial" charset="0"/>
              </a:rPr>
              <a:t>“</a:t>
            </a:r>
            <a:r>
              <a:rPr lang="en-GB" sz="2800">
                <a:latin typeface="Arial" charset="0"/>
              </a:rPr>
              <a:t>Personality Disorder – no longer a diagnosis of exclusion</a:t>
            </a:r>
            <a:r>
              <a:rPr lang="ja-JP" altLang="en-GB" sz="2800">
                <a:latin typeface="Arial" charset="0"/>
              </a:rPr>
              <a:t>”</a:t>
            </a:r>
            <a:r>
              <a:rPr lang="en-GB" sz="2800">
                <a:latin typeface="Arial" charset="0"/>
              </a:rPr>
              <a:t> document in England</a:t>
            </a:r>
          </a:p>
          <a:p>
            <a:pPr eaLnBrk="1" hangingPunct="1">
              <a:buFontTx/>
              <a:buNone/>
            </a:pPr>
            <a:endParaRPr lang="en-GB" sz="2800">
              <a:latin typeface="Arial" charset="0"/>
            </a:endParaRPr>
          </a:p>
          <a:p>
            <a:pPr eaLnBrk="1" hangingPunct="1"/>
            <a:r>
              <a:rPr lang="en-GB" sz="2800">
                <a:latin typeface="Arial" charset="0"/>
              </a:rPr>
              <a:t>NICE guidelines for treatment</a:t>
            </a:r>
          </a:p>
          <a:p>
            <a:pPr eaLnBrk="1" hangingPunct="1">
              <a:buFontTx/>
              <a:buNone/>
            </a:pPr>
            <a:endParaRPr lang="en-GB" sz="2800">
              <a:latin typeface="Arial" charset="0"/>
            </a:endParaRPr>
          </a:p>
          <a:p>
            <a:pPr eaLnBrk="1" hangingPunct="1"/>
            <a:r>
              <a:rPr lang="en-GB" sz="2800">
                <a:latin typeface="Arial" charset="0"/>
              </a:rPr>
              <a:t>Scotland –  </a:t>
            </a:r>
            <a:r>
              <a:rPr lang="ja-JP" altLang="en-GB" sz="2800">
                <a:latin typeface="Arial" charset="0"/>
              </a:rPr>
              <a:t>“</a:t>
            </a:r>
            <a:r>
              <a:rPr lang="en-GB" sz="2800">
                <a:latin typeface="Arial" charset="0"/>
              </a:rPr>
              <a:t>Personality Disorder – Demanding patients or Deserving People?</a:t>
            </a:r>
            <a:r>
              <a:rPr lang="ja-JP" altLang="en-GB" sz="2800">
                <a:latin typeface="Arial" charset="0"/>
              </a:rPr>
              <a:t>”</a:t>
            </a:r>
            <a:r>
              <a:rPr lang="en-GB" sz="2800">
                <a:latin typeface="Arial" charset="0"/>
              </a:rPr>
              <a:t> (CCI, 2005)</a:t>
            </a:r>
          </a:p>
          <a:p>
            <a:pPr eaLnBrk="1" hangingPunct="1"/>
            <a:endParaRPr lang="en-GB">
              <a:latin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sz="4800">
                <a:solidFill>
                  <a:schemeClr val="folHlink"/>
                </a:solidFill>
                <a:latin typeface="Arial" charset="0"/>
              </a:rPr>
              <a:t>Excluded from Services ?</a:t>
            </a:r>
          </a:p>
        </p:txBody>
      </p:sp>
      <p:sp>
        <p:nvSpPr>
          <p:cNvPr id="12291" name="Rectangle 3"/>
          <p:cNvSpPr>
            <a:spLocks noGrp="1" noChangeArrowheads="1"/>
          </p:cNvSpPr>
          <p:nvPr>
            <p:ph type="body" idx="1"/>
          </p:nvPr>
        </p:nvSpPr>
        <p:spPr/>
        <p:txBody>
          <a:bodyPr/>
          <a:lstStyle/>
          <a:p>
            <a:pPr eaLnBrk="1" hangingPunct="1"/>
            <a:r>
              <a:rPr lang="en-GB">
                <a:solidFill>
                  <a:srgbClr val="FF0066"/>
                </a:solidFill>
                <a:latin typeface="Arial" charset="0"/>
              </a:rPr>
              <a:t>Scottish Personality Disorder Network</a:t>
            </a:r>
            <a:r>
              <a:rPr lang="en-GB">
                <a:latin typeface="Arial" charset="0"/>
              </a:rPr>
              <a:t> (SPDN) co-ordinates regular conferences to share expertise and good practice</a:t>
            </a:r>
          </a:p>
          <a:p>
            <a:pPr eaLnBrk="1" hangingPunct="1">
              <a:buFontTx/>
              <a:buNone/>
            </a:pPr>
            <a:endParaRPr lang="en-GB">
              <a:latin typeface="Arial" charset="0"/>
            </a:endParaRPr>
          </a:p>
          <a:p>
            <a:pPr eaLnBrk="1" hangingPunct="1"/>
            <a:r>
              <a:rPr lang="en-GB">
                <a:latin typeface="Arial" charset="0"/>
              </a:rPr>
              <a:t>More recently- Borderline PD included as one of categories in </a:t>
            </a:r>
            <a:r>
              <a:rPr lang="en-GB">
                <a:solidFill>
                  <a:srgbClr val="FF0066"/>
                </a:solidFill>
                <a:latin typeface="Arial" charset="0"/>
              </a:rPr>
              <a:t>Integrated Care Pathways</a:t>
            </a:r>
            <a:r>
              <a:rPr lang="en-GB">
                <a:latin typeface="Arial" charset="0"/>
              </a:rPr>
              <a:t> being implemented across all Health Boards in Scotland.</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1496</TotalTime>
  <Words>2460</Words>
  <Application>Microsoft Macintosh PowerPoint</Application>
  <PresentationFormat>On-screen Show (4:3)</PresentationFormat>
  <Paragraphs>388</Paragraphs>
  <Slides>54</Slides>
  <Notes>17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54</vt:i4>
      </vt:variant>
    </vt:vector>
  </HeadingPairs>
  <TitlesOfParts>
    <vt:vector size="57" baseType="lpstr">
      <vt:lpstr>Arial</vt:lpstr>
      <vt:lpstr>Tahoma</vt:lpstr>
      <vt:lpstr>Default Design</vt:lpstr>
      <vt:lpstr>Personality Disorders </vt:lpstr>
      <vt:lpstr>What we will cover</vt:lpstr>
      <vt:lpstr>PowerPoint Presentation</vt:lpstr>
      <vt:lpstr>Personality Disorder:  What’s in a name?</vt:lpstr>
      <vt:lpstr>Stigma</vt:lpstr>
      <vt:lpstr>Stigma – changing?</vt:lpstr>
      <vt:lpstr>Untreatable?</vt:lpstr>
      <vt:lpstr>Excluded from Services ? </vt:lpstr>
      <vt:lpstr>Excluded from Services ?</vt:lpstr>
      <vt:lpstr>PowerPoint Presentation</vt:lpstr>
      <vt:lpstr>What Do we mean by Personality Disorder?</vt:lpstr>
      <vt:lpstr>What Does it Mean?</vt:lpstr>
      <vt:lpstr>What Does it Mean?</vt:lpstr>
      <vt:lpstr>PowerPoint Presentation</vt:lpstr>
      <vt:lpstr>How Enduring?</vt:lpstr>
      <vt:lpstr>How enduring? (cont)</vt:lpstr>
      <vt:lpstr>How Common Is It?</vt:lpstr>
      <vt:lpstr>PowerPoint Presentation</vt:lpstr>
      <vt:lpstr>Psychiatric Classifications</vt:lpstr>
      <vt:lpstr>PowerPoint Presentation</vt:lpstr>
      <vt:lpstr>Dissocial Personality Disorder</vt:lpstr>
      <vt:lpstr>Dissocial Personality Disorder</vt:lpstr>
      <vt:lpstr>“Psychopathy”</vt:lpstr>
      <vt:lpstr>Borderline Personality Disorder</vt:lpstr>
      <vt:lpstr>Borderline Personality Disorder</vt:lpstr>
      <vt:lpstr>Borderline Personality Disorder</vt:lpstr>
      <vt:lpstr>Borderline Personality Disorder</vt:lpstr>
      <vt:lpstr>Borderline Personality Disorder</vt:lpstr>
      <vt:lpstr>Psychiatric Model of Personality Disorder</vt:lpstr>
      <vt:lpstr>PSYCHODYNAMIC APPROACH</vt:lpstr>
      <vt:lpstr>What does it offer? (cont)</vt:lpstr>
      <vt:lpstr>PowerPoint Presentation</vt:lpstr>
      <vt:lpstr>Healthy development</vt:lpstr>
      <vt:lpstr>When things go wrong</vt:lpstr>
      <vt:lpstr>Overview of Brain Development</vt:lpstr>
      <vt:lpstr>Overview of Brain Development (2)</vt:lpstr>
      <vt:lpstr>PowerPoint Presentation</vt:lpstr>
      <vt:lpstr>PowerPoint Presentation</vt:lpstr>
      <vt:lpstr>Treatment/ Management</vt:lpstr>
      <vt:lpstr>Management principles - NICE</vt:lpstr>
      <vt:lpstr>Management principles (from ICP for BPD)</vt:lpstr>
      <vt:lpstr>Treatment/ Management</vt:lpstr>
      <vt:lpstr>PowerPoint Presentation</vt:lpstr>
      <vt:lpstr>Mental Health (care and treatment) (Scotland) Act 2003</vt:lpstr>
      <vt:lpstr>Use of Compulsory Measures and Personality Disorder</vt:lpstr>
      <vt:lpstr>Use of Compulsory Measures and Personality Disorder</vt:lpstr>
      <vt:lpstr>“Medical treatment”</vt:lpstr>
      <vt:lpstr>Criminal Procedures (Scot) Act 1995, amended by        MH(C&amp;Tr)(Scot) Act 2003</vt:lpstr>
      <vt:lpstr>Treatability of Dissocial/ Antisocial disorders</vt:lpstr>
      <vt:lpstr>Use of Compulsory Measures and Personality Disorder - FORENSIC</vt:lpstr>
      <vt:lpstr>(cont)</vt:lpstr>
      <vt:lpstr>Adults with Incapacity (Scotland) Act 2000</vt:lpstr>
      <vt:lpstr>AWI (Scotland) 2000 (cont.)</vt:lpstr>
      <vt:lpstr>Adult Support and Protection (Scotland) Act 2007</vt:lpstr>
    </vt:vector>
  </TitlesOfParts>
  <Manager/>
  <Company>Greater Glasgow Primary Care NHS Trust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Personality Disorders</dc:title>
  <dc:subject>mental health</dc:subject>
  <dc:creator>Andrea Williams</dc:creator>
  <cp:keywords>personality disorders,social work,psychology,psychiatry,mental health</cp:keywords>
  <dc:description>Dr Andrea Williams_x000d_Consultant Psychiatrist in Psychotherapy. October 2013</dc:description>
  <cp:lastModifiedBy>Lesley Duff</cp:lastModifiedBy>
  <cp:revision>65</cp:revision>
  <dcterms:created xsi:type="dcterms:W3CDTF">2006-01-25T16:26:51Z</dcterms:created>
  <dcterms:modified xsi:type="dcterms:W3CDTF">2016-03-21T11:06:42Z</dcterms:modified>
  <cp:category/>
</cp:coreProperties>
</file>