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3" r:id="rId3"/>
    <p:sldId id="284" r:id="rId4"/>
    <p:sldId id="285" r:id="rId5"/>
    <p:sldId id="275" r:id="rId6"/>
    <p:sldId id="259" r:id="rId7"/>
    <p:sldId id="276" r:id="rId8"/>
    <p:sldId id="278" r:id="rId9"/>
    <p:sldId id="277" r:id="rId10"/>
    <p:sldId id="279" r:id="rId11"/>
    <p:sldId id="271" r:id="rId12"/>
    <p:sldId id="273" r:id="rId13"/>
    <p:sldId id="280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A095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CDDFED0-356B-724C-AA5C-29FFA67F0307}" type="datetime1">
              <a:rPr lang="en-US"/>
              <a:pPr/>
              <a:t>18/03/16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443F49-8ECC-FF4C-9107-A46FC70769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21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DBC32C-98D5-1347-87CE-38DF844A63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6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C441F32-C1AA-EC4E-82C7-0469B3FE1FDC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Rest assured? is an example of evidence. We hope one of the objectives of the champion network is to help support the use of evidence – eg circulate insights, raise awareness, include in training sessions, get these issues on organisations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agendas. 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Current examples of how you support the use of evidence in your practice? 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3ECA9AE-CBE6-2C4D-9592-8DCEA91E76DB}" type="slidenum">
              <a:rPr lang="en-US" sz="1200"/>
              <a:pPr/>
              <a:t>13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hlink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304800" y="61722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2B212E92-B3F4-E34E-931E-EA39F5C167A6}" type="datetime1">
              <a:rPr lang="en-US"/>
              <a:pPr/>
              <a:t>18/03/16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5867400" y="61722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en-US"/>
              <a:t>test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3657600" y="6172200"/>
            <a:ext cx="1828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71E1F5C6-48A1-1544-915F-E1AD8AE365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24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80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23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787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0560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41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2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67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7490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8548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8083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Screen Shot 2012-09-14 at 15.54.2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28800" y="762000"/>
            <a:ext cx="5821363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Other barriers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Difficulty with the planning process</a:t>
            </a:r>
          </a:p>
          <a:p>
            <a:pPr>
              <a:buFontTx/>
              <a:buNone/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A lack of appropriate and personalised provision</a:t>
            </a:r>
          </a:p>
          <a:p>
            <a:pPr>
              <a:buFontTx/>
              <a:buNone/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Guilt</a:t>
            </a:r>
          </a:p>
          <a:p>
            <a:pPr>
              <a:buFontTx/>
              <a:buNone/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Uncertainty about eligibility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What carers said they need</a:t>
            </a:r>
          </a:p>
        </p:txBody>
      </p:sp>
      <p:sp>
        <p:nvSpPr>
          <p:cNvPr id="26627" name="Content Placeholder 3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Early not crisis intervention</a:t>
            </a:r>
          </a:p>
          <a:p>
            <a:pPr>
              <a:buFontTx/>
              <a:buNone/>
            </a:pPr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More choice, flexibility, frequency and length of short breaks</a:t>
            </a:r>
          </a:p>
          <a:p>
            <a:pPr>
              <a:buFontTx/>
              <a:buNone/>
            </a:pPr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More information about carers</a:t>
            </a:r>
            <a:r>
              <a:rPr lang="ja-JP" altLang="en-US" sz="200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entitlements and availability of short breaks</a:t>
            </a:r>
          </a:p>
          <a:p>
            <a:pPr>
              <a:buFontTx/>
              <a:buNone/>
            </a:pPr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More appropriate and personalised short breaks, including culturally suitable services for BME carers</a:t>
            </a:r>
          </a:p>
          <a:p>
            <a:pPr>
              <a:buFontTx/>
              <a:buNone/>
            </a:pPr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Better planning processes including a single point of contact and dates for short breaks secured well in advance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marL="457200" indent="-457200">
              <a:buFontTx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1. Planning for improvement</a:t>
            </a:r>
          </a:p>
          <a:p>
            <a:pPr marL="457200" indent="-457200">
              <a:buFontTx/>
              <a:buAutoNum type="arabicPeriod"/>
            </a:pPr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457200" indent="-457200">
              <a:buFontTx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2. Involving carers in decisions about the future development of short breaks</a:t>
            </a:r>
          </a:p>
          <a:p>
            <a:pPr marL="457200" indent="-457200">
              <a:buFontTx/>
              <a:buNone/>
            </a:pPr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457200" indent="-457200">
              <a:buFontTx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3. Extending the reach of short breaks</a:t>
            </a:r>
          </a:p>
          <a:p>
            <a:pPr marL="457200" indent="-457200">
              <a:buFontTx/>
              <a:buNone/>
            </a:pPr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457200" indent="-457200">
              <a:buFontTx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4. Improving information and advice about short breaks</a:t>
            </a:r>
          </a:p>
          <a:p>
            <a:pPr marL="457200" indent="-457200">
              <a:buFontTx/>
              <a:buNone/>
            </a:pPr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457200" indent="-457200">
              <a:buFontTx/>
              <a:buNone/>
            </a:pPr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52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5. Meeting the challenges and opportunities presented by Self-directed Support</a:t>
            </a:r>
          </a:p>
          <a:p>
            <a:pPr>
              <a:buFontTx/>
              <a:buNone/>
            </a:pPr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6. Helping families and communities to support each other</a:t>
            </a:r>
          </a:p>
          <a:p>
            <a:pPr>
              <a:buFontTx/>
              <a:buNone/>
            </a:pPr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7. Measuring the reach and impact of short breaks</a:t>
            </a:r>
          </a:p>
          <a:p>
            <a:pPr>
              <a:buFontTx/>
              <a:buNone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Discussion questions</a:t>
            </a:r>
          </a:p>
        </p:txBody>
      </p:sp>
      <p:sp>
        <p:nvSpPr>
          <p:cNvPr id="28675" name="Content Placeholder 5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buFontTx/>
              <a:buNone/>
            </a:pPr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How can champions </a:t>
            </a:r>
            <a:r>
              <a:rPr lang="en-US" sz="2400" i="1" u="sng">
                <a:latin typeface="Arial" charset="0"/>
                <a:ea typeface="ＭＳ Ｐゴシック" charset="0"/>
                <a:cs typeface="ＭＳ Ｐゴシック" charset="0"/>
              </a:rPr>
              <a:t>support the use of evidence</a:t>
            </a:r>
            <a:r>
              <a:rPr lang="en-US" sz="2400" u="sng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to improve outcomes for people who access support and unpaid carers? </a:t>
            </a:r>
          </a:p>
          <a:p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Any examples of how you already do this? </a:t>
            </a:r>
          </a:p>
          <a:p>
            <a:pPr>
              <a:buFontTx/>
              <a:buNone/>
            </a:pPr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What support might you need from Ito improve the way you do this?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Who are carers?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Unpaid carers are individuals who care for a friend, relative or neighbour without receiving paid income other than income received through the benefits system. </a:t>
            </a:r>
          </a:p>
          <a:p>
            <a:pPr>
              <a:buFontTx/>
              <a:buNone/>
            </a:pPr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About 1 in 8 of the population in Scotland (approx 657,000 people)</a:t>
            </a:r>
          </a:p>
          <a:p>
            <a:pPr>
              <a:buFontTx/>
              <a:buNone/>
            </a:pPr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16,701 of carers in Scotland are young carers.</a:t>
            </a:r>
          </a:p>
          <a:p>
            <a:pPr>
              <a:buFontTx/>
              <a:buNone/>
            </a:pPr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Short breaks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spcAft>
                <a:spcPts val="600"/>
              </a:spcAft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  <a:p>
            <a:pPr>
              <a:spcAft>
                <a:spcPts val="600"/>
              </a:spcAft>
              <a:buFontTx/>
              <a:buNone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800" i="1">
                <a:solidFill>
                  <a:srgbClr val="5F79CE"/>
                </a:solidFill>
                <a:latin typeface="Arial" charset="0"/>
                <a:ea typeface="ＭＳ Ｐゴシック" charset="0"/>
                <a:cs typeface="ＭＳ Ｐゴシック" charset="0"/>
              </a:rPr>
              <a:t>short breaks, </a:t>
            </a:r>
            <a:r>
              <a:rPr lang="ja-JP" altLang="en-US" sz="2800" i="1">
                <a:solidFill>
                  <a:srgbClr val="5F79CE"/>
                </a:solidFill>
                <a:latin typeface="Arial" charset="0"/>
                <a:ea typeface="ＭＳ Ｐゴシック" charset="0"/>
                <a:cs typeface="ＭＳ Ｐゴシック" charset="0"/>
              </a:rPr>
              <a:t>‘</a:t>
            </a:r>
            <a:r>
              <a:rPr lang="en-US" sz="2800" i="1">
                <a:solidFill>
                  <a:srgbClr val="5F79CE"/>
                </a:solidFill>
                <a:latin typeface="Arial" charset="0"/>
                <a:ea typeface="ＭＳ Ｐゴシック" charset="0"/>
                <a:cs typeface="ＭＳ Ｐゴシック" charset="0"/>
              </a:rPr>
              <a:t>breaks from caring</a:t>
            </a:r>
            <a:r>
              <a:rPr lang="ja-JP" altLang="en-US" sz="2800" i="1">
                <a:solidFill>
                  <a:srgbClr val="5F79CE"/>
                </a:solidFill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800" i="1">
                <a:solidFill>
                  <a:srgbClr val="5F79CE"/>
                </a:solidFill>
                <a:latin typeface="Arial" charset="0"/>
                <a:ea typeface="ＭＳ Ｐゴシック" charset="0"/>
                <a:cs typeface="ＭＳ Ｐゴシック" charset="0"/>
              </a:rPr>
              <a:t> or </a:t>
            </a:r>
            <a:r>
              <a:rPr lang="ja-JP" altLang="en-US" sz="2800" i="1">
                <a:solidFill>
                  <a:srgbClr val="5F79CE"/>
                </a:solidFill>
                <a:latin typeface="Arial" charset="0"/>
                <a:ea typeface="ＭＳ Ｐゴシック" charset="0"/>
                <a:cs typeface="ＭＳ Ｐゴシック" charset="0"/>
              </a:rPr>
              <a:t>‘</a:t>
            </a:r>
            <a:r>
              <a:rPr lang="en-US" sz="2800" i="1">
                <a:solidFill>
                  <a:srgbClr val="5F79CE"/>
                </a:solidFill>
                <a:latin typeface="Arial" charset="0"/>
                <a:ea typeface="ＭＳ Ｐゴシック" charset="0"/>
                <a:cs typeface="ＭＳ Ｐゴシック" charset="0"/>
              </a:rPr>
              <a:t>respite care</a:t>
            </a:r>
            <a:r>
              <a:rPr lang="ja-JP" altLang="en-US" sz="2800" i="1">
                <a:solidFill>
                  <a:srgbClr val="5F79CE"/>
                </a:solidFill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800" i="1">
                <a:solidFill>
                  <a:srgbClr val="5F79CE"/>
                </a:solidFill>
                <a:latin typeface="Arial" charset="0"/>
                <a:ea typeface="ＭＳ Ｐゴシック" charset="0"/>
                <a:cs typeface="ＭＳ Ｐゴシック" charset="0"/>
              </a:rPr>
              <a:t> all refer to a carer and the person they care for being supported – mainly through the provision of a service – to have a break from their normal routine and the demands of their caring situation.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What we did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Scotland-wide survey (approx 10,000)</a:t>
            </a:r>
          </a:p>
          <a:p>
            <a:pPr>
              <a:buFontTx/>
              <a:buNone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 focus groups (1 specifically for BME)</a:t>
            </a:r>
          </a:p>
          <a:p>
            <a:pPr>
              <a:buFontTx/>
              <a:buNone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13 interviews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Impact of caring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Over half of the survey respondents felt that caring had negatively affected their interests and hobbies and their mental wellbeing. </a:t>
            </a:r>
          </a:p>
          <a:p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Over 40% reported that caring had negatively affected their family life, friends, finances, physical wellbeing and career. </a:t>
            </a:r>
          </a:p>
          <a:p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A third of respondents said that caring had a positive impact on their hobbies, family life, physical wellbeing and friendships.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7772400" cy="8382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>
                <a:latin typeface="Arial" charset="0"/>
                <a:ea typeface="ＭＳ Ｐゴシック" charset="0"/>
                <a:cs typeface="ＭＳ Ｐゴシック" charset="0"/>
              </a:rPr>
            </a:b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1507" name="Picture 3" descr="Screen Shot 2012-09-14 at 16.22.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" y="1600200"/>
            <a:ext cx="82423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4" descr="Screen Shot 2012-09-14 at 16.22.4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6800" y="2971800"/>
            <a:ext cx="79629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5" descr="Screen Shot 2012-09-14 at 16.23.1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4419600"/>
            <a:ext cx="82550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Experience of short breaks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Over half (57%) of survey respondents had not taken a break from caring.</a:t>
            </a:r>
          </a:p>
          <a:p>
            <a:pPr>
              <a:buFontTx/>
              <a:buNone/>
            </a:pPr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63% of black and minority ethnic (BME) carers had not had a break from caring.</a:t>
            </a:r>
          </a:p>
          <a:p>
            <a:pPr>
              <a:buFontTx/>
              <a:buNone/>
            </a:pPr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Respondents most likely to be satisfied with the quality of the break, the choice, support to organise it and the length. </a:t>
            </a:r>
          </a:p>
          <a:p>
            <a:pPr>
              <a:buFontTx/>
              <a:buNone/>
            </a:pPr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Respondents were most likely to be dissatisfied about the frequency of breaks.</a:t>
            </a:r>
          </a:p>
          <a:p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3" descr="Screen Shot 2012-10-12 at 16.49.0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8412163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3" descr="Screen Shot 2012-10-12 at 16.49.5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" y="1295400"/>
            <a:ext cx="812958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riss_temp">
  <a:themeElements>
    <a:clrScheme name="Office Them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27BA8"/>
      </a:accent1>
      <a:accent2>
        <a:srgbClr val="263A7C"/>
      </a:accent2>
      <a:accent3>
        <a:srgbClr val="FFFFFF"/>
      </a:accent3>
      <a:accent4>
        <a:srgbClr val="000000"/>
      </a:accent4>
      <a:accent5>
        <a:srgbClr val="BCBFD1"/>
      </a:accent5>
      <a:accent6>
        <a:srgbClr val="213470"/>
      </a:accent6>
      <a:hlink>
        <a:srgbClr val="88AC2F"/>
      </a:hlink>
      <a:folHlink>
        <a:srgbClr val="C1D648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27BA8"/>
        </a:accent1>
        <a:accent2>
          <a:srgbClr val="263A7C"/>
        </a:accent2>
        <a:accent3>
          <a:srgbClr val="FFFFFF"/>
        </a:accent3>
        <a:accent4>
          <a:srgbClr val="000000"/>
        </a:accent4>
        <a:accent5>
          <a:srgbClr val="BCBFD1"/>
        </a:accent5>
        <a:accent6>
          <a:srgbClr val="213470"/>
        </a:accent6>
        <a:hlink>
          <a:srgbClr val="88AC2F"/>
        </a:hlink>
        <a:folHlink>
          <a:srgbClr val="C1D6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iriss_temp.pot</Template>
  <TotalTime>1418</TotalTime>
  <Words>483</Words>
  <Application>Microsoft Macintosh PowerPoint</Application>
  <PresentationFormat>On-screen Show (4:3)</PresentationFormat>
  <Paragraphs>74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ＭＳ Ｐゴシック</vt:lpstr>
      <vt:lpstr>iriss_temp</vt:lpstr>
      <vt:lpstr>PowerPoint Presentation</vt:lpstr>
      <vt:lpstr>Who are carers?</vt:lpstr>
      <vt:lpstr>Short breaks</vt:lpstr>
      <vt:lpstr>What we did</vt:lpstr>
      <vt:lpstr>Impact of caring</vt:lpstr>
      <vt:lpstr>  </vt:lpstr>
      <vt:lpstr>Experience of short breaks</vt:lpstr>
      <vt:lpstr>PowerPoint Presentation</vt:lpstr>
      <vt:lpstr>PowerPoint Presentation</vt:lpstr>
      <vt:lpstr>Other barriers</vt:lpstr>
      <vt:lpstr>What carers said they need</vt:lpstr>
      <vt:lpstr>Next steps</vt:lpstr>
      <vt:lpstr>Discussion questions</vt:lpstr>
    </vt:vector>
  </TitlesOfParts>
  <Manager/>
  <Company>Iriss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 assured. A study of carer's experiences of short breaks</dc:title>
  <dc:subject>Carers</dc:subject>
  <dc:creator>Ellen Daly</dc:creator>
  <cp:keywords>carers,holiday,breaks,respite</cp:keywords>
  <dc:description>July 2012</dc:description>
  <cp:lastModifiedBy>Lesley Duff</cp:lastModifiedBy>
  <cp:revision>41</cp:revision>
  <cp:lastPrinted>2010-07-06T08:55:29Z</cp:lastPrinted>
  <dcterms:created xsi:type="dcterms:W3CDTF">2012-10-26T13:50:05Z</dcterms:created>
  <dcterms:modified xsi:type="dcterms:W3CDTF">2016-03-18T13:02:24Z</dcterms:modified>
  <cp:category/>
</cp:coreProperties>
</file>