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6" r:id="rId2"/>
    <p:sldId id="310" r:id="rId3"/>
    <p:sldId id="304" r:id="rId4"/>
    <p:sldId id="309" r:id="rId5"/>
    <p:sldId id="318" r:id="rId6"/>
    <p:sldId id="319" r:id="rId7"/>
    <p:sldId id="306" r:id="rId8"/>
    <p:sldId id="315" r:id="rId9"/>
    <p:sldId id="316" r:id="rId10"/>
    <p:sldId id="320" r:id="rId11"/>
    <p:sldId id="311" r:id="rId12"/>
    <p:sldId id="313" r:id="rId13"/>
    <p:sldId id="312" r:id="rId14"/>
    <p:sldId id="314" r:id="rId15"/>
  </p:sldIdLst>
  <p:sldSz cx="9144000" cy="6858000" type="screen4x3"/>
  <p:notesSz cx="6797675" cy="9928225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9606" autoAdjust="0"/>
  </p:normalViewPr>
  <p:slideViewPr>
    <p:cSldViewPr>
      <p:cViewPr varScale="1">
        <p:scale>
          <a:sx n="109" d="100"/>
          <a:sy n="109" d="100"/>
        </p:scale>
        <p:origin x="-904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35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viewProps" Target="viewProps.xml"/><Relationship Id="rId21" Type="http://schemas.openxmlformats.org/officeDocument/2006/relationships/theme" Target="theme/theme1.xml"/><Relationship Id="rId2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notesMaster" Target="notesMasters/notesMaster1.xml"/><Relationship Id="rId17" Type="http://schemas.openxmlformats.org/officeDocument/2006/relationships/handoutMaster" Target="handoutMasters/handoutMaster1.xml"/><Relationship Id="rId18" Type="http://schemas.openxmlformats.org/officeDocument/2006/relationships/printerSettings" Target="printerSettings/printerSettings1.bin"/><Relationship Id="rId1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890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890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975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890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2975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98560CD0-D992-A64F-A44E-10D79D4CE56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059649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GB"/>
          </a:p>
        </p:txBody>
      </p:sp>
      <p:sp>
        <p:nvSpPr>
          <p:cNvPr id="3076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4113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6463"/>
            <a:ext cx="5438775" cy="4467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75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975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824D4F10-0C2C-7B4D-8B48-C5C97094253A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49674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9820B33-5D9E-4A45-A05F-CB06703DDDF6}" type="slidenum">
              <a:rPr lang="en-GB"/>
              <a:pPr/>
              <a:t>1</a:t>
            </a:fld>
            <a:endParaRPr lang="en-GB"/>
          </a:p>
        </p:txBody>
      </p:sp>
      <p:sp>
        <p:nvSpPr>
          <p:cNvPr id="4098" name="Rectangle 2"/>
          <p:cNvSpPr>
            <a:spLocks noRo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4" Type="http://schemas.openxmlformats.org/officeDocument/2006/relationships/image" Target="../media/image3.png"/><Relationship Id="rId5" Type="http://schemas.openxmlformats.org/officeDocument/2006/relationships/image" Target="../media/image4.jpe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emf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32" name="Picture 12" descr="blubackground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384925" cy="6870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50825" y="2130425"/>
            <a:ext cx="6049963" cy="1470025"/>
          </a:xfrm>
        </p:spPr>
        <p:txBody>
          <a:bodyPr/>
          <a:lstStyle>
            <a:lvl1pPr>
              <a:defRPr sz="300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noProof="0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4213" y="3933825"/>
            <a:ext cx="5113337" cy="1752600"/>
          </a:xfrm>
        </p:spPr>
        <p:txBody>
          <a:bodyPr/>
          <a:lstStyle>
            <a:lvl1pPr marL="0" indent="0" algn="ctr">
              <a:buFontTx/>
              <a:buNone/>
              <a:defRPr sz="240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noProof="0" smtClean="0"/>
              <a:t>Click to edit Master subtitle style</a:t>
            </a:r>
          </a:p>
        </p:txBody>
      </p:sp>
      <p:pic>
        <p:nvPicPr>
          <p:cNvPr id="5128" name="Picture 8" descr="CLiCP logo"/>
          <p:cNvPicPr>
            <a:picLocks noChangeAspect="1" noChangeArrowheads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372225" y="260350"/>
            <a:ext cx="2771775" cy="1008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5129" name="Group 9"/>
          <p:cNvGrpSpPr>
            <a:grpSpLocks/>
          </p:cNvGrpSpPr>
          <p:nvPr userDrawn="1"/>
        </p:nvGrpSpPr>
        <p:grpSpPr bwMode="auto">
          <a:xfrm>
            <a:off x="6526213" y="5991225"/>
            <a:ext cx="2438400" cy="708025"/>
            <a:chOff x="4558" y="3838"/>
            <a:chExt cx="1094" cy="318"/>
          </a:xfrm>
        </p:grpSpPr>
        <p:pic>
          <p:nvPicPr>
            <p:cNvPr id="5130" name="Picture 10"/>
            <p:cNvPicPr>
              <a:picLocks noChangeAspect="1" noChangeArrowheads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58" y="3838"/>
              <a:ext cx="304" cy="3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131" name="Picture 11" descr="NSPCC Logo"/>
            <p:cNvPicPr>
              <a:picLocks noChangeAspect="1" noChangeArrowheads="1"/>
            </p:cNvPicPr>
            <p:nvPr userDrawn="1"/>
          </p:nvPicPr>
          <p:blipFill>
            <a:blip r:embed="rId5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67" y="3909"/>
              <a:ext cx="685" cy="2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776B906-FFD8-B046-8765-E10F2ED021D1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89056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7050" y="188913"/>
            <a:ext cx="2016125" cy="5937250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27088" y="188913"/>
            <a:ext cx="5897562" cy="5937250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7B5A155-4521-A04E-A119-6A47682048F0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194507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088" y="188913"/>
            <a:ext cx="8066087" cy="647700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827088" y="908050"/>
            <a:ext cx="8066087" cy="5218113"/>
          </a:xfrm>
        </p:spPr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27088" y="6453188"/>
            <a:ext cx="2038350" cy="268287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6553200" y="6453188"/>
            <a:ext cx="2133600" cy="268287"/>
          </a:xfrm>
        </p:spPr>
        <p:txBody>
          <a:bodyPr/>
          <a:lstStyle>
            <a:lvl1pPr>
              <a:defRPr/>
            </a:lvl1pPr>
          </a:lstStyle>
          <a:p>
            <a:fld id="{F50CE93A-1D22-DA45-B780-5CD448E02D6B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00763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1C56482-27C1-B04B-8ECB-2B76A2E06366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44708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B90A958-1C4C-4B40-B241-997B43BD54C9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98668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7088" y="908050"/>
            <a:ext cx="3956050" cy="5218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35538" y="908050"/>
            <a:ext cx="3957637" cy="5218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3DA117E-191E-984E-AD9E-1F7059852A91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80641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C334C95-0E7A-6A48-B1B7-BB173F3ACFCF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50955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3755ABB-716D-884D-8B05-0052E854DF84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88605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A9302BC-7C35-2F4C-9139-8C3A2911BCF3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60462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49BCB30-94E6-F243-8A30-7BD33FF8A46D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82925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F8FC1C2-FB6F-C44F-A634-C830A888221B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29830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4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1" name="Picture 7" descr="blubackground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755650" cy="6870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27088" y="188913"/>
            <a:ext cx="8066087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27088" y="908050"/>
            <a:ext cx="8066087" cy="5218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27088" y="6453188"/>
            <a:ext cx="2038350" cy="268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453188"/>
            <a:ext cx="2133600" cy="268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latin typeface="+mn-lt"/>
              </a:defRPr>
            </a:lvl1pPr>
          </a:lstStyle>
          <a:p>
            <a:fld id="{6330A1DB-024A-6D4E-8308-0EB917EA8CB9}" type="slidenum">
              <a:rPr lang="en-GB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7" grpId="0" build="p" bldLvl="5">
        <p:tmplLst>
          <p:tmpl lvl="1">
            <p:tnLst>
              <p:par>
                <p:cTn xmlns:p14="http://schemas.microsoft.com/office/powerpoint/2010/main"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1027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xmlns:p14="http://schemas.microsoft.com/office/powerpoint/2010/main"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1027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xmlns:p14="http://schemas.microsoft.com/office/powerpoint/2010/main"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1027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xmlns:p14="http://schemas.microsoft.com/office/powerpoint/2010/main"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1027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xmlns:p14="http://schemas.microsoft.com/office/powerpoint/2010/main"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1027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3600">
          <a:solidFill>
            <a:schemeClr val="bg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600">
          <a:solidFill>
            <a:schemeClr val="bg2"/>
          </a:solidFill>
          <a:latin typeface="Century Gothic" charset="0"/>
          <a:ea typeface="ＭＳ Ｐゴシック" charset="0"/>
        </a:defRPr>
      </a:lvl2pPr>
      <a:lvl3pPr algn="ctr" rtl="0" fontAlgn="base">
        <a:spcBef>
          <a:spcPct val="0"/>
        </a:spcBef>
        <a:spcAft>
          <a:spcPct val="0"/>
        </a:spcAft>
        <a:defRPr sz="3600">
          <a:solidFill>
            <a:schemeClr val="bg2"/>
          </a:solidFill>
          <a:latin typeface="Century Gothic" charset="0"/>
          <a:ea typeface="ＭＳ Ｐゴシック" charset="0"/>
        </a:defRPr>
      </a:lvl3pPr>
      <a:lvl4pPr algn="ctr" rtl="0" fontAlgn="base">
        <a:spcBef>
          <a:spcPct val="0"/>
        </a:spcBef>
        <a:spcAft>
          <a:spcPct val="0"/>
        </a:spcAft>
        <a:defRPr sz="3600">
          <a:solidFill>
            <a:schemeClr val="bg2"/>
          </a:solidFill>
          <a:latin typeface="Century Gothic" charset="0"/>
          <a:ea typeface="ＭＳ Ｐゴシック" charset="0"/>
        </a:defRPr>
      </a:lvl4pPr>
      <a:lvl5pPr algn="ctr" rtl="0" fontAlgn="base">
        <a:spcBef>
          <a:spcPct val="0"/>
        </a:spcBef>
        <a:spcAft>
          <a:spcPct val="0"/>
        </a:spcAft>
        <a:defRPr sz="3600">
          <a:solidFill>
            <a:schemeClr val="bg2"/>
          </a:solidFill>
          <a:latin typeface="Century Gothic" charset="0"/>
          <a:ea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chemeClr val="bg2"/>
          </a:solidFill>
          <a:latin typeface="Century Gothic" charset="0"/>
          <a:ea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chemeClr val="bg2"/>
          </a:solidFill>
          <a:latin typeface="Century Gothic" charset="0"/>
          <a:ea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chemeClr val="bg2"/>
          </a:solidFill>
          <a:latin typeface="Century Gothic" charset="0"/>
          <a:ea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chemeClr val="bg2"/>
          </a:solidFill>
          <a:latin typeface="Century Gothic" charset="0"/>
          <a:ea typeface="ＭＳ Ｐゴシック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2800">
          <a:solidFill>
            <a:schemeClr val="accent2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400">
          <a:solidFill>
            <a:schemeClr val="accent2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>
          <a:solidFill>
            <a:schemeClr val="accent2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mailto:Louise.Hill@ed.ac.uk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ja-JP" altLang="en-GB" sz="2600" i="1">
                <a:latin typeface="Arial"/>
              </a:rPr>
              <a:t>“</a:t>
            </a:r>
            <a:r>
              <a:rPr lang="en-GB" sz="2600" i="1"/>
              <a:t>It takes big courage</a:t>
            </a:r>
            <a:r>
              <a:rPr lang="ja-JP" altLang="en-GB" sz="2600" i="1">
                <a:latin typeface="Arial"/>
              </a:rPr>
              <a:t>”</a:t>
            </a:r>
            <a:r>
              <a:rPr lang="en-GB" sz="2600" i="1"/>
              <a:t>: </a:t>
            </a:r>
            <a:br>
              <a:rPr lang="en-GB" sz="2600" i="1"/>
            </a:br>
            <a:r>
              <a:rPr lang="en-GB" sz="2600"/>
              <a:t>Children and young people talk about living with parental alcohol problems and seeking support</a:t>
            </a:r>
            <a:br>
              <a:rPr lang="en-GB" sz="2600"/>
            </a:br>
            <a:r>
              <a:rPr lang="en-GB" sz="2600"/>
              <a:t/>
            </a:r>
            <a:br>
              <a:rPr lang="en-GB" sz="2600"/>
            </a:br>
            <a:endParaRPr lang="en-GB" sz="2600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755650" y="4797425"/>
            <a:ext cx="5113338" cy="1439863"/>
          </a:xfrm>
        </p:spPr>
        <p:txBody>
          <a:bodyPr/>
          <a:lstStyle/>
          <a:p>
            <a:r>
              <a:rPr lang="en-GB" sz="2000"/>
              <a:t>SCCPN Child protection seminar</a:t>
            </a:r>
          </a:p>
          <a:p>
            <a:r>
              <a:rPr lang="en-GB" sz="2000"/>
              <a:t>Louise Hill</a:t>
            </a:r>
          </a:p>
          <a:p>
            <a:r>
              <a:rPr lang="en-GB" sz="2000"/>
              <a:t>1</a:t>
            </a:r>
            <a:r>
              <a:rPr lang="en-GB" sz="2000" baseline="30000"/>
              <a:t>st</a:t>
            </a:r>
            <a:r>
              <a:rPr lang="en-GB" sz="2000"/>
              <a:t> March 2011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E0628E-AF71-2C4B-B903-01B6677FAB1E}" type="slidenum">
              <a:rPr lang="en-GB"/>
              <a:pPr/>
              <a:t>10</a:t>
            </a:fld>
            <a:endParaRPr lang="en-GB"/>
          </a:p>
        </p:txBody>
      </p:sp>
      <p:sp>
        <p:nvSpPr>
          <p:cNvPr id="166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GB"/>
              <a:t>The need for courage </a:t>
            </a:r>
          </a:p>
        </p:txBody>
      </p:sp>
      <p:sp>
        <p:nvSpPr>
          <p:cNvPr id="166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0113" y="1125538"/>
            <a:ext cx="8066087" cy="5434012"/>
          </a:xfrm>
        </p:spPr>
        <p:txBody>
          <a:bodyPr/>
          <a:lstStyle/>
          <a:p>
            <a:r>
              <a:rPr lang="en-GB"/>
              <a:t>Factors affecting talking about parental alcohol problems and seeking support  </a:t>
            </a:r>
          </a:p>
          <a:p>
            <a:pPr lvl="1"/>
            <a:r>
              <a:rPr lang="en-GB"/>
              <a:t>(Often) love and loyalty for a parent and family</a:t>
            </a:r>
          </a:p>
          <a:p>
            <a:pPr lvl="1"/>
            <a:r>
              <a:rPr lang="en-GB"/>
              <a:t>Fear of being removed</a:t>
            </a:r>
          </a:p>
          <a:p>
            <a:pPr lvl="1"/>
            <a:r>
              <a:rPr lang="en-GB"/>
              <a:t>Fear of reprisals (in some cases) </a:t>
            </a:r>
          </a:p>
          <a:p>
            <a:pPr lvl="1"/>
            <a:r>
              <a:rPr lang="en-GB"/>
              <a:t>Fear of being bullied/associated stigma if known</a:t>
            </a:r>
          </a:p>
          <a:p>
            <a:pPr lvl="1"/>
            <a:r>
              <a:rPr lang="en-GB"/>
              <a:t>Do not want to be </a:t>
            </a:r>
            <a:r>
              <a:rPr lang="ja-JP" altLang="en-GB">
                <a:latin typeface="Arial"/>
              </a:rPr>
              <a:t>‘</a:t>
            </a:r>
            <a:r>
              <a:rPr lang="en-GB"/>
              <a:t>treated differently</a:t>
            </a:r>
            <a:r>
              <a:rPr lang="ja-JP" altLang="en-GB">
                <a:latin typeface="Arial"/>
              </a:rPr>
              <a:t>’</a:t>
            </a:r>
            <a:endParaRPr lang="en-GB"/>
          </a:p>
          <a:p>
            <a:pPr lvl="1"/>
            <a:r>
              <a:rPr lang="en-GB"/>
              <a:t>Not being taken seriously </a:t>
            </a:r>
          </a:p>
          <a:p>
            <a:pPr lvl="1"/>
            <a:r>
              <a:rPr lang="en-GB"/>
              <a:t>Being able to trust </a:t>
            </a:r>
          </a:p>
          <a:p>
            <a:pPr lvl="1"/>
            <a:r>
              <a:rPr lang="en-GB"/>
              <a:t>Optimism – it will get better soon!</a:t>
            </a:r>
          </a:p>
          <a:p>
            <a:pPr lvl="1"/>
            <a:r>
              <a:rPr lang="en-GB"/>
              <a:t>Finding the right words….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3A12533-2078-7849-8ED3-B3792A73B39C}" type="slidenum">
              <a:rPr lang="en-GB"/>
              <a:pPr/>
              <a:t>11</a:t>
            </a:fld>
            <a:endParaRPr lang="en-GB"/>
          </a:p>
        </p:txBody>
      </p:sp>
      <p:sp>
        <p:nvSpPr>
          <p:cNvPr id="156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GB"/>
              <a:t>Implications for practitioners </a:t>
            </a:r>
          </a:p>
        </p:txBody>
      </p:sp>
      <p:sp>
        <p:nvSpPr>
          <p:cNvPr id="156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125538"/>
            <a:ext cx="8280400" cy="5218112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GB" sz="2000"/>
              <a:t>Need to recognise the possible anxieties in talking about parental alcohol problems – will take time and trust </a:t>
            </a:r>
          </a:p>
          <a:p>
            <a:pPr>
              <a:lnSpc>
                <a:spcPct val="80000"/>
              </a:lnSpc>
              <a:buFontTx/>
              <a:buNone/>
            </a:pPr>
            <a:endParaRPr lang="en-GB" sz="2000"/>
          </a:p>
          <a:p>
            <a:pPr>
              <a:lnSpc>
                <a:spcPct val="80000"/>
              </a:lnSpc>
            </a:pPr>
            <a:r>
              <a:rPr lang="en-GB" sz="2000"/>
              <a:t>Provide non-judgemental and non-stigmatising support </a:t>
            </a:r>
          </a:p>
          <a:p>
            <a:pPr>
              <a:lnSpc>
                <a:spcPct val="80000"/>
              </a:lnSpc>
              <a:buFontTx/>
              <a:buNone/>
            </a:pPr>
            <a:endParaRPr lang="en-GB" sz="2000"/>
          </a:p>
          <a:p>
            <a:pPr>
              <a:lnSpc>
                <a:spcPct val="80000"/>
              </a:lnSpc>
            </a:pPr>
            <a:r>
              <a:rPr lang="en-GB" sz="2000"/>
              <a:t>Find different ways to communicate </a:t>
            </a:r>
          </a:p>
          <a:p>
            <a:pPr lvl="1">
              <a:lnSpc>
                <a:spcPct val="80000"/>
              </a:lnSpc>
            </a:pPr>
            <a:r>
              <a:rPr lang="en-GB" sz="2000"/>
              <a:t>Use stories – </a:t>
            </a:r>
            <a:r>
              <a:rPr lang="ja-JP" altLang="en-GB" sz="2000">
                <a:latin typeface="Arial"/>
              </a:rPr>
              <a:t>‘</a:t>
            </a:r>
            <a:r>
              <a:rPr lang="en-GB" sz="2000"/>
              <a:t>Good to start the conversation</a:t>
            </a:r>
            <a:r>
              <a:rPr lang="ja-JP" altLang="en-GB" sz="2000">
                <a:latin typeface="Arial"/>
              </a:rPr>
              <a:t>’</a:t>
            </a:r>
            <a:r>
              <a:rPr lang="en-GB" sz="2000"/>
              <a:t> </a:t>
            </a:r>
          </a:p>
          <a:p>
            <a:pPr lvl="1">
              <a:lnSpc>
                <a:spcPct val="80000"/>
              </a:lnSpc>
            </a:pPr>
            <a:r>
              <a:rPr lang="en-GB" sz="2000"/>
              <a:t>Talk through the third person or abstract </a:t>
            </a:r>
          </a:p>
          <a:p>
            <a:pPr lvl="1">
              <a:lnSpc>
                <a:spcPct val="80000"/>
              </a:lnSpc>
            </a:pPr>
            <a:r>
              <a:rPr lang="en-GB" sz="2000"/>
              <a:t>Open methods (e.g. alcohol bottle)</a:t>
            </a:r>
          </a:p>
          <a:p>
            <a:pPr lvl="1">
              <a:lnSpc>
                <a:spcPct val="80000"/>
              </a:lnSpc>
            </a:pPr>
            <a:r>
              <a:rPr lang="en-GB" sz="2000"/>
              <a:t>Be sensitive in using alcohol education resources </a:t>
            </a:r>
          </a:p>
          <a:p>
            <a:pPr lvl="1">
              <a:lnSpc>
                <a:spcPct val="80000"/>
              </a:lnSpc>
            </a:pPr>
            <a:r>
              <a:rPr lang="en-GB" sz="2000"/>
              <a:t>Be open to the ways in which children may engage in different methods and choose to communicate in different ways </a:t>
            </a:r>
          </a:p>
          <a:p>
            <a:pPr>
              <a:lnSpc>
                <a:spcPct val="80000"/>
              </a:lnSpc>
              <a:buFontTx/>
              <a:buNone/>
            </a:pPr>
            <a:endParaRPr lang="en-GB" sz="2000"/>
          </a:p>
          <a:p>
            <a:pPr>
              <a:lnSpc>
                <a:spcPct val="80000"/>
              </a:lnSpc>
            </a:pPr>
            <a:r>
              <a:rPr lang="en-GB" sz="2000"/>
              <a:t>Challenges of understanding multiple problems - children, parents and professionals views may all differ </a:t>
            </a:r>
          </a:p>
          <a:p>
            <a:pPr>
              <a:lnSpc>
                <a:spcPct val="80000"/>
              </a:lnSpc>
              <a:buFontTx/>
              <a:buNone/>
            </a:pPr>
            <a:endParaRPr lang="en-GB" sz="2000"/>
          </a:p>
          <a:p>
            <a:pPr>
              <a:lnSpc>
                <a:spcPct val="80000"/>
              </a:lnSpc>
            </a:pPr>
            <a:r>
              <a:rPr lang="en-GB" sz="2000"/>
              <a:t>Parents may be reluctant to accept alcohol use has an impact on children or engage with services </a:t>
            </a:r>
          </a:p>
          <a:p>
            <a:pPr>
              <a:lnSpc>
                <a:spcPct val="80000"/>
              </a:lnSpc>
            </a:pPr>
            <a:endParaRPr lang="en-GB" sz="200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81B801A-A40C-8347-9C51-50E94389669D}" type="slidenum">
              <a:rPr lang="en-GB"/>
              <a:pPr/>
              <a:t>12</a:t>
            </a:fld>
            <a:endParaRPr lang="en-GB"/>
          </a:p>
        </p:txBody>
      </p:sp>
      <p:sp>
        <p:nvSpPr>
          <p:cNvPr id="158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GB"/>
              <a:t>References</a:t>
            </a:r>
          </a:p>
        </p:txBody>
      </p:sp>
      <p:sp>
        <p:nvSpPr>
          <p:cNvPr id="158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7088" y="1125538"/>
            <a:ext cx="8066087" cy="5000625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GB" sz="2000">
                <a:latin typeface="Garamond" charset="0"/>
              </a:rPr>
              <a:t>Advisory Council on the Misuse of Drugs (ACMD) (2003) </a:t>
            </a:r>
            <a:r>
              <a:rPr lang="en-GB" sz="2000" i="1">
                <a:latin typeface="Garamond" charset="0"/>
              </a:rPr>
              <a:t>Hidden Harm: responding to the needs of children of problem drug users</a:t>
            </a:r>
            <a:r>
              <a:rPr lang="en-GB" sz="2000">
                <a:latin typeface="Garamond" charset="0"/>
              </a:rPr>
              <a:t> London: Home office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GB" sz="2000">
                <a:latin typeface="Garamond" charset="0"/>
              </a:rPr>
              <a:t>Cleaver, H, Unell, I, Aldgate, J (1999) </a:t>
            </a:r>
            <a:r>
              <a:rPr lang="en-GB" sz="1900" i="1">
                <a:latin typeface="Garamond" charset="0"/>
              </a:rPr>
              <a:t>Children</a:t>
            </a:r>
            <a:r>
              <a:rPr lang="ja-JP" altLang="en-GB" sz="1900" i="1">
                <a:latin typeface="Garamond" charset="0"/>
              </a:rPr>
              <a:t>’</a:t>
            </a:r>
            <a:r>
              <a:rPr lang="en-GB" sz="1900" i="1">
                <a:latin typeface="Garamond" charset="0"/>
              </a:rPr>
              <a:t>s needs – parenting capacity: The impact of  parental mental illness, problem alcohol and drug use and domestic violence on children</a:t>
            </a:r>
            <a:r>
              <a:rPr lang="ja-JP" altLang="en-GB" sz="1900" i="1">
                <a:latin typeface="Garamond" charset="0"/>
              </a:rPr>
              <a:t>’</a:t>
            </a:r>
            <a:r>
              <a:rPr lang="en-GB" sz="1900" i="1">
                <a:latin typeface="Garamond" charset="0"/>
              </a:rPr>
              <a:t> </a:t>
            </a:r>
            <a:r>
              <a:rPr lang="en-GB" sz="1900">
                <a:latin typeface="Garamond" charset="0"/>
              </a:rPr>
              <a:t>London: TSO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GB" sz="1900">
                <a:latin typeface="Garamond" charset="0"/>
              </a:rPr>
              <a:t>CRFR/ChildLine (2005) </a:t>
            </a:r>
            <a:r>
              <a:rPr lang="en-GB" sz="1900" i="1">
                <a:latin typeface="Garamond" charset="0"/>
              </a:rPr>
              <a:t>Children</a:t>
            </a:r>
            <a:r>
              <a:rPr lang="ja-JP" altLang="en-GB" sz="1900" i="1">
                <a:latin typeface="Garamond" charset="0"/>
              </a:rPr>
              <a:t>’</a:t>
            </a:r>
            <a:r>
              <a:rPr lang="en-GB" sz="1900" i="1">
                <a:latin typeface="Garamond" charset="0"/>
              </a:rPr>
              <a:t>s concerns about the health and wellbeing of parents and significant others</a:t>
            </a:r>
            <a:r>
              <a:rPr lang="en-GB" sz="1900">
                <a:latin typeface="Garamond" charset="0"/>
              </a:rPr>
              <a:t> Edinburgh: CRFR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GB" sz="1900">
                <a:latin typeface="Garamond" charset="0"/>
              </a:rPr>
              <a:t>Forrester, D. (2000) Parental substance misuse and child protection in a British sample A survey of children on the child protection register in an inner London district office. </a:t>
            </a:r>
            <a:r>
              <a:rPr lang="en-GB" sz="1900" i="1">
                <a:latin typeface="Garamond" charset="0"/>
              </a:rPr>
              <a:t>Child Abuse Review</a:t>
            </a:r>
            <a:r>
              <a:rPr lang="en-GB" sz="1900">
                <a:latin typeface="Garamond" charset="0"/>
              </a:rPr>
              <a:t>, 9(4):235-246.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GB" sz="1900">
                <a:latin typeface="Garamond" charset="0"/>
              </a:rPr>
              <a:t>Forrester, D &amp; Harwin, J (2006) Parental substance misuse and child care social work: findings from the first stage of a study of 100 families, </a:t>
            </a:r>
            <a:r>
              <a:rPr lang="en-GB" sz="1900" i="1">
                <a:latin typeface="Garamond" charset="0"/>
              </a:rPr>
              <a:t>Child &amp; Family Social Work,</a:t>
            </a:r>
            <a:r>
              <a:rPr lang="en-GB" sz="1900">
                <a:latin typeface="Garamond" charset="0"/>
              </a:rPr>
              <a:t> 11(4): 325-335.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GB" sz="1900">
                <a:latin typeface="Garamond" charset="0"/>
              </a:rPr>
              <a:t>Gillan, E, Wales, A, with Hill, L, &amp; Robertson, F (2009) </a:t>
            </a:r>
            <a:r>
              <a:rPr lang="en-GB" sz="1900" i="1">
                <a:latin typeface="Garamond" charset="0"/>
              </a:rPr>
              <a:t>Untold damage: children living with parents who drink harmfully</a:t>
            </a:r>
            <a:r>
              <a:rPr lang="en-GB" sz="1900">
                <a:latin typeface="Garamond" charset="0"/>
              </a:rPr>
              <a:t> Glasgow: ChildLine Scotland/SHAAP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GB" sz="1900">
                <a:latin typeface="Garamond" charset="0"/>
              </a:rPr>
              <a:t>Hayden, C (2004) Parental substance misuse and child care social work: research in a city social work department in England, </a:t>
            </a:r>
            <a:r>
              <a:rPr lang="en-GB" sz="1900" i="1">
                <a:latin typeface="Garamond" charset="0"/>
              </a:rPr>
              <a:t>Child Abuse Review</a:t>
            </a:r>
            <a:r>
              <a:rPr lang="en-GB" sz="1900">
                <a:latin typeface="Garamond" charset="0"/>
              </a:rPr>
              <a:t> 13(1):18-30</a:t>
            </a:r>
          </a:p>
          <a:p>
            <a:pPr>
              <a:lnSpc>
                <a:spcPct val="90000"/>
              </a:lnSpc>
            </a:pPr>
            <a:endParaRPr lang="en-GB" sz="200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FDD0BFE-2E20-BB4A-9498-38BE998B40A2}" type="slidenum">
              <a:rPr lang="en-GB"/>
              <a:pPr/>
              <a:t>13</a:t>
            </a:fld>
            <a:endParaRPr lang="en-GB"/>
          </a:p>
        </p:txBody>
      </p:sp>
      <p:sp>
        <p:nvSpPr>
          <p:cNvPr id="157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0113" y="1125538"/>
            <a:ext cx="8066087" cy="5218112"/>
          </a:xfrm>
        </p:spPr>
        <p:txBody>
          <a:bodyPr/>
          <a:lstStyle/>
          <a:p>
            <a:pPr>
              <a:buFontTx/>
              <a:buNone/>
            </a:pPr>
            <a:r>
              <a:rPr lang="en-GB" sz="2000">
                <a:latin typeface="Garamond" charset="0"/>
              </a:rPr>
              <a:t>Laybourn, A., Brown, J and Hill, M (1996) </a:t>
            </a:r>
            <a:r>
              <a:rPr lang="en-GB" sz="2000" i="1">
                <a:latin typeface="Garamond" charset="0"/>
              </a:rPr>
              <a:t>Hurting on the inside: Children</a:t>
            </a:r>
            <a:r>
              <a:rPr lang="ja-JP" altLang="en-GB" sz="2000" i="1">
                <a:latin typeface="Garamond" charset="0"/>
              </a:rPr>
              <a:t>’</a:t>
            </a:r>
            <a:r>
              <a:rPr lang="en-GB" sz="2000" i="1">
                <a:latin typeface="Garamond" charset="0"/>
              </a:rPr>
              <a:t>s experiences of parental alcohol misuse</a:t>
            </a:r>
            <a:r>
              <a:rPr lang="en-GB" sz="2000">
                <a:latin typeface="Garamond" charset="0"/>
              </a:rPr>
              <a:t> Aldershot: Avebury</a:t>
            </a:r>
          </a:p>
          <a:p>
            <a:pPr>
              <a:buFontTx/>
              <a:buNone/>
            </a:pPr>
            <a:r>
              <a:rPr lang="en-GB" sz="2000">
                <a:latin typeface="Garamond" charset="0"/>
              </a:rPr>
              <a:t>Manning, V, Best, D, Faulkner, N &amp; Titherington, E (2009) New estimates of the number of children living with substance misusing parents: results from UK national household surveys </a:t>
            </a:r>
            <a:r>
              <a:rPr lang="en-GB" sz="2000" i="1">
                <a:latin typeface="Garamond" charset="0"/>
              </a:rPr>
              <a:t>BMC Public Health</a:t>
            </a:r>
            <a:r>
              <a:rPr lang="en-GB" sz="2000">
                <a:latin typeface="Garamond" charset="0"/>
              </a:rPr>
              <a:t> 9:377-388</a:t>
            </a:r>
          </a:p>
          <a:p>
            <a:pPr>
              <a:buFontTx/>
              <a:buNone/>
            </a:pPr>
            <a:r>
              <a:rPr lang="en-GB" sz="2000">
                <a:latin typeface="Garamond" charset="0"/>
              </a:rPr>
              <a:t>Scottish Government (2008) </a:t>
            </a:r>
            <a:r>
              <a:rPr lang="en-GB" sz="2000" i="1">
                <a:latin typeface="Garamond" charset="0"/>
              </a:rPr>
              <a:t>The road to recovery: a new approach to tackling Scotland</a:t>
            </a:r>
            <a:r>
              <a:rPr lang="ja-JP" altLang="en-GB" sz="2000" i="1">
                <a:latin typeface="Garamond" charset="0"/>
              </a:rPr>
              <a:t>’</a:t>
            </a:r>
            <a:r>
              <a:rPr lang="en-GB" sz="2000" i="1">
                <a:latin typeface="Garamond" charset="0"/>
              </a:rPr>
              <a:t>s drug problem</a:t>
            </a:r>
            <a:r>
              <a:rPr lang="en-GB" sz="2000">
                <a:latin typeface="Garamond" charset="0"/>
              </a:rPr>
              <a:t> Edinburgh</a:t>
            </a:r>
            <a:r>
              <a:rPr lang="en-GB" sz="2000" i="1">
                <a:latin typeface="Garamond" charset="0"/>
              </a:rPr>
              <a:t>:</a:t>
            </a:r>
            <a:r>
              <a:rPr lang="en-GB" sz="2000">
                <a:latin typeface="Garamond" charset="0"/>
              </a:rPr>
              <a:t> Scottish Government </a:t>
            </a:r>
          </a:p>
          <a:p>
            <a:pPr>
              <a:buFontTx/>
              <a:buNone/>
            </a:pPr>
            <a:r>
              <a:rPr lang="en-GB" sz="2000">
                <a:latin typeface="Garamond" charset="0"/>
              </a:rPr>
              <a:t>Scottish Government (2009) </a:t>
            </a:r>
            <a:r>
              <a:rPr lang="en-GB" sz="2000" i="1">
                <a:latin typeface="Garamond" charset="0"/>
              </a:rPr>
              <a:t>Changing Scotland</a:t>
            </a:r>
            <a:r>
              <a:rPr lang="ja-JP" altLang="en-GB" sz="2000" i="1">
                <a:latin typeface="Garamond" charset="0"/>
              </a:rPr>
              <a:t>’</a:t>
            </a:r>
            <a:r>
              <a:rPr lang="en-GB" sz="2000" i="1">
                <a:latin typeface="Garamond" charset="0"/>
              </a:rPr>
              <a:t>s relationship with alcohol</a:t>
            </a:r>
            <a:r>
              <a:rPr lang="en-GB" sz="2000">
                <a:latin typeface="Garamond" charset="0"/>
              </a:rPr>
              <a:t>: </a:t>
            </a:r>
            <a:r>
              <a:rPr lang="en-GB" sz="2000" i="1">
                <a:latin typeface="Garamond" charset="0"/>
              </a:rPr>
              <a:t>a framework for action </a:t>
            </a:r>
            <a:r>
              <a:rPr lang="en-GB" sz="2000">
                <a:latin typeface="Garamond" charset="0"/>
              </a:rPr>
              <a:t>Edinburgh</a:t>
            </a:r>
            <a:r>
              <a:rPr lang="en-GB" sz="2000" i="1">
                <a:latin typeface="Garamond" charset="0"/>
              </a:rPr>
              <a:t>:</a:t>
            </a:r>
            <a:r>
              <a:rPr lang="en-GB" sz="2000">
                <a:latin typeface="Garamond" charset="0"/>
              </a:rPr>
              <a:t> Scottish Government </a:t>
            </a:r>
          </a:p>
          <a:p>
            <a:pPr>
              <a:buFontTx/>
              <a:buNone/>
            </a:pPr>
            <a:r>
              <a:rPr lang="en-GB" sz="2000">
                <a:latin typeface="Garamond" charset="0"/>
              </a:rPr>
              <a:t>SCRA (2004) </a:t>
            </a:r>
            <a:r>
              <a:rPr lang="en-GB" sz="2000" i="1">
                <a:latin typeface="Garamond" charset="0"/>
              </a:rPr>
              <a:t>Social backgrounds of children referred to the Reporter: a pilot study</a:t>
            </a:r>
            <a:r>
              <a:rPr lang="en-GB" sz="2000">
                <a:latin typeface="Garamond" charset="0"/>
              </a:rPr>
              <a:t> Stirling: Scottish Children</a:t>
            </a:r>
            <a:r>
              <a:rPr lang="ja-JP" altLang="en-GB" sz="2000">
                <a:latin typeface="Garamond" charset="0"/>
              </a:rPr>
              <a:t>’</a:t>
            </a:r>
            <a:r>
              <a:rPr lang="en-GB" sz="2000">
                <a:latin typeface="Garamond" charset="0"/>
              </a:rPr>
              <a:t>s Reporters Administration</a:t>
            </a:r>
          </a:p>
          <a:p>
            <a:pPr>
              <a:buFontTx/>
              <a:buNone/>
            </a:pPr>
            <a:r>
              <a:rPr lang="en-GB" sz="2000">
                <a:latin typeface="Garamond" charset="0"/>
              </a:rPr>
              <a:t>Velleman, R &amp; Orford, J (1999) </a:t>
            </a:r>
            <a:r>
              <a:rPr lang="en-GB" sz="2000" i="1">
                <a:latin typeface="Garamond" charset="0"/>
              </a:rPr>
              <a:t>Risk and resilience: Adults who were children of problem drinkers</a:t>
            </a:r>
            <a:r>
              <a:rPr lang="en-GB" sz="2000">
                <a:latin typeface="Garamond" charset="0"/>
              </a:rPr>
              <a:t> Amsterdam: Harwood Academic</a:t>
            </a:r>
          </a:p>
          <a:p>
            <a:endParaRPr lang="en-GB" sz="200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7C2E597-FCD3-A544-9C45-6276BA84A8D2}" type="slidenum">
              <a:rPr lang="en-GB"/>
              <a:pPr/>
              <a:t>14</a:t>
            </a:fld>
            <a:endParaRPr lang="en-GB"/>
          </a:p>
        </p:txBody>
      </p:sp>
      <p:sp>
        <p:nvSpPr>
          <p:cNvPr id="159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GB" sz="2400"/>
              <a:t>Contact details</a:t>
            </a:r>
            <a:r>
              <a:rPr lang="en-GB"/>
              <a:t> </a:t>
            </a:r>
          </a:p>
        </p:txBody>
      </p:sp>
      <p:sp>
        <p:nvSpPr>
          <p:cNvPr id="159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341438"/>
            <a:ext cx="8066088" cy="4248150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GB" sz="2400"/>
              <a:t>Centre for Learning in Child Protection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GB" sz="2400"/>
              <a:t>University of Edinburgh and NSPCC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GB" sz="2400"/>
              <a:t>Moray House School of Education,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GB" sz="2400"/>
              <a:t>Paterson's Land, Holyrood Road,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GB" sz="2400"/>
              <a:t>Edinburgh, EH8 8AQ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GB" sz="2400"/>
              <a:t>Tel: 0131 651 6443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GB" sz="2400"/>
              <a:t>Email: </a:t>
            </a:r>
            <a:r>
              <a:rPr lang="en-GB" sz="2400">
                <a:hlinkClick r:id="rId2"/>
              </a:rPr>
              <a:t>Louise.Hill@ed.ac.uk</a:t>
            </a:r>
            <a:r>
              <a:rPr lang="en-GB" sz="2400"/>
              <a:t> </a:t>
            </a:r>
            <a:br>
              <a:rPr lang="en-GB" sz="2400"/>
            </a:br>
            <a:endParaRPr lang="en-GB" sz="2400"/>
          </a:p>
          <a:p>
            <a:pPr>
              <a:lnSpc>
                <a:spcPct val="90000"/>
              </a:lnSpc>
              <a:buFontTx/>
              <a:buNone/>
            </a:pPr>
            <a:endParaRPr lang="en-GB" sz="2400" i="1"/>
          </a:p>
          <a:p>
            <a:pPr>
              <a:lnSpc>
                <a:spcPct val="90000"/>
              </a:lnSpc>
              <a:buFontTx/>
              <a:buNone/>
            </a:pPr>
            <a:r>
              <a:rPr lang="en-GB" sz="2400" i="1"/>
              <a:t>Thank you for listening! </a:t>
            </a:r>
            <a:r>
              <a:rPr lang="en-GB" sz="2400">
                <a:sym typeface="Wingdings" charset="0"/>
              </a:rPr>
              <a:t> </a:t>
            </a:r>
            <a:endParaRPr lang="en-GB" sz="24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9162A71-DB81-C443-AAA8-20EF82F99C70}" type="slidenum">
              <a:rPr lang="en-GB"/>
              <a:pPr/>
              <a:t>2</a:t>
            </a:fld>
            <a:endParaRPr lang="en-GB"/>
          </a:p>
        </p:txBody>
      </p:sp>
      <p:sp>
        <p:nvSpPr>
          <p:cNvPr id="155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GB"/>
              <a:t>Overview</a:t>
            </a:r>
          </a:p>
        </p:txBody>
      </p:sp>
      <p:sp>
        <p:nvSpPr>
          <p:cNvPr id="155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7088" y="1196975"/>
            <a:ext cx="8066087" cy="5184775"/>
          </a:xfrm>
        </p:spPr>
        <p:txBody>
          <a:bodyPr/>
          <a:lstStyle/>
          <a:p>
            <a:r>
              <a:rPr lang="en-GB"/>
              <a:t>Background</a:t>
            </a:r>
          </a:p>
          <a:p>
            <a:pPr lvl="1">
              <a:buFontTx/>
              <a:buNone/>
            </a:pPr>
            <a:endParaRPr lang="en-GB"/>
          </a:p>
          <a:p>
            <a:r>
              <a:rPr lang="en-GB"/>
              <a:t>Living with parental alcohol problems </a:t>
            </a:r>
          </a:p>
          <a:p>
            <a:pPr>
              <a:buFontTx/>
              <a:buNone/>
            </a:pPr>
            <a:endParaRPr lang="en-GB"/>
          </a:p>
          <a:p>
            <a:r>
              <a:rPr lang="en-GB"/>
              <a:t>The need for courage</a:t>
            </a:r>
          </a:p>
          <a:p>
            <a:pPr>
              <a:buFontTx/>
              <a:buNone/>
            </a:pPr>
            <a:endParaRPr lang="en-GB"/>
          </a:p>
          <a:p>
            <a:r>
              <a:rPr lang="en-GB"/>
              <a:t>Implications for practitioners 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92633FE-27DD-DF4F-A42D-57783007B1D4}" type="slidenum">
              <a:rPr lang="en-GB"/>
              <a:pPr/>
              <a:t>3</a:t>
            </a:fld>
            <a:endParaRPr lang="en-GB"/>
          </a:p>
        </p:txBody>
      </p:sp>
      <p:sp>
        <p:nvSpPr>
          <p:cNvPr id="131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/>
              <a:t>Hidden population </a:t>
            </a:r>
          </a:p>
        </p:txBody>
      </p:sp>
      <p:sp>
        <p:nvSpPr>
          <p:cNvPr id="131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836613"/>
            <a:ext cx="8208963" cy="5113337"/>
          </a:xfrm>
        </p:spPr>
        <p:txBody>
          <a:bodyPr/>
          <a:lstStyle/>
          <a:p>
            <a:pPr>
              <a:spcBef>
                <a:spcPct val="0"/>
              </a:spcBef>
              <a:buFontTx/>
              <a:buNone/>
            </a:pPr>
            <a:endParaRPr lang="en-IE" sz="2400">
              <a:solidFill>
                <a:schemeClr val="tx1"/>
              </a:solidFill>
            </a:endParaRPr>
          </a:p>
          <a:p>
            <a:r>
              <a:rPr lang="en-GB" sz="2200"/>
              <a:t>Issues of stigma and secrecy. Legality and broad social acceptability of alcohol. Defining harmful drinking can be difficult and relies on parental reporting. </a:t>
            </a:r>
          </a:p>
          <a:p>
            <a:pPr>
              <a:buFontTx/>
              <a:buNone/>
            </a:pPr>
            <a:endParaRPr lang="en-GB" sz="2200"/>
          </a:p>
          <a:p>
            <a:r>
              <a:rPr lang="en-GB" sz="2200"/>
              <a:t>Government figures estimate 65 000 children (under 16) are living with parental alcohol misuse in Scotland (2009). </a:t>
            </a:r>
          </a:p>
          <a:p>
            <a:pPr>
              <a:buFontTx/>
              <a:buNone/>
            </a:pPr>
            <a:endParaRPr lang="en-IE" sz="2200"/>
          </a:p>
          <a:p>
            <a:r>
              <a:rPr lang="en-GB" sz="2200"/>
              <a:t>UK population estimates (Manning et al, 2009):</a:t>
            </a:r>
          </a:p>
          <a:p>
            <a:pPr lvl="1"/>
            <a:r>
              <a:rPr lang="en-IE" sz="1800"/>
              <a:t>Approximately 30% of children under 16 live with at least one binge drinking parent in the UK [General Household Survey, 2004]</a:t>
            </a:r>
          </a:p>
          <a:p>
            <a:pPr lvl="1"/>
            <a:r>
              <a:rPr lang="en-IE" sz="1800"/>
              <a:t>22% of children live with a hazardous drinker and 6% with a dependent drinker [National Psychiatric Morbidity Study, 2000]</a:t>
            </a:r>
          </a:p>
          <a:p>
            <a:pPr lvl="1">
              <a:buFontTx/>
              <a:buNone/>
            </a:pPr>
            <a:endParaRPr lang="en-US" sz="20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A2DDBF7-3C48-F646-B582-AE7FA8A54A60}" type="slidenum">
              <a:rPr lang="en-GB"/>
              <a:pPr/>
              <a:t>4</a:t>
            </a:fld>
            <a:endParaRPr lang="en-GB"/>
          </a:p>
        </p:txBody>
      </p:sp>
      <p:sp>
        <p:nvSpPr>
          <p:cNvPr id="154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GB"/>
              <a:t>Policy context </a:t>
            </a:r>
          </a:p>
        </p:txBody>
      </p:sp>
      <p:sp>
        <p:nvSpPr>
          <p:cNvPr id="154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981075"/>
            <a:ext cx="5545138" cy="547211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GB" sz="2400"/>
              <a:t> </a:t>
            </a:r>
            <a:r>
              <a:rPr lang="en-GB" sz="2400">
                <a:solidFill>
                  <a:schemeClr val="tx1"/>
                </a:solidFill>
              </a:rPr>
              <a:t>Hidden harm</a:t>
            </a:r>
          </a:p>
          <a:p>
            <a:pPr lvl="1">
              <a:lnSpc>
                <a:spcPct val="90000"/>
              </a:lnSpc>
            </a:pPr>
            <a:r>
              <a:rPr lang="en-GB" sz="2000">
                <a:solidFill>
                  <a:schemeClr val="tx1"/>
                </a:solidFill>
              </a:rPr>
              <a:t>An influential inquiry by the Advisory Council on the Misuse of Drugs published in 2003</a:t>
            </a:r>
          </a:p>
          <a:p>
            <a:pPr lvl="1">
              <a:lnSpc>
                <a:spcPct val="90000"/>
              </a:lnSpc>
            </a:pPr>
            <a:r>
              <a:rPr lang="en-GB" sz="2000">
                <a:solidFill>
                  <a:schemeClr val="tx1"/>
                </a:solidFill>
              </a:rPr>
              <a:t>Focus on needs of children (foetal to eighteen years) of problem drug users</a:t>
            </a:r>
          </a:p>
          <a:p>
            <a:pPr lvl="1">
              <a:lnSpc>
                <a:spcPct val="90000"/>
              </a:lnSpc>
            </a:pPr>
            <a:r>
              <a:rPr lang="en-GB" sz="2000">
                <a:solidFill>
                  <a:schemeClr val="tx1"/>
                </a:solidFill>
              </a:rPr>
              <a:t>A catalyst for action: responses from Scottish Government – extended the remit to include alcohol</a:t>
            </a:r>
            <a:r>
              <a:rPr lang="en-GB"/>
              <a:t> </a:t>
            </a:r>
          </a:p>
          <a:p>
            <a:pPr lvl="1">
              <a:lnSpc>
                <a:spcPct val="90000"/>
              </a:lnSpc>
              <a:buFontTx/>
              <a:buNone/>
            </a:pPr>
            <a:endParaRPr lang="en-GB"/>
          </a:p>
          <a:p>
            <a:pPr>
              <a:lnSpc>
                <a:spcPct val="90000"/>
              </a:lnSpc>
            </a:pPr>
            <a:r>
              <a:rPr lang="en-GB" sz="2400">
                <a:solidFill>
                  <a:schemeClr val="tx1"/>
                </a:solidFill>
              </a:rPr>
              <a:t>Alcohol and drug policy </a:t>
            </a:r>
          </a:p>
          <a:p>
            <a:pPr lvl="1">
              <a:lnSpc>
                <a:spcPct val="90000"/>
              </a:lnSpc>
            </a:pPr>
            <a:r>
              <a:rPr lang="en-GB" sz="2000">
                <a:solidFill>
                  <a:schemeClr val="tx1"/>
                </a:solidFill>
              </a:rPr>
              <a:t>Road to recovery (2008) </a:t>
            </a:r>
          </a:p>
          <a:p>
            <a:pPr lvl="1">
              <a:lnSpc>
                <a:spcPct val="90000"/>
              </a:lnSpc>
            </a:pPr>
            <a:r>
              <a:rPr lang="en-GB" sz="2000">
                <a:solidFill>
                  <a:schemeClr val="tx1"/>
                </a:solidFill>
              </a:rPr>
              <a:t>Changing Scotland</a:t>
            </a:r>
            <a:r>
              <a:rPr lang="ja-JP" altLang="en-GB" sz="2000">
                <a:solidFill>
                  <a:schemeClr val="tx1"/>
                </a:solidFill>
                <a:latin typeface="Arial"/>
              </a:rPr>
              <a:t>’</a:t>
            </a:r>
            <a:r>
              <a:rPr lang="en-GB" sz="2000">
                <a:solidFill>
                  <a:schemeClr val="tx1"/>
                </a:solidFill>
              </a:rPr>
              <a:t>s Relationship with alcohol: A Framework for Action (2009) </a:t>
            </a:r>
          </a:p>
          <a:p>
            <a:pPr>
              <a:lnSpc>
                <a:spcPct val="90000"/>
              </a:lnSpc>
              <a:buFontTx/>
              <a:buNone/>
            </a:pPr>
            <a:endParaRPr lang="en-GB" sz="2400">
              <a:solidFill>
                <a:schemeClr val="tx1"/>
              </a:solidFill>
            </a:endParaRPr>
          </a:p>
          <a:p>
            <a:pPr lvl="1">
              <a:lnSpc>
                <a:spcPct val="90000"/>
              </a:lnSpc>
              <a:buFontTx/>
              <a:buNone/>
            </a:pPr>
            <a:endParaRPr lang="en-GB"/>
          </a:p>
        </p:txBody>
      </p:sp>
      <p:pic>
        <p:nvPicPr>
          <p:cNvPr id="154628" name="Picture 4" descr="Hidden Harm doc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300788" y="1412875"/>
            <a:ext cx="2592387" cy="331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84A35C8-166B-594A-82DF-8871E355FBCB}" type="slidenum">
              <a:rPr lang="en-GB"/>
              <a:pPr/>
              <a:t>5</a:t>
            </a:fld>
            <a:endParaRPr lang="en-GB"/>
          </a:p>
        </p:txBody>
      </p:sp>
      <p:sp>
        <p:nvSpPr>
          <p:cNvPr id="163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GB"/>
              <a:t>Impact on children </a:t>
            </a:r>
          </a:p>
        </p:txBody>
      </p:sp>
      <p:sp>
        <p:nvSpPr>
          <p:cNvPr id="163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0113" y="1125538"/>
            <a:ext cx="8066087" cy="5218112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GB" sz="2200"/>
              <a:t>There is considerable variety in the experiences and outcomes for children affected by parental alcohol problems; thus, it is important to recognise that the impact on every child within every family can be different and there is no simple negative trajectory (Velleman, R &amp; Orford, J, 1999)</a:t>
            </a:r>
          </a:p>
          <a:p>
            <a:pPr>
              <a:lnSpc>
                <a:spcPct val="90000"/>
              </a:lnSpc>
              <a:buFontTx/>
              <a:buNone/>
            </a:pPr>
            <a:endParaRPr lang="en-GB" sz="2200"/>
          </a:p>
          <a:p>
            <a:pPr>
              <a:lnSpc>
                <a:spcPct val="90000"/>
              </a:lnSpc>
            </a:pPr>
            <a:r>
              <a:rPr lang="en-GB" sz="2200"/>
              <a:t>Cumulative affect of multiple adversities in childhood that leads to negative outcomes (Cleaver et al. 1999)</a:t>
            </a:r>
          </a:p>
          <a:p>
            <a:pPr>
              <a:lnSpc>
                <a:spcPct val="90000"/>
              </a:lnSpc>
              <a:buFontTx/>
              <a:buNone/>
            </a:pPr>
            <a:endParaRPr lang="en-GB" sz="2200"/>
          </a:p>
          <a:p>
            <a:pPr>
              <a:lnSpc>
                <a:spcPct val="90000"/>
              </a:lnSpc>
            </a:pPr>
            <a:r>
              <a:rPr lang="en-GB" sz="2200" b="1"/>
              <a:t>BUT</a:t>
            </a:r>
            <a:r>
              <a:rPr lang="en-GB" sz="2200"/>
              <a:t> for the majority of children, parental alcohol problems have a negative affect on their childhood; </a:t>
            </a:r>
            <a:r>
              <a:rPr lang="ja-JP" altLang="en-GB" sz="2200">
                <a:latin typeface="Arial"/>
              </a:rPr>
              <a:t>‘</a:t>
            </a:r>
            <a:r>
              <a:rPr lang="en-GB" sz="2200"/>
              <a:t>most of the children conveyed a clear message of deep hurt resulting from parental drinking, although a minority appeared to have taken it in their stride</a:t>
            </a:r>
            <a:r>
              <a:rPr lang="ja-JP" altLang="en-GB" sz="2200">
                <a:latin typeface="Arial"/>
              </a:rPr>
              <a:t>’</a:t>
            </a:r>
            <a:r>
              <a:rPr lang="en-GB" sz="2200"/>
              <a:t> (Laybourn et al. 1996:136)</a:t>
            </a:r>
          </a:p>
          <a:p>
            <a:pPr>
              <a:lnSpc>
                <a:spcPct val="90000"/>
              </a:lnSpc>
            </a:pPr>
            <a:endParaRPr lang="en-GB" sz="24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6DA826A-8182-3643-A31C-E3A84D79E89C}" type="slidenum">
              <a:rPr lang="en-GB"/>
              <a:pPr/>
              <a:t>6</a:t>
            </a:fld>
            <a:endParaRPr lang="en-GB"/>
          </a:p>
        </p:txBody>
      </p:sp>
      <p:sp>
        <p:nvSpPr>
          <p:cNvPr id="164898" name="Rectangle 34"/>
          <p:cNvSpPr>
            <a:spLocks noGrp="1" noChangeArrowheads="1"/>
          </p:cNvSpPr>
          <p:nvPr>
            <p:ph type="title"/>
          </p:nvPr>
        </p:nvSpPr>
        <p:spPr>
          <a:xfrm>
            <a:off x="755650" y="0"/>
            <a:ext cx="8208963" cy="936625"/>
          </a:xfrm>
        </p:spPr>
        <p:txBody>
          <a:bodyPr/>
          <a:lstStyle/>
          <a:p>
            <a:pPr algn="l"/>
            <a:r>
              <a:rPr lang="en-GB" sz="4000"/>
              <a:t>Impacts </a:t>
            </a:r>
            <a:r>
              <a:rPr lang="en-GB" sz="1900"/>
              <a:t>(Adapted from Cleaver et al., 1999)</a:t>
            </a:r>
          </a:p>
        </p:txBody>
      </p:sp>
      <p:graphicFrame>
        <p:nvGraphicFramePr>
          <p:cNvPr id="164900" name="Group 36"/>
          <p:cNvGraphicFramePr>
            <a:graphicFrameLocks noGrp="1"/>
          </p:cNvGraphicFramePr>
          <p:nvPr>
            <p:ph idx="1"/>
          </p:nvPr>
        </p:nvGraphicFramePr>
        <p:xfrm>
          <a:off x="900113" y="1052513"/>
          <a:ext cx="8066087" cy="5421312"/>
        </p:xfrm>
        <a:graphic>
          <a:graphicData uri="http://schemas.openxmlformats.org/drawingml/2006/table">
            <a:tbl>
              <a:tblPr/>
              <a:tblGrid>
                <a:gridCol w="1144587"/>
                <a:gridCol w="3560763"/>
                <a:gridCol w="3360737"/>
              </a:tblGrid>
              <a:tr h="517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entury Gothic" charset="0"/>
                        <a:ea typeface="ＭＳ Ｐゴシック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entury Gothic" charset="0"/>
                          <a:ea typeface="ＭＳ Ｐゴシック" charset="0"/>
                          <a:cs typeface="Arial" charset="0"/>
                        </a:rPr>
                        <a:t>Potential problems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entury Gothic" charset="0"/>
                          <a:ea typeface="ＭＳ Ｐゴシック" charset="0"/>
                          <a:cs typeface="Arial" charset="0"/>
                        </a:rPr>
                        <a:t>Protective factors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397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5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entury Gothic" charset="0"/>
                          <a:ea typeface="ＭＳ Ｐゴシック" charset="0"/>
                          <a:cs typeface="Arial" charset="0"/>
                        </a:rPr>
                        <a:t>Unborn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5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entury Gothic" charset="0"/>
                          <a:ea typeface="ＭＳ Ｐゴシック" charset="0"/>
                          <a:cs typeface="Arial" charset="0"/>
                        </a:rPr>
                        <a:t>child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n-GB" sz="13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entury Gothic" charset="0"/>
                          <a:ea typeface="ＭＳ Ｐゴシック" charset="0"/>
                          <a:cs typeface="Arial" charset="0"/>
                        </a:rPr>
                        <a:t> Foetal damage – maternal alcohol   consumption &amp; maternal wellbeing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n-GB" sz="13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entury Gothic" charset="0"/>
                          <a:ea typeface="ＭＳ Ｐゴシック" charset="0"/>
                          <a:cs typeface="Arial" charset="0"/>
                        </a:rPr>
                        <a:t> Physical violence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n-GB" sz="13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entury Gothic" charset="0"/>
                          <a:ea typeface="ＭＳ Ｐゴシック" charset="0"/>
                          <a:cs typeface="Arial" charset="0"/>
                        </a:rPr>
                        <a:t> Good antenatal care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n-GB" sz="13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entury Gothic" charset="0"/>
                          <a:ea typeface="ＭＳ Ｐゴシック" charset="0"/>
                          <a:cs typeface="Arial" charset="0"/>
                        </a:rPr>
                        <a:t> Support &amp; safety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endParaRPr kumimoji="0" lang="en-GB" sz="13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entury Gothic" charset="0"/>
                        <a:ea typeface="ＭＳ Ｐゴシック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16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5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entury Gothic" charset="0"/>
                          <a:ea typeface="ＭＳ Ｐゴシック" charset="0"/>
                          <a:cs typeface="Arial" charset="0"/>
                        </a:rPr>
                        <a:t>Children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5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entury Gothic" charset="0"/>
                          <a:ea typeface="ＭＳ Ｐゴシック" charset="0"/>
                          <a:cs typeface="Arial" charset="0"/>
                        </a:rPr>
                        <a:t>0-4 years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n-GB" sz="13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entury Gothic" charset="0"/>
                          <a:ea typeface="ＭＳ Ｐゴシック" charset="0"/>
                          <a:cs typeface="Arial" charset="0"/>
                        </a:rPr>
                        <a:t> Neglect; consequences of parental behaviour on attachment – consistency, warmth; possibility of physical danger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n-GB" sz="13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entury Gothic" charset="0"/>
                          <a:ea typeface="ＭＳ Ｐゴシック" charset="0"/>
                          <a:cs typeface="Arial" charset="0"/>
                        </a:rPr>
                        <a:t> Responsibilities &amp; unable to tell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n-GB" sz="13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entury Gothic" charset="0"/>
                          <a:ea typeface="ＭＳ Ｐゴシック" charset="0"/>
                          <a:cs typeface="Arial" charset="0"/>
                        </a:rPr>
                        <a:t> Caring adult &amp; supportive help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n-GB" sz="13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entury Gothic" charset="0"/>
                          <a:ea typeface="ＭＳ Ｐゴシック" charset="0"/>
                          <a:cs typeface="Arial" charset="0"/>
                        </a:rPr>
                        <a:t> Good home environment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n-GB" sz="13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entury Gothic" charset="0"/>
                          <a:ea typeface="ＭＳ Ｐゴシック" charset="0"/>
                          <a:cs typeface="Arial" charset="0"/>
                        </a:rPr>
                        <a:t> Regular attendance at nursery provision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429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5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entury Gothic" charset="0"/>
                          <a:ea typeface="ＭＳ Ｐゴシック" charset="0"/>
                          <a:cs typeface="Arial" charset="0"/>
                        </a:rPr>
                        <a:t>Children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5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entury Gothic" charset="0"/>
                          <a:ea typeface="ＭＳ Ｐゴシック" charset="0"/>
                          <a:cs typeface="Arial" charset="0"/>
                        </a:rPr>
                        <a:t>5-9 years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n-GB" sz="13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entury Gothic" charset="0"/>
                          <a:ea typeface="ＭＳ Ｐゴシック" charset="0"/>
                          <a:cs typeface="Arial" charset="0"/>
                        </a:rPr>
                        <a:t> Emotional wellbeing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n-GB" sz="13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entury Gothic" charset="0"/>
                          <a:ea typeface="ＭＳ Ｐゴシック" charset="0"/>
                          <a:cs typeface="Arial" charset="0"/>
                        </a:rPr>
                        <a:t> Impact on schooling – attendance, concentration, friendships, bullying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n-GB" sz="13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entury Gothic" charset="0"/>
                          <a:ea typeface="ＭＳ Ｐゴシック" charset="0"/>
                          <a:cs typeface="Arial" charset="0"/>
                        </a:rPr>
                        <a:t> Responsibilities at home &amp; physical safety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n-GB" sz="13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entury Gothic" charset="0"/>
                          <a:ea typeface="ＭＳ Ｐゴシック" charset="0"/>
                          <a:cs typeface="Arial" charset="0"/>
                        </a:rPr>
                        <a:t> Cognitive ability to make sense of parental alcohol use &amp; separate self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n-GB" sz="13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entury Gothic" charset="0"/>
                          <a:ea typeface="ＭＳ Ｐゴシック" charset="0"/>
                          <a:cs typeface="Arial" charset="0"/>
                        </a:rPr>
                        <a:t> Positive school experience &amp; friends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n-GB" sz="13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entury Gothic" charset="0"/>
                          <a:ea typeface="ＭＳ Ｐゴシック" charset="0"/>
                          <a:cs typeface="Arial" charset="0"/>
                        </a:rPr>
                        <a:t> Social networks incl. organised clubs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651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5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entury Gothic" charset="0"/>
                          <a:ea typeface="ＭＳ Ｐゴシック" charset="0"/>
                          <a:cs typeface="Arial" charset="0"/>
                        </a:rPr>
                        <a:t>Children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5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entury Gothic" charset="0"/>
                          <a:ea typeface="ＭＳ Ｐゴシック" charset="0"/>
                          <a:cs typeface="Arial" charset="0"/>
                        </a:rPr>
                        <a:t>10-14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500" b="1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entury Gothic" charset="0"/>
                        <a:ea typeface="ＭＳ Ｐゴシック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n-GB" sz="13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entury Gothic" charset="0"/>
                          <a:ea typeface="ＭＳ Ｐゴシック" charset="0"/>
                          <a:cs typeface="Arial" charset="0"/>
                        </a:rPr>
                        <a:t> Identity, puberty, denial of own needs and    feelings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n-GB" sz="13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entury Gothic" charset="0"/>
                          <a:ea typeface="ＭＳ Ｐゴシック" charset="0"/>
                          <a:cs typeface="Arial" charset="0"/>
                        </a:rPr>
                        <a:t> Isolation, young carer, hostile to outsiders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n-GB" sz="13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entury Gothic" charset="0"/>
                          <a:ea typeface="ＭＳ Ｐゴシック" charset="0"/>
                          <a:cs typeface="Arial" charset="0"/>
                        </a:rPr>
                        <a:t> Coping strategies &amp; information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n-GB" sz="13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entury Gothic" charset="0"/>
                          <a:ea typeface="ＭＳ Ｐゴシック" charset="0"/>
                          <a:cs typeface="Arial" charset="0"/>
                        </a:rPr>
                        <a:t> Unstigmatised support – adult as a </a:t>
                      </a:r>
                      <a:r>
                        <a:rPr kumimoji="0" lang="ja-JP" altLang="en-GB" sz="13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/>
                          <a:ea typeface="ＭＳ Ｐゴシック" charset="0"/>
                          <a:cs typeface="Arial" charset="0"/>
                        </a:rPr>
                        <a:t>‘</a:t>
                      </a:r>
                      <a:r>
                        <a:rPr kumimoji="0" lang="en-GB" sz="13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entury Gothic" charset="0"/>
                          <a:ea typeface="ＭＳ Ｐゴシック" charset="0"/>
                          <a:cs typeface="Arial" charset="0"/>
                        </a:rPr>
                        <a:t>champion</a:t>
                      </a:r>
                      <a:r>
                        <a:rPr kumimoji="0" lang="ja-JP" altLang="en-GB" sz="13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/>
                          <a:ea typeface="ＭＳ Ｐゴシック" charset="0"/>
                          <a:cs typeface="Arial" charset="0"/>
                        </a:rPr>
                        <a:t>’</a:t>
                      </a:r>
                      <a:endParaRPr kumimoji="0" lang="en-GB" sz="13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entury Gothic" charset="0"/>
                        <a:ea typeface="ＭＳ Ｐゴシック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937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5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entury Gothic" charset="0"/>
                          <a:ea typeface="ＭＳ Ｐゴシック" charset="0"/>
                          <a:cs typeface="Arial" charset="0"/>
                        </a:rPr>
                        <a:t>Children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5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entury Gothic" charset="0"/>
                          <a:ea typeface="ＭＳ Ｐゴシック" charset="0"/>
                          <a:cs typeface="Arial" charset="0"/>
                        </a:rPr>
                        <a:t>15+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n-GB" sz="13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entury Gothic" charset="0"/>
                          <a:ea typeface="ＭＳ Ｐゴシック" charset="0"/>
                          <a:cs typeface="Arial" charset="0"/>
                        </a:rPr>
                        <a:t> Inappropriate role models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n-GB" sz="13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entury Gothic" charset="0"/>
                          <a:ea typeface="ＭＳ Ｐゴシック" charset="0"/>
                          <a:cs typeface="Arial" charset="0"/>
                        </a:rPr>
                        <a:t> Risk of school exclusion/own needs ignored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n-GB" sz="13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entury Gothic" charset="0"/>
                          <a:ea typeface="ＭＳ Ｐゴシック" charset="0"/>
                          <a:cs typeface="Arial" charset="0"/>
                        </a:rPr>
                        <a:t> Emotional problems/low self esteem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n-GB" sz="13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entury Gothic" charset="0"/>
                          <a:ea typeface="ＭＳ Ｐゴシック" charset="0"/>
                          <a:cs typeface="Arial" charset="0"/>
                        </a:rPr>
                        <a:t> Attendance at college/employment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n-GB" sz="13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entury Gothic" charset="0"/>
                          <a:ea typeface="ＭＳ Ｐゴシック" charset="0"/>
                          <a:cs typeface="Arial" charset="0"/>
                        </a:rPr>
                        <a:t> Trusted adult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CB66F9F-8D65-3C4A-AC30-C37DE27B7268}" type="slidenum">
              <a:rPr lang="en-GB"/>
              <a:pPr/>
              <a:t>7</a:t>
            </a:fld>
            <a:endParaRPr lang="en-GB"/>
          </a:p>
        </p:txBody>
      </p:sp>
      <p:sp>
        <p:nvSpPr>
          <p:cNvPr id="151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GB"/>
              <a:t>Children identified </a:t>
            </a:r>
            <a:r>
              <a:rPr lang="ja-JP" altLang="en-GB">
                <a:latin typeface="Arial"/>
              </a:rPr>
              <a:t>‘</a:t>
            </a:r>
            <a:r>
              <a:rPr lang="en-GB"/>
              <a:t>at risk</a:t>
            </a:r>
            <a:r>
              <a:rPr lang="ja-JP" altLang="en-GB">
                <a:latin typeface="Arial"/>
              </a:rPr>
              <a:t>’</a:t>
            </a:r>
            <a:endParaRPr lang="en-GB"/>
          </a:p>
        </p:txBody>
      </p:sp>
      <p:sp>
        <p:nvSpPr>
          <p:cNvPr id="151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125538"/>
            <a:ext cx="8208963" cy="5545137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GB" sz="2000"/>
              <a:t>Audits of Child Protection Registers</a:t>
            </a:r>
          </a:p>
          <a:p>
            <a:pPr>
              <a:lnSpc>
                <a:spcPct val="80000"/>
              </a:lnSpc>
              <a:buFontTx/>
              <a:buNone/>
            </a:pPr>
            <a:endParaRPr lang="en-GB" sz="2000" b="1"/>
          </a:p>
          <a:p>
            <a:pPr lvl="1">
              <a:lnSpc>
                <a:spcPct val="80000"/>
              </a:lnSpc>
            </a:pPr>
            <a:r>
              <a:rPr lang="en-GB" sz="1600"/>
              <a:t>One London audit of children on Child Protection Registers (CPR) found parental substance misuse was a concern for just over half the children, with alcohol the greater concern at 24% compared to 16% heroin use (Forrester, 2000) </a:t>
            </a:r>
          </a:p>
          <a:p>
            <a:pPr>
              <a:lnSpc>
                <a:spcPct val="80000"/>
              </a:lnSpc>
              <a:buFontTx/>
              <a:buNone/>
            </a:pPr>
            <a:endParaRPr lang="en-GB" sz="1600"/>
          </a:p>
          <a:p>
            <a:pPr lvl="1">
              <a:lnSpc>
                <a:spcPct val="80000"/>
              </a:lnSpc>
            </a:pPr>
            <a:r>
              <a:rPr lang="en-GB" sz="1600"/>
              <a:t>English study found 75% of children on CPR had parents misusing alcohol on its own or with other substances; furthermore, social workers had the greatest concerns about these children (Hayden, 2000) </a:t>
            </a:r>
          </a:p>
          <a:p>
            <a:pPr>
              <a:lnSpc>
                <a:spcPct val="80000"/>
              </a:lnSpc>
              <a:buFontTx/>
              <a:buNone/>
            </a:pPr>
            <a:endParaRPr lang="en-GB" sz="1600"/>
          </a:p>
          <a:p>
            <a:pPr lvl="1">
              <a:lnSpc>
                <a:spcPct val="80000"/>
              </a:lnSpc>
            </a:pPr>
            <a:r>
              <a:rPr lang="en-GB" sz="1600"/>
              <a:t>Forrester &amp; Harwin</a:t>
            </a:r>
            <a:r>
              <a:rPr lang="ja-JP" altLang="en-GB" sz="1600">
                <a:latin typeface="Arial"/>
              </a:rPr>
              <a:t>’</a:t>
            </a:r>
            <a:r>
              <a:rPr lang="en-GB" sz="1600"/>
              <a:t>s (2006) study identified a third (33%) of children on the CPR affected primarily by parental alcohol problems. </a:t>
            </a:r>
          </a:p>
          <a:p>
            <a:pPr lvl="1">
              <a:lnSpc>
                <a:spcPct val="80000"/>
              </a:lnSpc>
              <a:buFontTx/>
              <a:buNone/>
            </a:pPr>
            <a:endParaRPr lang="en-GB" sz="1600"/>
          </a:p>
          <a:p>
            <a:pPr lvl="1">
              <a:lnSpc>
                <a:spcPct val="80000"/>
              </a:lnSpc>
            </a:pPr>
            <a:r>
              <a:rPr lang="en-GB" sz="1600"/>
              <a:t>A study across six English local authorities found a third of children in social worker case files were negatively affected by parental alcohol problems (Cleaver et al. 2007)</a:t>
            </a:r>
          </a:p>
          <a:p>
            <a:pPr>
              <a:lnSpc>
                <a:spcPct val="80000"/>
              </a:lnSpc>
              <a:buFontTx/>
              <a:buNone/>
            </a:pPr>
            <a:endParaRPr lang="en-IE" sz="1600"/>
          </a:p>
          <a:p>
            <a:pPr>
              <a:lnSpc>
                <a:spcPct val="80000"/>
              </a:lnSpc>
            </a:pPr>
            <a:r>
              <a:rPr lang="en-IE" sz="2000"/>
              <a:t>Small scale study of social backgrounds of children referred to the Children’s hearing system found 39% of families had one or both parents have problems with alcohol (SCRA, 2004)</a:t>
            </a:r>
          </a:p>
          <a:p>
            <a:pPr>
              <a:lnSpc>
                <a:spcPct val="80000"/>
              </a:lnSpc>
            </a:pPr>
            <a:endParaRPr lang="en-GB" sz="20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7787C61-109C-0149-A165-9FDE25323B01}" type="slidenum">
              <a:rPr lang="en-GB"/>
              <a:pPr/>
              <a:t>8</a:t>
            </a:fld>
            <a:endParaRPr lang="en-GB"/>
          </a:p>
        </p:txBody>
      </p:sp>
      <p:sp>
        <p:nvSpPr>
          <p:cNvPr id="160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GB" sz="3200"/>
              <a:t>Living with parental alcohol problems</a:t>
            </a:r>
          </a:p>
        </p:txBody>
      </p:sp>
      <p:pic>
        <p:nvPicPr>
          <p:cNvPr id="160772" name="Picture 3" descr="bottle 1"/>
          <p:cNvPicPr>
            <a:picLocks noChangeAspect="1" noChangeArrowheads="1"/>
          </p:cNvPicPr>
          <p:nvPr>
            <p:ph type="body" idx="1"/>
          </p:nvPr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4643438" y="981075"/>
            <a:ext cx="3913187" cy="52181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808080">
                      <a:alpha val="74998"/>
                    </a:srgbClr>
                  </a:outerShdw>
                </a:effectLst>
              </a14:hiddenEffects>
            </a:ext>
          </a:extLst>
        </p:spPr>
      </p:pic>
      <p:sp>
        <p:nvSpPr>
          <p:cNvPr id="160773" name="Rectangle 5"/>
          <p:cNvSpPr>
            <a:spLocks noChangeArrowheads="1"/>
          </p:cNvSpPr>
          <p:nvPr/>
        </p:nvSpPr>
        <p:spPr bwMode="auto">
          <a:xfrm>
            <a:off x="900113" y="4365625"/>
            <a:ext cx="3671887" cy="1952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>
                <a:latin typeface="Century Gothic" charset="0"/>
              </a:rPr>
              <a:t>Jessica, aged ten</a:t>
            </a:r>
          </a:p>
          <a:p>
            <a:r>
              <a:rPr lang="en-GB">
                <a:latin typeface="Century Gothic" charset="0"/>
              </a:rPr>
              <a:t>Drawing produced when asked </a:t>
            </a:r>
            <a:r>
              <a:rPr lang="ja-JP" altLang="en-GB">
                <a:latin typeface="Arial"/>
              </a:rPr>
              <a:t>‘</a:t>
            </a:r>
            <a:r>
              <a:rPr lang="en-GB">
                <a:latin typeface="Century Gothic" charset="0"/>
              </a:rPr>
              <a:t>what comes into your head when I say the word </a:t>
            </a:r>
            <a:r>
              <a:rPr lang="ja-JP" altLang="en-GB">
                <a:latin typeface="Arial"/>
              </a:rPr>
              <a:t>‘</a:t>
            </a:r>
            <a:r>
              <a:rPr lang="en-GB">
                <a:latin typeface="Century Gothic" charset="0"/>
              </a:rPr>
              <a:t>alcohol</a:t>
            </a:r>
            <a:r>
              <a:rPr lang="ja-JP" altLang="en-GB">
                <a:latin typeface="Arial"/>
              </a:rPr>
              <a:t>’</a:t>
            </a:r>
            <a:r>
              <a:rPr lang="en-GB">
                <a:latin typeface="Arial Unicode MS" charset="0"/>
              </a:rPr>
              <a:t>?</a:t>
            </a:r>
            <a:r>
              <a:rPr lang="ja-JP" altLang="en-GB">
                <a:latin typeface="Arial"/>
              </a:rPr>
              <a:t>’</a:t>
            </a:r>
            <a:r>
              <a:rPr lang="en-GB">
                <a:latin typeface="Century Gothic" charset="0"/>
              </a:rPr>
              <a:t> </a:t>
            </a:r>
          </a:p>
          <a:p>
            <a:endParaRPr lang="en-GB">
              <a:latin typeface="Century Gothic" charset="0"/>
            </a:endParaRPr>
          </a:p>
          <a:p>
            <a:r>
              <a:rPr lang="en-GB" sz="1400">
                <a:latin typeface="Century Gothic" charset="0"/>
              </a:rPr>
              <a:t>(Hill, 2011)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E19FAB1-D432-4D4C-8DE4-50A68113F14D}" type="slidenum">
              <a:rPr lang="en-GB"/>
              <a:pPr/>
              <a:t>9</a:t>
            </a:fld>
            <a:endParaRPr lang="en-GB"/>
          </a:p>
        </p:txBody>
      </p:sp>
      <p:sp>
        <p:nvSpPr>
          <p:cNvPr id="161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7088" y="1196975"/>
            <a:ext cx="8066087" cy="5327650"/>
          </a:xfrm>
          <a:noFill/>
          <a:ln/>
        </p:spPr>
        <p:txBody>
          <a:bodyPr/>
          <a:lstStyle/>
          <a:p>
            <a:r>
              <a:rPr lang="en-GB" sz="2000"/>
              <a:t>A real concern for children and young people when using ChildLine (confidential telephone support service)</a:t>
            </a:r>
          </a:p>
          <a:p>
            <a:pPr>
              <a:buFontTx/>
              <a:buNone/>
            </a:pPr>
            <a:endParaRPr lang="en-GB" sz="2000"/>
          </a:p>
          <a:p>
            <a:pPr lvl="1"/>
            <a:r>
              <a:rPr lang="en-GB" sz="2000"/>
              <a:t>Parental alcohol misuse found to be the most frequent concern regarding parental health and well being (31%) followed by drug misuse (11%) and domestic abuse (7%) in a study of 9 000 children</a:t>
            </a:r>
            <a:r>
              <a:rPr lang="ja-JP" altLang="en-GB" sz="2000">
                <a:latin typeface="Arial"/>
              </a:rPr>
              <a:t>’</a:t>
            </a:r>
            <a:r>
              <a:rPr lang="en-GB" sz="2000"/>
              <a:t>s phone calls to ChildLine Scotland (CRFR/ChildLine Scotland 2005)</a:t>
            </a:r>
          </a:p>
          <a:p>
            <a:pPr lvl="1">
              <a:buFontTx/>
              <a:buNone/>
            </a:pPr>
            <a:endParaRPr lang="en-GB" sz="2000"/>
          </a:p>
          <a:p>
            <a:pPr lvl="1"/>
            <a:r>
              <a:rPr lang="en-GB" sz="2000"/>
              <a:t>Often many worries of which parental alcohol problems are a part – family conflict and violence, domestic abuse, parental mental health, bereavement, financial hardships, caring responsibilities, school difficulties (especially bullying/attendance) (Gillan et al 2009)</a:t>
            </a:r>
          </a:p>
          <a:p>
            <a:pPr>
              <a:buFontTx/>
              <a:buNone/>
            </a:pPr>
            <a:endParaRPr lang="en-GB" sz="2000"/>
          </a:p>
          <a:p>
            <a:endParaRPr lang="en-GB" sz="3600"/>
          </a:p>
          <a:p>
            <a:pPr lvl="1"/>
            <a:endParaRPr lang="en-GB" sz="3200"/>
          </a:p>
          <a:p>
            <a:endParaRPr lang="en-GB" sz="3600"/>
          </a:p>
          <a:p>
            <a:pPr>
              <a:spcAft>
                <a:spcPts val="600"/>
              </a:spcAft>
              <a:buFontTx/>
              <a:buNone/>
            </a:pPr>
            <a:endParaRPr lang="en-GB" sz="26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Century Gothic"/>
        <a:ea typeface="ＭＳ Ｐゴシック"/>
        <a:cs typeface=""/>
      </a:majorFont>
      <a:minorFont>
        <a:latin typeface="Century Gothic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1190</TotalTime>
  <Words>1555</Words>
  <Application>Microsoft Macintosh PowerPoint</Application>
  <PresentationFormat>On-screen Show (4:3)</PresentationFormat>
  <Paragraphs>162</Paragraphs>
  <Slides>14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Arial</vt:lpstr>
      <vt:lpstr>Century Gothic</vt:lpstr>
      <vt:lpstr>Arial Unicode MS</vt:lpstr>
      <vt:lpstr>Garamond</vt:lpstr>
      <vt:lpstr>Wingdings</vt:lpstr>
      <vt:lpstr>Default Design</vt:lpstr>
      <vt:lpstr>“It takes big courage”:  Children and young people talk about living with parental alcohol problems and seeking support  </vt:lpstr>
      <vt:lpstr>Overview</vt:lpstr>
      <vt:lpstr>Hidden population </vt:lpstr>
      <vt:lpstr>Policy context </vt:lpstr>
      <vt:lpstr>Impact on children </vt:lpstr>
      <vt:lpstr>Impacts (Adapted from Cleaver et al., 1999)</vt:lpstr>
      <vt:lpstr>Children identified ‘at risk’</vt:lpstr>
      <vt:lpstr>Living with parental alcohol problems</vt:lpstr>
      <vt:lpstr>PowerPoint Presentation</vt:lpstr>
      <vt:lpstr>The need for courage </vt:lpstr>
      <vt:lpstr>Implications for practitioners </vt:lpstr>
      <vt:lpstr>References</vt:lpstr>
      <vt:lpstr>PowerPoint Presentation</vt:lpstr>
      <vt:lpstr>Contact details </vt:lpstr>
    </vt:vector>
  </TitlesOfParts>
  <Manager/>
  <Company>CLCP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"It takes big courage":Children and young people talk about living with parental alcohol problems and seeking support</dc:title>
  <dc:subject>SCCPN Child protection seminar</dc:subject>
  <dc:creator>Louise Hill</dc:creator>
  <cp:keywords>children,child protection</cp:keywords>
  <dc:description/>
  <cp:lastModifiedBy>Lesley Duff</cp:lastModifiedBy>
  <cp:revision>52</cp:revision>
  <dcterms:created xsi:type="dcterms:W3CDTF">2007-10-02T18:41:10Z</dcterms:created>
  <dcterms:modified xsi:type="dcterms:W3CDTF">2016-03-17T15:25:01Z</dcterms:modified>
  <cp:category/>
</cp:coreProperties>
</file>