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9" r:id="rId3"/>
    <p:sldId id="260" r:id="rId4"/>
    <p:sldId id="261" r:id="rId5"/>
    <p:sldId id="267" r:id="rId6"/>
    <p:sldId id="262" r:id="rId7"/>
    <p:sldId id="268" r:id="rId8"/>
    <p:sldId id="263" r:id="rId9"/>
    <p:sldId id="269" r:id="rId10"/>
    <p:sldId id="271" r:id="rId11"/>
    <p:sldId id="272" r:id="rId12"/>
    <p:sldId id="273" r:id="rId13"/>
    <p:sldId id="274" r:id="rId14"/>
    <p:sldId id="264" r:id="rId15"/>
    <p:sldId id="275" r:id="rId16"/>
    <p:sldId id="257" r:id="rId17"/>
    <p:sldId id="265" r:id="rId18"/>
    <p:sldId id="266"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676634"/>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95" autoAdjust="0"/>
    <p:restoredTop sz="94660"/>
  </p:normalViewPr>
  <p:slideViewPr>
    <p:cSldViewPr>
      <p:cViewPr varScale="1">
        <p:scale>
          <a:sx n="111" d="100"/>
          <a:sy n="111" d="100"/>
        </p:scale>
        <p:origin x="-5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89F57F00-1445-7242-AA99-F0186555FA27}" type="slidenum">
              <a:rPr lang="en-GB"/>
              <a:pPr/>
              <a:t>‹#›</a:t>
            </a:fld>
            <a:endParaRPr lang="en-GB"/>
          </a:p>
        </p:txBody>
      </p:sp>
    </p:spTree>
    <p:extLst>
      <p:ext uri="{BB962C8B-B14F-4D97-AF65-F5344CB8AC3E}">
        <p14:creationId xmlns:p14="http://schemas.microsoft.com/office/powerpoint/2010/main" val="32757736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60C96-67C7-6B40-AE72-D8FE86D0407B}" type="slidenum">
              <a:rPr lang="en-GB"/>
              <a:pPr/>
              <a:t>1</a:t>
            </a:fld>
            <a:endParaRPr lang="en-GB"/>
          </a:p>
        </p:txBody>
      </p:sp>
      <p:sp>
        <p:nvSpPr>
          <p:cNvPr id="215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511C28-BD30-1E42-B833-8A84AF36E0BD}" type="slidenum">
              <a:rPr lang="en-GB"/>
              <a:pPr/>
              <a:t>10</a:t>
            </a:fld>
            <a:endParaRPr lang="en-GB"/>
          </a:p>
        </p:txBody>
      </p:sp>
      <p:sp>
        <p:nvSpPr>
          <p:cNvPr id="358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58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90DAB6-5E74-1B46-8B62-1F438A0153CC}" type="slidenum">
              <a:rPr lang="en-GB"/>
              <a:pPr/>
              <a:t>11</a:t>
            </a:fld>
            <a:endParaRPr lang="en-GB"/>
          </a:p>
        </p:txBody>
      </p:sp>
      <p:sp>
        <p:nvSpPr>
          <p:cNvPr id="378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78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FB977-1BC7-3043-B761-651B09369F18}" type="slidenum">
              <a:rPr lang="en-GB"/>
              <a:pPr/>
              <a:t>12</a:t>
            </a:fld>
            <a:endParaRPr lang="en-GB"/>
          </a:p>
        </p:txBody>
      </p:sp>
      <p:sp>
        <p:nvSpPr>
          <p:cNvPr id="399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99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8A56C-C9E3-D84F-A1BA-33991016ABE9}" type="slidenum">
              <a:rPr lang="en-GB"/>
              <a:pPr/>
              <a:t>13</a:t>
            </a:fld>
            <a:endParaRPr lang="en-GB"/>
          </a:p>
        </p:txBody>
      </p:sp>
      <p:sp>
        <p:nvSpPr>
          <p:cNvPr id="419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19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0BE06-9A1E-7341-A480-E88534226F4C}" type="slidenum">
              <a:rPr lang="en-GB"/>
              <a:pPr/>
              <a:t>14</a:t>
            </a:fld>
            <a:endParaRPr lang="en-GB"/>
          </a:p>
        </p:txBody>
      </p:sp>
      <p:sp>
        <p:nvSpPr>
          <p:cNvPr id="184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84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D2AFA-4D52-654D-8E5A-41AAD1B2E36D}" type="slidenum">
              <a:rPr lang="en-GB"/>
              <a:pPr/>
              <a:t>15</a:t>
            </a:fld>
            <a:endParaRPr lang="en-GB"/>
          </a:p>
        </p:txBody>
      </p:sp>
      <p:sp>
        <p:nvSpPr>
          <p:cNvPr id="440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40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80AC3-027B-6940-8316-FB0C522961D4}" type="slidenum">
              <a:rPr lang="en-GB"/>
              <a:pPr/>
              <a:t>16</a:t>
            </a:fld>
            <a:endParaRPr lang="en-GB"/>
          </a:p>
        </p:txBody>
      </p:sp>
      <p:sp>
        <p:nvSpPr>
          <p:cNvPr id="225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B1F49-2AA5-5145-8F9B-DCAB1FD69752}" type="slidenum">
              <a:rPr lang="en-GB"/>
              <a:pPr/>
              <a:t>18</a:t>
            </a:fld>
            <a:endParaRPr lang="en-GB"/>
          </a:p>
        </p:txBody>
      </p:sp>
      <p:sp>
        <p:nvSpPr>
          <p:cNvPr id="256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41D01-0DD5-B74D-B353-4F46FF1AE7F1}" type="slidenum">
              <a:rPr lang="en-GB"/>
              <a:pPr/>
              <a:t>2</a:t>
            </a:fld>
            <a:endParaRPr lang="en-GB"/>
          </a:p>
        </p:txBody>
      </p:sp>
      <p:sp>
        <p:nvSpPr>
          <p:cNvPr id="819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EEC03-B69E-064C-AACD-B113F06E39A9}" type="slidenum">
              <a:rPr lang="en-GB"/>
              <a:pPr/>
              <a:t>3</a:t>
            </a:fld>
            <a:endParaRPr lang="en-GB"/>
          </a:p>
        </p:txBody>
      </p:sp>
      <p:sp>
        <p:nvSpPr>
          <p:cNvPr id="102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02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DB794-9BDF-DE4F-B63A-9C4E6F29F712}" type="slidenum">
              <a:rPr lang="en-GB"/>
              <a:pPr/>
              <a:t>4</a:t>
            </a:fld>
            <a:endParaRPr lang="en-GB"/>
          </a:p>
        </p:txBody>
      </p:sp>
      <p:sp>
        <p:nvSpPr>
          <p:cNvPr id="122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22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77218D-2C07-EE44-A562-ED727ED3D19E}" type="slidenum">
              <a:rPr lang="en-GB"/>
              <a:pPr/>
              <a:t>5</a:t>
            </a:fld>
            <a:endParaRPr lang="en-GB"/>
          </a:p>
        </p:txBody>
      </p:sp>
      <p:sp>
        <p:nvSpPr>
          <p:cNvPr id="2765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76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275F1A-5DD0-9A45-9B7A-CF5E862FE3E1}" type="slidenum">
              <a:rPr lang="en-GB"/>
              <a:pPr/>
              <a:t>6</a:t>
            </a:fld>
            <a:endParaRPr lang="en-GB"/>
          </a:p>
        </p:txBody>
      </p:sp>
      <p:sp>
        <p:nvSpPr>
          <p:cNvPr id="143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43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12ADA-8766-0447-86DE-47D43B10D422}" type="slidenum">
              <a:rPr lang="en-GB"/>
              <a:pPr/>
              <a:t>7</a:t>
            </a:fld>
            <a:endParaRPr lang="en-GB"/>
          </a:p>
        </p:txBody>
      </p:sp>
      <p:sp>
        <p:nvSpPr>
          <p:cNvPr id="296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96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5C6E7-7818-C84D-99F8-11F94DE06252}" type="slidenum">
              <a:rPr lang="en-GB"/>
              <a:pPr/>
              <a:t>8</a:t>
            </a:fld>
            <a:endParaRPr lang="en-GB"/>
          </a:p>
        </p:txBody>
      </p:sp>
      <p:sp>
        <p:nvSpPr>
          <p:cNvPr id="163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BF0B8-10BE-8948-A4DF-486564316A89}" type="slidenum">
              <a:rPr lang="en-GB"/>
              <a:pPr/>
              <a:t>9</a:t>
            </a:fld>
            <a:endParaRPr lang="en-GB"/>
          </a:p>
        </p:txBody>
      </p:sp>
      <p:sp>
        <p:nvSpPr>
          <p:cNvPr id="317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17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06992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426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765175"/>
            <a:ext cx="2057400" cy="56769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95288" y="765175"/>
            <a:ext cx="6019800" cy="56769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39917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13707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32871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95288" y="2133600"/>
            <a:ext cx="4038600" cy="43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86288" y="2133600"/>
            <a:ext cx="4038600" cy="43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80058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8715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760988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80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8824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020915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323850" y="188913"/>
            <a:ext cx="8496300" cy="6408737"/>
          </a:xfrm>
          <a:prstGeom prst="rect">
            <a:avLst/>
          </a:prstGeom>
          <a:solidFill>
            <a:srgbClr val="676634">
              <a:alpha val="25999"/>
            </a:srgbClr>
          </a:solidFill>
          <a:ln w="12700">
            <a:solidFill>
              <a:srgbClr val="676634"/>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395288" y="7651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395288" y="2133600"/>
            <a:ext cx="8229600" cy="430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31" name="Picture 7"/>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323850" y="188913"/>
            <a:ext cx="8515350"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rgbClr val="663300"/>
          </a:solidFill>
          <a:latin typeface="+mj-lt"/>
          <a:ea typeface="+mj-ea"/>
          <a:cs typeface="+mj-cs"/>
        </a:defRPr>
      </a:lvl1pPr>
      <a:lvl2pPr algn="ctr" rtl="0" fontAlgn="base">
        <a:spcBef>
          <a:spcPct val="0"/>
        </a:spcBef>
        <a:spcAft>
          <a:spcPct val="0"/>
        </a:spcAft>
        <a:defRPr sz="4400">
          <a:solidFill>
            <a:srgbClr val="663300"/>
          </a:solidFill>
          <a:latin typeface="Arial Rounded MT Bold" charset="0"/>
          <a:ea typeface="ＭＳ Ｐゴシック" charset="0"/>
        </a:defRPr>
      </a:lvl2pPr>
      <a:lvl3pPr algn="ctr" rtl="0" fontAlgn="base">
        <a:spcBef>
          <a:spcPct val="0"/>
        </a:spcBef>
        <a:spcAft>
          <a:spcPct val="0"/>
        </a:spcAft>
        <a:defRPr sz="4400">
          <a:solidFill>
            <a:srgbClr val="663300"/>
          </a:solidFill>
          <a:latin typeface="Arial Rounded MT Bold" charset="0"/>
          <a:ea typeface="ＭＳ Ｐゴシック" charset="0"/>
        </a:defRPr>
      </a:lvl3pPr>
      <a:lvl4pPr algn="ctr" rtl="0" fontAlgn="base">
        <a:spcBef>
          <a:spcPct val="0"/>
        </a:spcBef>
        <a:spcAft>
          <a:spcPct val="0"/>
        </a:spcAft>
        <a:defRPr sz="4400">
          <a:solidFill>
            <a:srgbClr val="663300"/>
          </a:solidFill>
          <a:latin typeface="Arial Rounded MT Bold" charset="0"/>
          <a:ea typeface="ＭＳ Ｐゴシック" charset="0"/>
        </a:defRPr>
      </a:lvl4pPr>
      <a:lvl5pPr algn="ctr" rtl="0" fontAlgn="base">
        <a:spcBef>
          <a:spcPct val="0"/>
        </a:spcBef>
        <a:spcAft>
          <a:spcPct val="0"/>
        </a:spcAft>
        <a:defRPr sz="4400">
          <a:solidFill>
            <a:srgbClr val="663300"/>
          </a:solidFill>
          <a:latin typeface="Arial Rounded MT Bold" charset="0"/>
          <a:ea typeface="ＭＳ Ｐゴシック" charset="0"/>
        </a:defRPr>
      </a:lvl5pPr>
      <a:lvl6pPr marL="457200" algn="ctr" rtl="0" fontAlgn="base">
        <a:spcBef>
          <a:spcPct val="0"/>
        </a:spcBef>
        <a:spcAft>
          <a:spcPct val="0"/>
        </a:spcAft>
        <a:defRPr sz="4400">
          <a:solidFill>
            <a:srgbClr val="663300"/>
          </a:solidFill>
          <a:latin typeface="Arial Rounded MT Bold" charset="0"/>
          <a:ea typeface="ＭＳ Ｐゴシック" charset="0"/>
        </a:defRPr>
      </a:lvl6pPr>
      <a:lvl7pPr marL="914400" algn="ctr" rtl="0" fontAlgn="base">
        <a:spcBef>
          <a:spcPct val="0"/>
        </a:spcBef>
        <a:spcAft>
          <a:spcPct val="0"/>
        </a:spcAft>
        <a:defRPr sz="4400">
          <a:solidFill>
            <a:srgbClr val="663300"/>
          </a:solidFill>
          <a:latin typeface="Arial Rounded MT Bold" charset="0"/>
          <a:ea typeface="ＭＳ Ｐゴシック" charset="0"/>
        </a:defRPr>
      </a:lvl7pPr>
      <a:lvl8pPr marL="1371600" algn="ctr" rtl="0" fontAlgn="base">
        <a:spcBef>
          <a:spcPct val="0"/>
        </a:spcBef>
        <a:spcAft>
          <a:spcPct val="0"/>
        </a:spcAft>
        <a:defRPr sz="4400">
          <a:solidFill>
            <a:srgbClr val="663300"/>
          </a:solidFill>
          <a:latin typeface="Arial Rounded MT Bold" charset="0"/>
          <a:ea typeface="ＭＳ Ｐゴシック" charset="0"/>
        </a:defRPr>
      </a:lvl8pPr>
      <a:lvl9pPr marL="1828800" algn="ctr" rtl="0" fontAlgn="base">
        <a:spcBef>
          <a:spcPct val="0"/>
        </a:spcBef>
        <a:spcAft>
          <a:spcPct val="0"/>
        </a:spcAft>
        <a:defRPr sz="4400">
          <a:solidFill>
            <a:srgbClr val="663300"/>
          </a:solidFill>
          <a:latin typeface="Arial Rounded MT Bold" charset="0"/>
          <a:ea typeface="ＭＳ Ｐゴシック" charset="0"/>
        </a:defRPr>
      </a:lvl9pPr>
    </p:titleStyle>
    <p:bodyStyle>
      <a:lvl1pPr marL="342900" indent="-342900" algn="l" rtl="0" fontAlgn="base">
        <a:spcBef>
          <a:spcPct val="20000"/>
        </a:spcBef>
        <a:spcAft>
          <a:spcPct val="0"/>
        </a:spcAft>
        <a:buChar char="•"/>
        <a:defRPr sz="3200">
          <a:solidFill>
            <a:srgbClr val="663300"/>
          </a:solidFill>
          <a:latin typeface="+mn-lt"/>
          <a:ea typeface="+mn-ea"/>
          <a:cs typeface="+mn-cs"/>
        </a:defRPr>
      </a:lvl1pPr>
      <a:lvl2pPr marL="742950" indent="-285750" algn="l" rtl="0" fontAlgn="base">
        <a:spcBef>
          <a:spcPct val="20000"/>
        </a:spcBef>
        <a:spcAft>
          <a:spcPct val="0"/>
        </a:spcAft>
        <a:buChar char="–"/>
        <a:defRPr sz="2800">
          <a:solidFill>
            <a:srgbClr val="663300"/>
          </a:solidFill>
          <a:latin typeface="+mn-lt"/>
          <a:ea typeface="+mn-ea"/>
        </a:defRPr>
      </a:lvl2pPr>
      <a:lvl3pPr marL="1143000" indent="-228600" algn="l" rtl="0" fontAlgn="base">
        <a:spcBef>
          <a:spcPct val="20000"/>
        </a:spcBef>
        <a:spcAft>
          <a:spcPct val="0"/>
        </a:spcAft>
        <a:buChar char="•"/>
        <a:defRPr sz="2400">
          <a:solidFill>
            <a:srgbClr val="663300"/>
          </a:solidFill>
          <a:latin typeface="+mn-lt"/>
          <a:ea typeface="+mn-ea"/>
        </a:defRPr>
      </a:lvl3pPr>
      <a:lvl4pPr marL="1600200" indent="-228600" algn="l" rtl="0" fontAlgn="base">
        <a:spcBef>
          <a:spcPct val="20000"/>
        </a:spcBef>
        <a:spcAft>
          <a:spcPct val="0"/>
        </a:spcAft>
        <a:buChar char="–"/>
        <a:defRPr sz="2000">
          <a:solidFill>
            <a:srgbClr val="663300"/>
          </a:solidFill>
          <a:latin typeface="+mn-lt"/>
          <a:ea typeface="+mn-ea"/>
        </a:defRPr>
      </a:lvl4pPr>
      <a:lvl5pPr marL="2057400" indent="-228600" algn="l" rtl="0" fontAlgn="base">
        <a:spcBef>
          <a:spcPct val="20000"/>
        </a:spcBef>
        <a:spcAft>
          <a:spcPct val="0"/>
        </a:spcAft>
        <a:buChar char="»"/>
        <a:defRPr sz="2000">
          <a:solidFill>
            <a:srgbClr val="663300"/>
          </a:solidFill>
          <a:latin typeface="+mn-lt"/>
          <a:ea typeface="+mn-ea"/>
        </a:defRPr>
      </a:lvl5pPr>
      <a:lvl6pPr marL="2514600" indent="-228600" algn="l" rtl="0" fontAlgn="base">
        <a:spcBef>
          <a:spcPct val="20000"/>
        </a:spcBef>
        <a:spcAft>
          <a:spcPct val="0"/>
        </a:spcAft>
        <a:buChar char="»"/>
        <a:defRPr sz="2000">
          <a:solidFill>
            <a:srgbClr val="663300"/>
          </a:solidFill>
          <a:latin typeface="+mn-lt"/>
          <a:ea typeface="+mn-ea"/>
        </a:defRPr>
      </a:lvl6pPr>
      <a:lvl7pPr marL="2971800" indent="-228600" algn="l" rtl="0" fontAlgn="base">
        <a:spcBef>
          <a:spcPct val="20000"/>
        </a:spcBef>
        <a:spcAft>
          <a:spcPct val="0"/>
        </a:spcAft>
        <a:buChar char="»"/>
        <a:defRPr sz="2000">
          <a:solidFill>
            <a:srgbClr val="663300"/>
          </a:solidFill>
          <a:latin typeface="+mn-lt"/>
          <a:ea typeface="+mn-ea"/>
        </a:defRPr>
      </a:lvl7pPr>
      <a:lvl8pPr marL="3429000" indent="-228600" algn="l" rtl="0" fontAlgn="base">
        <a:spcBef>
          <a:spcPct val="20000"/>
        </a:spcBef>
        <a:spcAft>
          <a:spcPct val="0"/>
        </a:spcAft>
        <a:buChar char="»"/>
        <a:defRPr sz="2000">
          <a:solidFill>
            <a:srgbClr val="663300"/>
          </a:solidFill>
          <a:latin typeface="+mn-lt"/>
          <a:ea typeface="+mn-ea"/>
        </a:defRPr>
      </a:lvl8pPr>
      <a:lvl9pPr marL="3886200" indent="-228600" algn="l" rtl="0" fontAlgn="base">
        <a:spcBef>
          <a:spcPct val="20000"/>
        </a:spcBef>
        <a:spcAft>
          <a:spcPct val="0"/>
        </a:spcAft>
        <a:buChar char="»"/>
        <a:defRPr sz="2000">
          <a:solidFill>
            <a:srgbClr val="66330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a:t>Practice Governance two years on…</a:t>
            </a:r>
          </a:p>
        </p:txBody>
      </p:sp>
      <p:sp>
        <p:nvSpPr>
          <p:cNvPr id="2051" name="Rectangle 3"/>
          <p:cNvSpPr>
            <a:spLocks noGrp="1" noChangeArrowheads="1"/>
          </p:cNvSpPr>
          <p:nvPr>
            <p:ph type="subTitle" idx="1"/>
          </p:nvPr>
        </p:nvSpPr>
        <p:spPr>
          <a:xfrm>
            <a:off x="1116013" y="3886200"/>
            <a:ext cx="6769100" cy="1752600"/>
          </a:xfrm>
        </p:spPr>
        <p:txBody>
          <a:bodyPr/>
          <a:lstStyle/>
          <a:p>
            <a:r>
              <a:rPr lang="en-GB" dirty="0"/>
              <a:t>Practice Learning Network North</a:t>
            </a:r>
          </a:p>
          <a:p>
            <a:r>
              <a:rPr lang="en-GB" dirty="0"/>
              <a:t>3</a:t>
            </a:r>
            <a:r>
              <a:rPr lang="en-GB" baseline="30000" dirty="0"/>
              <a:t>rd</a:t>
            </a:r>
            <a:r>
              <a:rPr lang="en-GB" dirty="0"/>
              <a:t> March 2009</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34819" name="Rectangle 3"/>
          <p:cNvSpPr>
            <a:spLocks noGrp="1" noChangeArrowheads="1"/>
          </p:cNvSpPr>
          <p:nvPr>
            <p:ph type="body" idx="1"/>
          </p:nvPr>
        </p:nvSpPr>
        <p:spPr>
          <a:xfrm>
            <a:off x="323850" y="2209800"/>
            <a:ext cx="8496300" cy="4016375"/>
          </a:xfrm>
          <a:noFill/>
          <a:ln/>
        </p:spPr>
        <p:txBody>
          <a:bodyPr/>
          <a:lstStyle/>
          <a:p>
            <a:pPr>
              <a:lnSpc>
                <a:spcPct val="80000"/>
              </a:lnSpc>
            </a:pPr>
            <a:r>
              <a:rPr lang="en-GB" sz="2400">
                <a:solidFill>
                  <a:srgbClr val="FF8000"/>
                </a:solidFill>
              </a:rPr>
              <a:t>When investigating the need for care and protection of an adult or a child, a registered social worker must retain accountability for:</a:t>
            </a:r>
            <a:r>
              <a:rPr lang="en-GB" sz="1400"/>
              <a:t> </a:t>
            </a:r>
          </a:p>
          <a:p>
            <a:pPr>
              <a:lnSpc>
                <a:spcPct val="80000"/>
              </a:lnSpc>
            </a:pPr>
            <a:endParaRPr lang="en-GB" sz="1400"/>
          </a:p>
          <a:p>
            <a:pPr lvl="1">
              <a:lnSpc>
                <a:spcPct val="80000"/>
              </a:lnSpc>
            </a:pPr>
            <a:r>
              <a:rPr lang="en-GB" sz="2000"/>
              <a:t>carrying out enquiries and making recommendations where person may require to be the subject of compulsory protection measures;</a:t>
            </a:r>
          </a:p>
          <a:p>
            <a:pPr lvl="1">
              <a:lnSpc>
                <a:spcPct val="80000"/>
              </a:lnSpc>
            </a:pPr>
            <a:r>
              <a:rPr lang="en-GB" sz="2000"/>
              <a:t>implementation of a risk management plan;</a:t>
            </a:r>
          </a:p>
          <a:p>
            <a:pPr lvl="1">
              <a:lnSpc>
                <a:spcPct val="80000"/>
              </a:lnSpc>
            </a:pPr>
            <a:r>
              <a:rPr lang="en-GB" sz="2000"/>
              <a:t>making recommendations to a children</a:t>
            </a:r>
            <a:r>
              <a:rPr lang="ja-JP" altLang="en-GB" sz="2000">
                <a:latin typeface="Arial"/>
              </a:rPr>
              <a:t>’</a:t>
            </a:r>
            <a:r>
              <a:rPr lang="en-GB" sz="2000"/>
              <a:t>s hearing or court about whether a child should be accommodated away from home;</a:t>
            </a:r>
          </a:p>
          <a:p>
            <a:pPr lvl="1">
              <a:lnSpc>
                <a:spcPct val="80000"/>
              </a:lnSpc>
            </a:pPr>
            <a:r>
              <a:rPr lang="en-GB" sz="2000"/>
              <a:t>making recommendations on behalf of the local authority to a children</a:t>
            </a:r>
            <a:r>
              <a:rPr lang="ja-JP" altLang="en-GB" sz="2000">
                <a:latin typeface="Arial"/>
              </a:rPr>
              <a:t>’</a:t>
            </a:r>
            <a:r>
              <a:rPr lang="en-GB" sz="2000"/>
              <a:t>s hearing or court about permanence or the termination/variation of supervision requirements</a:t>
            </a:r>
            <a:r>
              <a:rPr lang="en-GB" sz="1200"/>
              <a:t> </a:t>
            </a:r>
          </a:p>
          <a:p>
            <a:pPr lvl="2">
              <a:lnSpc>
                <a:spcPct val="80000"/>
              </a:lnSpc>
              <a:buFontTx/>
              <a:buNone/>
            </a:pPr>
            <a:endParaRPr lang="en-GB" sz="1000">
              <a:solidFill>
                <a:srgbClr val="D4910A"/>
              </a:solidFill>
            </a:endParaRPr>
          </a:p>
          <a:p>
            <a:pPr>
              <a:lnSpc>
                <a:spcPct val="80000"/>
              </a:lnSpc>
            </a:pPr>
            <a:endParaRPr lang="en-GB" sz="1400">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36867" name="Rectangle 3"/>
          <p:cNvSpPr>
            <a:spLocks noGrp="1" noChangeArrowheads="1"/>
          </p:cNvSpPr>
          <p:nvPr>
            <p:ph type="body" idx="1"/>
          </p:nvPr>
        </p:nvSpPr>
        <p:spPr>
          <a:xfrm>
            <a:off x="323850" y="2209800"/>
            <a:ext cx="8496300" cy="4459288"/>
          </a:xfrm>
          <a:noFill/>
          <a:ln/>
        </p:spPr>
        <p:txBody>
          <a:bodyPr/>
          <a:lstStyle/>
          <a:p>
            <a:pPr>
              <a:lnSpc>
                <a:spcPct val="90000"/>
              </a:lnSpc>
            </a:pPr>
            <a:r>
              <a:rPr lang="en-GB" sz="2800">
                <a:solidFill>
                  <a:srgbClr val="FF8000"/>
                </a:solidFill>
              </a:rPr>
              <a:t>Within criminal justice, a registered social worker must retain accountability for:</a:t>
            </a:r>
            <a:r>
              <a:rPr lang="en-GB" sz="2800"/>
              <a:t> </a:t>
            </a:r>
          </a:p>
          <a:p>
            <a:pPr lvl="1">
              <a:lnSpc>
                <a:spcPct val="90000"/>
              </a:lnSpc>
            </a:pPr>
            <a:r>
              <a:rPr lang="en-GB" sz="2000"/>
              <a:t>provision of social enquiry and other reports to courts which could have an impact on an individual</a:t>
            </a:r>
            <a:r>
              <a:rPr lang="ja-JP" altLang="en-GB" sz="2000">
                <a:latin typeface="Arial"/>
              </a:rPr>
              <a:t>’</a:t>
            </a:r>
            <a:r>
              <a:rPr lang="en-GB" sz="2000"/>
              <a:t>s liberty;</a:t>
            </a:r>
          </a:p>
          <a:p>
            <a:pPr lvl="1">
              <a:lnSpc>
                <a:spcPct val="90000"/>
              </a:lnSpc>
            </a:pPr>
            <a:r>
              <a:rPr lang="en-GB" sz="2000"/>
              <a:t>provision of reports to the Parole Board and to the Parole and Life Sentence Review division of government which could impact on public safety and/or on an individual</a:t>
            </a:r>
            <a:r>
              <a:rPr lang="ja-JP" altLang="en-GB" sz="2000">
                <a:latin typeface="Arial"/>
              </a:rPr>
              <a:t>’</a:t>
            </a:r>
            <a:r>
              <a:rPr lang="en-GB" sz="2000"/>
              <a:t>s liberty;</a:t>
            </a:r>
          </a:p>
          <a:p>
            <a:pPr lvl="1">
              <a:lnSpc>
                <a:spcPct val="90000"/>
              </a:lnSpc>
            </a:pPr>
            <a:r>
              <a:rPr lang="en-GB" sz="2000"/>
              <a:t>investigation, assessment, review and implementation of risk management plans and the supervision of those who will be subject to statutory supervision on release from prison;</a:t>
            </a:r>
          </a:p>
          <a:p>
            <a:pPr lvl="1">
              <a:lnSpc>
                <a:spcPct val="90000"/>
              </a:lnSpc>
            </a:pPr>
            <a:r>
              <a:rPr lang="en-GB" sz="2000"/>
              <a:t>case management (including monitoring and ensuring ongoing assessment) of those who are subject to statutory orders/licences and who are considered to pose a high risk of serious harm.</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38915" name="Rectangle 3"/>
          <p:cNvSpPr>
            <a:spLocks noGrp="1" noChangeArrowheads="1"/>
          </p:cNvSpPr>
          <p:nvPr>
            <p:ph type="body" idx="1"/>
          </p:nvPr>
        </p:nvSpPr>
        <p:spPr>
          <a:xfrm>
            <a:off x="323850" y="2209800"/>
            <a:ext cx="8496300" cy="4459288"/>
          </a:xfrm>
          <a:noFill/>
          <a:ln/>
        </p:spPr>
        <p:txBody>
          <a:bodyPr/>
          <a:lstStyle/>
          <a:p>
            <a:r>
              <a:rPr lang="en-GB">
                <a:solidFill>
                  <a:srgbClr val="FF8000"/>
                </a:solidFill>
              </a:rPr>
              <a:t>Within mental health and AWI, only registered social workers may:</a:t>
            </a:r>
          </a:p>
          <a:p>
            <a:pPr lvl="1"/>
            <a:r>
              <a:rPr lang="en-GB" sz="2400"/>
              <a:t>carry out the duties of a Mental Health Officer as set out in the Mental Health (Care and Treatment) (Scotland) Act 2003 and the Adults with Incapacity Act 2000;</a:t>
            </a:r>
          </a:p>
          <a:p>
            <a:pPr lvl="1"/>
            <a:r>
              <a:rPr lang="en-GB" sz="2400"/>
              <a:t>carry out the duty to enquire into individual cases where adults with mental disorder may be at risk from others or whose property is at risk or who are putting themselves at risk.</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40963" name="Rectangle 3"/>
          <p:cNvSpPr>
            <a:spLocks noGrp="1" noChangeArrowheads="1"/>
          </p:cNvSpPr>
          <p:nvPr>
            <p:ph type="body" idx="1"/>
          </p:nvPr>
        </p:nvSpPr>
        <p:spPr>
          <a:xfrm>
            <a:off x="323850" y="2209800"/>
            <a:ext cx="8496300" cy="4459288"/>
          </a:xfrm>
          <a:noFill/>
          <a:ln/>
        </p:spPr>
        <p:txBody>
          <a:bodyPr/>
          <a:lstStyle/>
          <a:p>
            <a:r>
              <a:rPr lang="en-GB" sz="3600">
                <a:solidFill>
                  <a:srgbClr val="FF8000"/>
                </a:solidFill>
              </a:rPr>
              <a:t>Professional leadership:</a:t>
            </a:r>
          </a:p>
          <a:p>
            <a:pPr lvl="1"/>
            <a:r>
              <a:rPr lang="en-GB"/>
              <a:t>Only a registered social worker may carry out the role of:</a:t>
            </a:r>
          </a:p>
          <a:p>
            <a:pPr lvl="2"/>
            <a:r>
              <a:rPr lang="en-GB"/>
              <a:t>Chief Social Work Officer;</a:t>
            </a:r>
          </a:p>
          <a:p>
            <a:pPr lvl="2"/>
            <a:r>
              <a:rPr lang="en-GB"/>
              <a:t>Chief Inspector of Social Work.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295400"/>
            <a:ext cx="8229600" cy="1143000"/>
          </a:xfrm>
          <a:noFill/>
          <a:ln/>
        </p:spPr>
        <p:txBody>
          <a:bodyPr/>
          <a:lstStyle/>
          <a:p>
            <a:r>
              <a:rPr lang="en-GB"/>
              <a:t>Practice governance framework</a:t>
            </a:r>
            <a:endParaRPr lang="en-GB">
              <a:solidFill>
                <a:srgbClr val="D4910A"/>
              </a:solidFill>
            </a:endParaRPr>
          </a:p>
        </p:txBody>
      </p:sp>
      <p:sp>
        <p:nvSpPr>
          <p:cNvPr id="17411" name="Rectangle 3"/>
          <p:cNvSpPr>
            <a:spLocks noGrp="1" noChangeArrowheads="1"/>
          </p:cNvSpPr>
          <p:nvPr>
            <p:ph type="body" idx="1"/>
          </p:nvPr>
        </p:nvSpPr>
        <p:spPr>
          <a:xfrm>
            <a:off x="323850" y="2841625"/>
            <a:ext cx="8496300" cy="4016375"/>
          </a:xfrm>
          <a:noFill/>
          <a:ln/>
        </p:spPr>
        <p:txBody>
          <a:bodyPr/>
          <a:lstStyle/>
          <a:p>
            <a:r>
              <a:rPr lang="en-GB" sz="2800"/>
              <a:t> </a:t>
            </a:r>
            <a:r>
              <a:rPr lang="en-GB">
                <a:solidFill>
                  <a:srgbClr val="FF8000"/>
                </a:solidFill>
              </a:rPr>
              <a:t>Changing Lives</a:t>
            </a:r>
            <a:r>
              <a:rPr lang="en-GB" i="1"/>
              <a:t> </a:t>
            </a:r>
            <a:r>
              <a:rPr lang="en-GB" sz="2400" i="1">
                <a:solidFill>
                  <a:srgbClr val="FF8000"/>
                </a:solidFill>
              </a:rPr>
              <a:t>Recommendation 6:</a:t>
            </a:r>
            <a:r>
              <a:rPr lang="en-GB" i="1"/>
              <a:t> </a:t>
            </a:r>
          </a:p>
          <a:p>
            <a:r>
              <a:rPr lang="en-GB" sz="2400" i="1"/>
              <a:t>Social work services must develop a new organisational approach to managing risk, which ensures the delivery of safe, effective and innovative practice.  This requires: a new approach to social work governance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1295400"/>
            <a:ext cx="8229600" cy="1143000"/>
          </a:xfrm>
          <a:noFill/>
          <a:ln/>
        </p:spPr>
        <p:txBody>
          <a:bodyPr/>
          <a:lstStyle/>
          <a:p>
            <a:r>
              <a:rPr lang="en-GB"/>
              <a:t>Practice governance framework</a:t>
            </a:r>
            <a:endParaRPr lang="en-GB">
              <a:solidFill>
                <a:srgbClr val="D4910A"/>
              </a:solidFill>
            </a:endParaRPr>
          </a:p>
        </p:txBody>
      </p:sp>
      <p:sp>
        <p:nvSpPr>
          <p:cNvPr id="43011" name="Rectangle 3"/>
          <p:cNvSpPr>
            <a:spLocks noGrp="1" noChangeArrowheads="1"/>
          </p:cNvSpPr>
          <p:nvPr>
            <p:ph type="body" idx="1"/>
          </p:nvPr>
        </p:nvSpPr>
        <p:spPr>
          <a:xfrm>
            <a:off x="539750" y="2841625"/>
            <a:ext cx="9037638" cy="4016375"/>
          </a:xfrm>
          <a:noFill/>
          <a:ln/>
        </p:spPr>
        <p:txBody>
          <a:bodyPr/>
          <a:lstStyle/>
          <a:p>
            <a:r>
              <a:rPr lang="en-GB" sz="2800"/>
              <a:t> </a:t>
            </a:r>
            <a:r>
              <a:rPr lang="en-GB" sz="2400"/>
              <a:t>Accountability</a:t>
            </a:r>
          </a:p>
          <a:p>
            <a:r>
              <a:rPr lang="en-GB" sz="2400"/>
              <a:t>Communication</a:t>
            </a:r>
          </a:p>
          <a:p>
            <a:r>
              <a:rPr lang="en-GB" sz="2400"/>
              <a:t>Decision-making</a:t>
            </a:r>
          </a:p>
          <a:p>
            <a:r>
              <a:rPr lang="en-GB" sz="2400"/>
              <a:t>Autonomy (use of professional skills &amp; knowledge)</a:t>
            </a:r>
          </a:p>
          <a:p>
            <a:r>
              <a:rPr lang="en-GB" sz="2400"/>
              <a:t>Governance in joint integrated teams</a:t>
            </a:r>
            <a:endParaRPr lang="en-GB" sz="2400">
              <a:solidFill>
                <a:srgbClr val="D4910A"/>
              </a:solidFill>
            </a:endParaRPr>
          </a:p>
          <a:p>
            <a:endParaRPr lang="en-GB" sz="2400">
              <a:solidFill>
                <a:srgbClr val="D4910A"/>
              </a:solidFill>
            </a:endParaRPr>
          </a:p>
          <a:p>
            <a:endParaRPr lang="en-GB">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229600" cy="1143000"/>
          </a:xfrm>
        </p:spPr>
        <p:txBody>
          <a:bodyPr/>
          <a:lstStyle/>
          <a:p>
            <a:r>
              <a:rPr lang="en-GB"/>
              <a:t>Work through ADSW</a:t>
            </a:r>
          </a:p>
        </p:txBody>
      </p:sp>
      <p:sp>
        <p:nvSpPr>
          <p:cNvPr id="3075" name="Rectangle 3"/>
          <p:cNvSpPr>
            <a:spLocks noGrp="1" noChangeArrowheads="1"/>
          </p:cNvSpPr>
          <p:nvPr>
            <p:ph type="body" idx="1"/>
          </p:nvPr>
        </p:nvSpPr>
        <p:spPr>
          <a:xfrm>
            <a:off x="395288" y="2209800"/>
            <a:ext cx="8229600" cy="4232275"/>
          </a:xfrm>
        </p:spPr>
        <p:txBody>
          <a:bodyPr/>
          <a:lstStyle/>
          <a:p>
            <a:r>
              <a:rPr lang="en-GB"/>
              <a:t>Strong leadership shown by President</a:t>
            </a:r>
          </a:p>
          <a:p>
            <a:r>
              <a:rPr lang="en-GB"/>
              <a:t>Appointment of officers to take the work forward into practice</a:t>
            </a:r>
          </a:p>
          <a:p>
            <a:r>
              <a:rPr lang="en-GB"/>
              <a:t>Series of conferences sponsored to  raise the debate:</a:t>
            </a:r>
          </a:p>
          <a:p>
            <a:pPr lvl="1"/>
            <a:r>
              <a:rPr lang="en-GB"/>
              <a:t>Risk</a:t>
            </a:r>
          </a:p>
          <a:p>
            <a:pPr lvl="1"/>
            <a:r>
              <a:rPr lang="en-GB"/>
              <a:t>Personalisation etc</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914400"/>
            <a:ext cx="8229600" cy="1143000"/>
          </a:xfrm>
        </p:spPr>
        <p:txBody>
          <a:bodyPr/>
          <a:lstStyle/>
          <a:p>
            <a:r>
              <a:rPr lang="en-GB"/>
              <a:t>Local Practitioner Fora</a:t>
            </a:r>
          </a:p>
        </p:txBody>
      </p:sp>
      <p:sp>
        <p:nvSpPr>
          <p:cNvPr id="23555" name="Rectangle 3"/>
          <p:cNvSpPr>
            <a:spLocks noGrp="1" noChangeArrowheads="1"/>
          </p:cNvSpPr>
          <p:nvPr>
            <p:ph type="body" idx="1"/>
          </p:nvPr>
        </p:nvSpPr>
        <p:spPr/>
        <p:txBody>
          <a:bodyPr/>
          <a:lstStyle/>
          <a:p>
            <a:r>
              <a:rPr lang="en-GB"/>
              <a:t>Only half of Scottish local authorities have an LPF</a:t>
            </a:r>
          </a:p>
          <a:p>
            <a:r>
              <a:rPr lang="en-GB"/>
              <a:t>These groups have a key role</a:t>
            </a:r>
          </a:p>
          <a:p>
            <a:r>
              <a:rPr lang="en-GB"/>
              <a:t>Look to you all to invigorate LPF in your area</a:t>
            </a:r>
          </a:p>
          <a:p>
            <a:pPr lvl="1"/>
            <a:r>
              <a:rPr lang="en-GB"/>
              <a:t>Support it</a:t>
            </a:r>
          </a:p>
          <a:p>
            <a:pPr lvl="1"/>
            <a:r>
              <a:rPr lang="en-GB"/>
              <a:t>Contribute topics for discussion</a:t>
            </a:r>
          </a:p>
          <a:p>
            <a:pPr lvl="1"/>
            <a:r>
              <a:rPr lang="en-GB"/>
              <a:t>Consult them on policy</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ctrTitle"/>
          </p:nvPr>
        </p:nvSpPr>
        <p:spPr>
          <a:xfrm>
            <a:off x="684213" y="3357563"/>
            <a:ext cx="7772400" cy="1470025"/>
          </a:xfrm>
        </p:spPr>
        <p:txBody>
          <a:bodyPr/>
          <a:lstStyle/>
          <a:p>
            <a:r>
              <a:rPr lang="en-GB"/>
              <a:t>So …What </a:t>
            </a:r>
            <a:r>
              <a:rPr lang="en-GB" i="1"/>
              <a:t>did</a:t>
            </a:r>
            <a:r>
              <a:rPr lang="en-GB"/>
              <a:t> the Roman</a:t>
            </a:r>
            <a:r>
              <a:rPr lang="ja-JP" altLang="en-GB">
                <a:latin typeface="Arial"/>
              </a:rPr>
              <a:t>’</a:t>
            </a:r>
            <a:r>
              <a:rPr lang="en-GB"/>
              <a:t>s do for us?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990600"/>
            <a:ext cx="8229600" cy="1143000"/>
          </a:xfrm>
          <a:noFill/>
          <a:ln/>
        </p:spPr>
        <p:txBody>
          <a:bodyPr/>
          <a:lstStyle/>
          <a:p>
            <a:r>
              <a:rPr lang="en-GB" b="1"/>
              <a:t>A brief recap…</a:t>
            </a:r>
            <a:endParaRPr lang="en-GB" b="1">
              <a:solidFill>
                <a:srgbClr val="D4910A"/>
              </a:solidFill>
            </a:endParaRPr>
          </a:p>
        </p:txBody>
      </p:sp>
      <p:sp>
        <p:nvSpPr>
          <p:cNvPr id="7171" name="Rectangle 3"/>
          <p:cNvSpPr>
            <a:spLocks noGrp="1" noChangeArrowheads="1"/>
          </p:cNvSpPr>
          <p:nvPr>
            <p:ph type="body" idx="1"/>
          </p:nvPr>
        </p:nvSpPr>
        <p:spPr>
          <a:xfrm>
            <a:off x="304800" y="2209800"/>
            <a:ext cx="8496300" cy="4525963"/>
          </a:xfrm>
          <a:noFill/>
          <a:ln/>
        </p:spPr>
        <p:txBody>
          <a:bodyPr/>
          <a:lstStyle/>
          <a:p>
            <a:r>
              <a:rPr lang="en-GB" sz="2800"/>
              <a:t>Changing Lives published Feb 2006</a:t>
            </a:r>
          </a:p>
          <a:p>
            <a:r>
              <a:rPr lang="en-GB" sz="2800"/>
              <a:t>Practice Governance Group formed Nov 06</a:t>
            </a:r>
          </a:p>
          <a:p>
            <a:r>
              <a:rPr lang="en-GB" sz="2800">
                <a:solidFill>
                  <a:srgbClr val="FF8000"/>
                </a:solidFill>
              </a:rPr>
              <a:t>Practice Learning Network North March 07</a:t>
            </a:r>
          </a:p>
          <a:p>
            <a:r>
              <a:rPr lang="en-GB" sz="2800"/>
              <a:t>Scottish Elections May 07</a:t>
            </a:r>
          </a:p>
          <a:p>
            <a:r>
              <a:rPr lang="en-GB" sz="2800"/>
              <a:t>Definitive list of products Autumn 07</a:t>
            </a:r>
            <a:endParaRPr lang="en-GB">
              <a:solidFill>
                <a:srgbClr val="D4910A"/>
              </a:solidFill>
            </a:endParaRPr>
          </a:p>
          <a:p>
            <a:endParaRPr lang="en-GB">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914400"/>
            <a:ext cx="8229600" cy="1143000"/>
          </a:xfrm>
          <a:noFill/>
          <a:ln/>
        </p:spPr>
        <p:txBody>
          <a:bodyPr/>
          <a:lstStyle/>
          <a:p>
            <a:r>
              <a:rPr lang="en-GB" b="1"/>
              <a:t>Four key products</a:t>
            </a:r>
            <a:endParaRPr lang="en-GB" b="1">
              <a:solidFill>
                <a:srgbClr val="D4910A"/>
              </a:solidFill>
            </a:endParaRPr>
          </a:p>
        </p:txBody>
      </p:sp>
      <p:sp>
        <p:nvSpPr>
          <p:cNvPr id="9219" name="Rectangle 3"/>
          <p:cNvSpPr>
            <a:spLocks noGrp="1" noChangeArrowheads="1"/>
          </p:cNvSpPr>
          <p:nvPr>
            <p:ph type="body" idx="1"/>
          </p:nvPr>
        </p:nvSpPr>
        <p:spPr>
          <a:xfrm>
            <a:off x="1295400" y="2438400"/>
            <a:ext cx="8496300" cy="4016375"/>
          </a:xfrm>
          <a:noFill/>
          <a:ln/>
        </p:spPr>
        <p:txBody>
          <a:bodyPr/>
          <a:lstStyle/>
          <a:p>
            <a:r>
              <a:rPr lang="en-GB" sz="2800"/>
              <a:t>Citizen Leadership principles</a:t>
            </a:r>
          </a:p>
          <a:p>
            <a:r>
              <a:rPr lang="en-GB" sz="2800"/>
              <a:t>Guidance on the role of the CSWO</a:t>
            </a:r>
          </a:p>
          <a:p>
            <a:r>
              <a:rPr lang="en-GB" sz="2800"/>
              <a:t>Contribution of social work</a:t>
            </a:r>
          </a:p>
          <a:p>
            <a:r>
              <a:rPr lang="en-GB" sz="2800"/>
              <a:t>Practice governance framework</a:t>
            </a:r>
            <a:endParaRPr lang="en-GB"/>
          </a:p>
          <a:p>
            <a:pPr>
              <a:buFontTx/>
              <a:buNone/>
            </a:pPr>
            <a:endParaRPr lang="en-GB"/>
          </a:p>
          <a:p>
            <a:endParaRPr lang="en-GB">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143000"/>
            <a:ext cx="8229600" cy="1143000"/>
          </a:xfrm>
          <a:noFill/>
          <a:ln/>
        </p:spPr>
        <p:txBody>
          <a:bodyPr/>
          <a:lstStyle/>
          <a:p>
            <a:r>
              <a:rPr lang="en-GB" b="1"/>
              <a:t>Citizen Leadership</a:t>
            </a:r>
            <a:endParaRPr lang="en-GB" b="1">
              <a:solidFill>
                <a:srgbClr val="D4910A"/>
              </a:solidFill>
            </a:endParaRPr>
          </a:p>
        </p:txBody>
      </p:sp>
      <p:sp>
        <p:nvSpPr>
          <p:cNvPr id="11267" name="Rectangle 3"/>
          <p:cNvSpPr>
            <a:spLocks noGrp="1" noChangeArrowheads="1"/>
          </p:cNvSpPr>
          <p:nvPr>
            <p:ph type="body" idx="1"/>
          </p:nvPr>
        </p:nvSpPr>
        <p:spPr>
          <a:xfrm>
            <a:off x="323850" y="2209800"/>
            <a:ext cx="8496300" cy="4016375"/>
          </a:xfrm>
          <a:noFill/>
          <a:ln/>
        </p:spPr>
        <p:txBody>
          <a:bodyPr/>
          <a:lstStyle/>
          <a:p>
            <a:endParaRPr lang="en-GB">
              <a:solidFill>
                <a:srgbClr val="D4910A"/>
              </a:solidFill>
            </a:endParaRPr>
          </a:p>
          <a:p>
            <a:pPr>
              <a:buFontTx/>
              <a:buNone/>
            </a:pPr>
            <a:endParaRPr lang="en-GB">
              <a:solidFill>
                <a:srgbClr val="D4910A"/>
              </a:solidFill>
            </a:endParaRPr>
          </a:p>
          <a:p>
            <a:endParaRPr lang="en-GB">
              <a:solidFill>
                <a:srgbClr val="D4910A"/>
              </a:solidFill>
            </a:endParaRPr>
          </a:p>
        </p:txBody>
      </p:sp>
      <p:sp>
        <p:nvSpPr>
          <p:cNvPr id="11268" name="Rectangle 4"/>
          <p:cNvSpPr>
            <a:spLocks noChangeArrowheads="1"/>
          </p:cNvSpPr>
          <p:nvPr/>
        </p:nvSpPr>
        <p:spPr bwMode="auto">
          <a:xfrm>
            <a:off x="493713" y="2057400"/>
            <a:ext cx="8269287" cy="381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ja-JP" altLang="en-GB" sz="2800">
                <a:latin typeface="Arial"/>
              </a:rPr>
              <a:t>“</a:t>
            </a:r>
            <a:r>
              <a:rPr lang="en-GB" sz="2400">
                <a:solidFill>
                  <a:srgbClr val="663300"/>
                </a:solidFill>
                <a:latin typeface="Arial Rounded MT Bold" charset="0"/>
              </a:rPr>
              <a:t>happens when citizens have </a:t>
            </a:r>
            <a:r>
              <a:rPr lang="en-GB" sz="2400">
                <a:solidFill>
                  <a:srgbClr val="FF8000"/>
                </a:solidFill>
                <a:latin typeface="Arial Rounded MT Bold" charset="0"/>
              </a:rPr>
              <a:t>power, influence and responsibility</a:t>
            </a:r>
            <a:r>
              <a:rPr lang="en-GB" sz="2400">
                <a:solidFill>
                  <a:srgbClr val="663300"/>
                </a:solidFill>
                <a:latin typeface="Arial Rounded MT Bold" charset="0"/>
              </a:rPr>
              <a:t> to make decisions</a:t>
            </a:r>
            <a:r>
              <a:rPr lang="ja-JP" altLang="en-GB" sz="2400">
                <a:solidFill>
                  <a:srgbClr val="663300"/>
                </a:solidFill>
                <a:latin typeface="Arial"/>
              </a:rPr>
              <a:t>”</a:t>
            </a:r>
            <a:endParaRPr lang="en-GB" sz="2400">
              <a:solidFill>
                <a:srgbClr val="663300"/>
              </a:solidFill>
              <a:latin typeface="Arial Rounded MT Bold" charset="0"/>
            </a:endParaRPr>
          </a:p>
          <a:p>
            <a:endParaRPr lang="en-GB" sz="2400">
              <a:solidFill>
                <a:srgbClr val="663300"/>
              </a:solidFill>
              <a:latin typeface="Arial Rounded MT Bold" charset="0"/>
            </a:endParaRPr>
          </a:p>
          <a:p>
            <a:pPr>
              <a:buFontTx/>
              <a:buChar char="•"/>
            </a:pPr>
            <a:r>
              <a:rPr lang="en-GB" sz="2800">
                <a:solidFill>
                  <a:srgbClr val="663300"/>
                </a:solidFill>
                <a:latin typeface="Arial Rounded MT Bold" charset="0"/>
              </a:rPr>
              <a:t>What is citizen leadership?</a:t>
            </a:r>
          </a:p>
          <a:p>
            <a:pPr>
              <a:buFontTx/>
              <a:buChar char="•"/>
            </a:pPr>
            <a:r>
              <a:rPr lang="en-GB" sz="2800">
                <a:solidFill>
                  <a:srgbClr val="663300"/>
                </a:solidFill>
                <a:latin typeface="Arial Rounded MT Bold" charset="0"/>
              </a:rPr>
              <a:t>Eight key principles </a:t>
            </a:r>
          </a:p>
          <a:p>
            <a:pPr>
              <a:buFontTx/>
              <a:buChar char="•"/>
            </a:pPr>
            <a:r>
              <a:rPr lang="en-GB" sz="2800">
                <a:solidFill>
                  <a:srgbClr val="663300"/>
                </a:solidFill>
                <a:latin typeface="Arial Rounded MT Bold" charset="0"/>
              </a:rPr>
              <a:t> Principles and Standards published by Scottish Govt May 09</a:t>
            </a:r>
          </a:p>
          <a:p>
            <a:pPr>
              <a:buFontTx/>
              <a:buChar char="•"/>
            </a:pPr>
            <a:r>
              <a:rPr lang="en-GB" sz="2800">
                <a:solidFill>
                  <a:srgbClr val="663300"/>
                </a:solidFill>
                <a:latin typeface="Arial Rounded MT Bold" charset="0"/>
              </a:rPr>
              <a:t>Two pilot areas undertook training in summer 2008 - North Ayrshire and Scottish Borders</a:t>
            </a:r>
            <a:endParaRPr lang="en-GB" sz="2800">
              <a:latin typeface="Arial Rounded MT Bold"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143000"/>
            <a:ext cx="8229600" cy="1143000"/>
          </a:xfrm>
          <a:noFill/>
          <a:ln/>
        </p:spPr>
        <p:txBody>
          <a:bodyPr/>
          <a:lstStyle/>
          <a:p>
            <a:r>
              <a:rPr lang="en-GB" b="1"/>
              <a:t>Citizen Leadership</a:t>
            </a:r>
            <a:endParaRPr lang="en-GB" b="1">
              <a:solidFill>
                <a:srgbClr val="D4910A"/>
              </a:solidFill>
            </a:endParaRPr>
          </a:p>
        </p:txBody>
      </p:sp>
      <p:sp>
        <p:nvSpPr>
          <p:cNvPr id="26627" name="Rectangle 3"/>
          <p:cNvSpPr>
            <a:spLocks noGrp="1" noChangeArrowheads="1"/>
          </p:cNvSpPr>
          <p:nvPr>
            <p:ph type="body" idx="1"/>
          </p:nvPr>
        </p:nvSpPr>
        <p:spPr>
          <a:xfrm>
            <a:off x="323850" y="2209800"/>
            <a:ext cx="8496300" cy="4016375"/>
          </a:xfrm>
          <a:noFill/>
          <a:ln/>
        </p:spPr>
        <p:txBody>
          <a:bodyPr/>
          <a:lstStyle/>
          <a:p>
            <a:endParaRPr lang="en-GB">
              <a:solidFill>
                <a:srgbClr val="D4910A"/>
              </a:solidFill>
            </a:endParaRPr>
          </a:p>
          <a:p>
            <a:pPr>
              <a:buFontTx/>
              <a:buNone/>
            </a:pPr>
            <a:endParaRPr lang="en-GB">
              <a:solidFill>
                <a:srgbClr val="D4910A"/>
              </a:solidFill>
            </a:endParaRPr>
          </a:p>
          <a:p>
            <a:endParaRPr lang="en-GB">
              <a:solidFill>
                <a:srgbClr val="D4910A"/>
              </a:solidFill>
            </a:endParaRPr>
          </a:p>
        </p:txBody>
      </p:sp>
      <p:sp>
        <p:nvSpPr>
          <p:cNvPr id="26628" name="Rectangle 4"/>
          <p:cNvSpPr>
            <a:spLocks noChangeArrowheads="1"/>
          </p:cNvSpPr>
          <p:nvPr/>
        </p:nvSpPr>
        <p:spPr bwMode="auto">
          <a:xfrm>
            <a:off x="539750" y="2205038"/>
            <a:ext cx="8269288" cy="313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GB" sz="2800"/>
          </a:p>
          <a:p>
            <a:pPr>
              <a:buFontTx/>
              <a:buChar char="•"/>
            </a:pPr>
            <a:r>
              <a:rPr lang="en-GB" sz="2800"/>
              <a:t>  </a:t>
            </a:r>
            <a:r>
              <a:rPr lang="en-GB" sz="2400">
                <a:solidFill>
                  <a:srgbClr val="663300"/>
                </a:solidFill>
                <a:latin typeface="Arial Rounded MT Bold" charset="0"/>
              </a:rPr>
              <a:t>A joint event was held in Dalkeith in October 08</a:t>
            </a:r>
          </a:p>
          <a:p>
            <a:pPr>
              <a:buFontTx/>
              <a:buChar char="•"/>
            </a:pPr>
            <a:r>
              <a:rPr lang="en-GB" sz="2400">
                <a:solidFill>
                  <a:srgbClr val="663300"/>
                </a:solidFill>
                <a:latin typeface="Arial Rounded MT Bold" charset="0"/>
              </a:rPr>
              <a:t>  Users, carers and staff - they said:</a:t>
            </a:r>
          </a:p>
          <a:p>
            <a:pPr lvl="1">
              <a:buFontTx/>
              <a:buChar char="•"/>
            </a:pPr>
            <a:r>
              <a:rPr lang="ja-JP" altLang="en-GB" sz="2400">
                <a:solidFill>
                  <a:srgbClr val="663300"/>
                </a:solidFill>
                <a:latin typeface="Arial"/>
              </a:rPr>
              <a:t>“</a:t>
            </a:r>
            <a:r>
              <a:rPr lang="en-GB" sz="2400">
                <a:solidFill>
                  <a:srgbClr val="663300"/>
                </a:solidFill>
                <a:latin typeface="Arial Rounded MT Bold" charset="0"/>
              </a:rPr>
              <a:t>I liked talking about me</a:t>
            </a:r>
            <a:r>
              <a:rPr lang="ja-JP" altLang="en-GB" sz="2400">
                <a:solidFill>
                  <a:srgbClr val="663300"/>
                </a:solidFill>
                <a:latin typeface="Arial"/>
              </a:rPr>
              <a:t>”</a:t>
            </a:r>
            <a:r>
              <a:rPr lang="en-GB" sz="2400">
                <a:solidFill>
                  <a:srgbClr val="663300"/>
                </a:solidFill>
                <a:latin typeface="Arial Rounded MT Bold" charset="0"/>
              </a:rPr>
              <a:t> </a:t>
            </a:r>
          </a:p>
          <a:p>
            <a:pPr lvl="1">
              <a:buFontTx/>
              <a:buChar char="•"/>
            </a:pPr>
            <a:r>
              <a:rPr lang="ja-JP" altLang="en-GB" sz="2400">
                <a:solidFill>
                  <a:srgbClr val="663300"/>
                </a:solidFill>
                <a:latin typeface="Arial"/>
              </a:rPr>
              <a:t>“</a:t>
            </a:r>
            <a:r>
              <a:rPr lang="en-GB" sz="2400">
                <a:solidFill>
                  <a:srgbClr val="663300"/>
                </a:solidFill>
                <a:latin typeface="Arial Rounded MT Bold" charset="0"/>
              </a:rPr>
              <a:t>I enjoyed hearing others tell their stories</a:t>
            </a:r>
            <a:r>
              <a:rPr lang="ja-JP" altLang="en-GB" sz="2400">
                <a:solidFill>
                  <a:srgbClr val="663300"/>
                </a:solidFill>
                <a:latin typeface="Arial"/>
              </a:rPr>
              <a:t>”</a:t>
            </a:r>
            <a:endParaRPr lang="en-GB" sz="2400">
              <a:solidFill>
                <a:srgbClr val="663300"/>
              </a:solidFill>
              <a:latin typeface="Arial Rounded MT Bold" charset="0"/>
            </a:endParaRPr>
          </a:p>
          <a:p>
            <a:pPr lvl="1">
              <a:buFontTx/>
              <a:buChar char="•"/>
            </a:pPr>
            <a:r>
              <a:rPr lang="ja-JP" altLang="en-GB" sz="2400">
                <a:solidFill>
                  <a:srgbClr val="663300"/>
                </a:solidFill>
                <a:latin typeface="Arial"/>
              </a:rPr>
              <a:t>“</a:t>
            </a:r>
            <a:r>
              <a:rPr lang="en-GB" sz="2400">
                <a:solidFill>
                  <a:srgbClr val="663300"/>
                </a:solidFill>
                <a:latin typeface="Arial Rounded MT Bold" charset="0"/>
              </a:rPr>
              <a:t>I liked all of it - it was alright</a:t>
            </a:r>
            <a:r>
              <a:rPr lang="ja-JP" altLang="en-GB" sz="2400">
                <a:solidFill>
                  <a:srgbClr val="663300"/>
                </a:solidFill>
                <a:latin typeface="Arial"/>
              </a:rPr>
              <a:t>”</a:t>
            </a:r>
            <a:endParaRPr lang="en-GB" sz="2400">
              <a:solidFill>
                <a:srgbClr val="663300"/>
              </a:solidFill>
              <a:latin typeface="Arial Rounded MT Bold" charset="0"/>
            </a:endParaRPr>
          </a:p>
          <a:p>
            <a:pPr>
              <a:buFontTx/>
              <a:buChar char="•"/>
            </a:pPr>
            <a:r>
              <a:rPr lang="en-GB" sz="2400">
                <a:solidFill>
                  <a:srgbClr val="663300"/>
                </a:solidFill>
                <a:latin typeface="Arial Rounded MT Bold" charset="0"/>
              </a:rPr>
              <a:t>  It is down to you to make it happen</a:t>
            </a:r>
          </a:p>
          <a:p>
            <a:pPr>
              <a:buFontTx/>
              <a:buChar char="•"/>
            </a:pPr>
            <a:r>
              <a:rPr lang="en-GB" sz="2400">
                <a:solidFill>
                  <a:srgbClr val="663300"/>
                </a:solidFill>
                <a:latin typeface="Arial Rounded MT Bold" charset="0"/>
              </a:rPr>
              <a:t> Citizen leadership can inform your practice</a:t>
            </a:r>
            <a:endParaRPr lang="en-GB" sz="2400">
              <a:latin typeface="Arial Rounded MT Bold"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8">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62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143000"/>
            <a:ext cx="8229600" cy="1143000"/>
          </a:xfrm>
          <a:noFill/>
          <a:ln/>
        </p:spPr>
        <p:txBody>
          <a:bodyPr/>
          <a:lstStyle/>
          <a:p>
            <a:r>
              <a:rPr lang="en-GB"/>
              <a:t>Guidance on the role of the CSWO</a:t>
            </a:r>
            <a:endParaRPr lang="en-GB">
              <a:solidFill>
                <a:srgbClr val="D4910A"/>
              </a:solidFill>
            </a:endParaRPr>
          </a:p>
        </p:txBody>
      </p:sp>
      <p:sp>
        <p:nvSpPr>
          <p:cNvPr id="13315" name="Rectangle 3"/>
          <p:cNvSpPr>
            <a:spLocks noGrp="1" noChangeArrowheads="1"/>
          </p:cNvSpPr>
          <p:nvPr>
            <p:ph type="body" idx="1"/>
          </p:nvPr>
        </p:nvSpPr>
        <p:spPr>
          <a:xfrm>
            <a:off x="323850" y="2209800"/>
            <a:ext cx="8496300" cy="4016375"/>
          </a:xfrm>
          <a:noFill/>
          <a:ln/>
        </p:spPr>
        <p:txBody>
          <a:bodyPr/>
          <a:lstStyle/>
          <a:p>
            <a:endParaRPr lang="en-GB">
              <a:solidFill>
                <a:srgbClr val="D4910A"/>
              </a:solidFill>
            </a:endParaRPr>
          </a:p>
          <a:p>
            <a:pPr>
              <a:buFontTx/>
              <a:buNone/>
            </a:pPr>
            <a:endParaRPr lang="en-GB">
              <a:solidFill>
                <a:srgbClr val="D4910A"/>
              </a:solidFill>
            </a:endParaRPr>
          </a:p>
          <a:p>
            <a:endParaRPr lang="en-GB">
              <a:solidFill>
                <a:srgbClr val="D4910A"/>
              </a:solidFill>
            </a:endParaRPr>
          </a:p>
        </p:txBody>
      </p:sp>
      <p:sp>
        <p:nvSpPr>
          <p:cNvPr id="13316" name="Text Box 4"/>
          <p:cNvSpPr txBox="1">
            <a:spLocks noChangeArrowheads="1"/>
          </p:cNvSpPr>
          <p:nvPr/>
        </p:nvSpPr>
        <p:spPr bwMode="auto">
          <a:xfrm>
            <a:off x="457200" y="2565400"/>
            <a:ext cx="8435975" cy="356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pPr>
            <a:r>
              <a:rPr lang="en-GB" sz="2800">
                <a:solidFill>
                  <a:srgbClr val="663300"/>
                </a:solidFill>
              </a:rPr>
              <a:t> </a:t>
            </a:r>
            <a:r>
              <a:rPr lang="en-GB" sz="2400">
                <a:solidFill>
                  <a:srgbClr val="663300"/>
                </a:solidFill>
                <a:latin typeface="Arial Rounded MT Bold" charset="0"/>
              </a:rPr>
              <a:t>Developed over the past two years</a:t>
            </a:r>
          </a:p>
          <a:p>
            <a:pPr>
              <a:buFontTx/>
              <a:buChar char="•"/>
            </a:pPr>
            <a:r>
              <a:rPr lang="en-GB" sz="2400">
                <a:solidFill>
                  <a:srgbClr val="663300"/>
                </a:solidFill>
                <a:latin typeface="Arial Rounded MT Bold" charset="0"/>
              </a:rPr>
              <a:t> Pursuant to Sct 5(1) Social Work(Scotland) Act 1968</a:t>
            </a:r>
          </a:p>
          <a:p>
            <a:pPr>
              <a:buFontTx/>
              <a:buChar char="•"/>
            </a:pPr>
            <a:r>
              <a:rPr lang="en-GB" sz="2400">
                <a:solidFill>
                  <a:srgbClr val="663300"/>
                </a:solidFill>
                <a:latin typeface="Arial Rounded MT Bold" charset="0"/>
              </a:rPr>
              <a:t> Sets out the competencies, scope and responsibilities</a:t>
            </a:r>
          </a:p>
          <a:p>
            <a:pPr>
              <a:buFontTx/>
              <a:buChar char="•"/>
            </a:pPr>
            <a:r>
              <a:rPr lang="en-GB" sz="2400">
                <a:solidFill>
                  <a:srgbClr val="663300"/>
                </a:solidFill>
                <a:latin typeface="Arial Rounded MT Bold" charset="0"/>
              </a:rPr>
              <a:t> Describes accountabilities and reporting arrangement</a:t>
            </a:r>
          </a:p>
          <a:p>
            <a:pPr>
              <a:buFontTx/>
              <a:buChar char="•"/>
            </a:pPr>
            <a:r>
              <a:rPr lang="en-GB" sz="2400">
                <a:solidFill>
                  <a:srgbClr val="663300"/>
                </a:solidFill>
                <a:latin typeface="Arial Rounded MT Bold" charset="0"/>
              </a:rPr>
              <a:t> Is already having an impact in Scotland</a:t>
            </a:r>
          </a:p>
          <a:p>
            <a:pPr lvl="1">
              <a:buFontTx/>
              <a:buChar char="•"/>
            </a:pPr>
            <a:r>
              <a:rPr lang="en-GB" sz="2800">
                <a:solidFill>
                  <a:srgbClr val="663300"/>
                </a:solidFill>
                <a:latin typeface="Arial Rounded MT Bold" charset="0"/>
              </a:rPr>
              <a:t> </a:t>
            </a:r>
            <a:r>
              <a:rPr lang="en-GB" sz="2000">
                <a:solidFill>
                  <a:srgbClr val="663300"/>
                </a:solidFill>
                <a:latin typeface="Arial Rounded MT Bold" charset="0"/>
              </a:rPr>
              <a:t>SWIA routinely make evaluative comments in reports</a:t>
            </a:r>
          </a:p>
          <a:p>
            <a:pPr lvl="1">
              <a:buFontTx/>
              <a:buChar char="•"/>
            </a:pPr>
            <a:r>
              <a:rPr lang="en-GB" sz="2000">
                <a:solidFill>
                  <a:srgbClr val="663300"/>
                </a:solidFill>
                <a:latin typeface="Arial Rounded MT Bold" charset="0"/>
              </a:rPr>
              <a:t> some councils have strengthened their arrangements</a:t>
            </a:r>
          </a:p>
          <a:p>
            <a:pPr lvl="1">
              <a:buFontTx/>
              <a:buChar char="•"/>
            </a:pPr>
            <a:r>
              <a:rPr lang="en-GB" sz="2000">
                <a:solidFill>
                  <a:srgbClr val="663300"/>
                </a:solidFill>
                <a:latin typeface="Arial Rounded MT Bold" charset="0"/>
              </a:rPr>
              <a:t> several now receiving annual reports from CSWO</a:t>
            </a:r>
            <a:r>
              <a:rPr lang="en-GB" sz="2800"/>
              <a:t> </a:t>
            </a:r>
          </a:p>
          <a:p>
            <a:pPr>
              <a:buFontTx/>
              <a:buChar char="•"/>
            </a:pPr>
            <a:endParaRPr lang="en-GB" sz="280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143000"/>
            <a:ext cx="8229600" cy="1143000"/>
          </a:xfrm>
          <a:noFill/>
          <a:ln/>
        </p:spPr>
        <p:txBody>
          <a:bodyPr/>
          <a:lstStyle/>
          <a:p>
            <a:r>
              <a:rPr lang="en-GB"/>
              <a:t>Guidance on the role of the CSWO</a:t>
            </a:r>
            <a:endParaRPr lang="en-GB">
              <a:solidFill>
                <a:srgbClr val="D4910A"/>
              </a:solidFill>
            </a:endParaRPr>
          </a:p>
        </p:txBody>
      </p:sp>
      <p:sp>
        <p:nvSpPr>
          <p:cNvPr id="28675" name="Rectangle 3"/>
          <p:cNvSpPr>
            <a:spLocks noGrp="1" noChangeArrowheads="1"/>
          </p:cNvSpPr>
          <p:nvPr>
            <p:ph type="body" idx="1"/>
          </p:nvPr>
        </p:nvSpPr>
        <p:spPr>
          <a:xfrm>
            <a:off x="323850" y="2209800"/>
            <a:ext cx="8496300" cy="4016375"/>
          </a:xfrm>
          <a:noFill/>
          <a:ln/>
        </p:spPr>
        <p:txBody>
          <a:bodyPr/>
          <a:lstStyle/>
          <a:p>
            <a:endParaRPr lang="en-GB">
              <a:solidFill>
                <a:srgbClr val="D4910A"/>
              </a:solidFill>
            </a:endParaRPr>
          </a:p>
          <a:p>
            <a:pPr>
              <a:buFontTx/>
              <a:buNone/>
            </a:pPr>
            <a:endParaRPr lang="en-GB">
              <a:solidFill>
                <a:srgbClr val="D4910A"/>
              </a:solidFill>
            </a:endParaRPr>
          </a:p>
          <a:p>
            <a:endParaRPr lang="en-GB">
              <a:solidFill>
                <a:srgbClr val="D4910A"/>
              </a:solidFill>
            </a:endParaRPr>
          </a:p>
        </p:txBody>
      </p:sp>
      <p:sp>
        <p:nvSpPr>
          <p:cNvPr id="28676" name="Text Box 4"/>
          <p:cNvSpPr txBox="1">
            <a:spLocks noChangeArrowheads="1"/>
          </p:cNvSpPr>
          <p:nvPr/>
        </p:nvSpPr>
        <p:spPr bwMode="auto">
          <a:xfrm>
            <a:off x="539750" y="2997200"/>
            <a:ext cx="8291513" cy="270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pPr>
            <a:r>
              <a:rPr lang="en-GB" sz="2800">
                <a:solidFill>
                  <a:srgbClr val="676634"/>
                </a:solidFill>
              </a:rPr>
              <a:t> </a:t>
            </a:r>
            <a:r>
              <a:rPr lang="en-GB" sz="2400">
                <a:solidFill>
                  <a:srgbClr val="663300"/>
                </a:solidFill>
                <a:latin typeface="Arial Rounded MT Bold" charset="0"/>
              </a:rPr>
              <a:t>Has been the subject of extensive consultation</a:t>
            </a:r>
          </a:p>
          <a:p>
            <a:pPr>
              <a:buFontTx/>
              <a:buChar char="•"/>
            </a:pPr>
            <a:r>
              <a:rPr lang="en-GB" sz="2400">
                <a:solidFill>
                  <a:srgbClr val="663300"/>
                </a:solidFill>
                <a:latin typeface="Arial Rounded MT Bold" charset="0"/>
              </a:rPr>
              <a:t> 45 responses - 30/32 local authorities responded</a:t>
            </a:r>
          </a:p>
          <a:p>
            <a:pPr>
              <a:buFontTx/>
              <a:buChar char="•"/>
            </a:pPr>
            <a:r>
              <a:rPr lang="en-GB" sz="2400">
                <a:solidFill>
                  <a:srgbClr val="663300"/>
                </a:solidFill>
                <a:latin typeface="Arial Rounded MT Bold" charset="0"/>
              </a:rPr>
              <a:t> Has received broad endorsement across Scotland</a:t>
            </a:r>
          </a:p>
          <a:p>
            <a:pPr>
              <a:buFontTx/>
              <a:buChar char="•"/>
            </a:pPr>
            <a:r>
              <a:rPr lang="en-GB" sz="2400">
                <a:solidFill>
                  <a:srgbClr val="663300"/>
                </a:solidFill>
                <a:latin typeface="Arial Rounded MT Bold" charset="0"/>
              </a:rPr>
              <a:t> Has been amended and strengthened in response</a:t>
            </a:r>
          </a:p>
          <a:p>
            <a:pPr>
              <a:buFontTx/>
              <a:buChar char="•"/>
            </a:pPr>
            <a:r>
              <a:rPr lang="en-GB" sz="2400">
                <a:solidFill>
                  <a:srgbClr val="663300"/>
                </a:solidFill>
                <a:latin typeface="Arial Rounded MT Bold" charset="0"/>
              </a:rPr>
              <a:t> Was submitted to the Minister in February</a:t>
            </a:r>
          </a:p>
          <a:p>
            <a:pPr>
              <a:buFontTx/>
              <a:buChar char="•"/>
            </a:pPr>
            <a:r>
              <a:rPr lang="en-GB" sz="2400">
                <a:solidFill>
                  <a:srgbClr val="663300"/>
                </a:solidFill>
                <a:latin typeface="Arial Rounded MT Bold" charset="0"/>
              </a:rPr>
              <a:t> anticipated to go live by April</a:t>
            </a:r>
          </a:p>
          <a:p>
            <a:pPr>
              <a:buFontTx/>
              <a:buChar char="•"/>
            </a:pPr>
            <a:endParaRPr lang="en-GB" sz="2400">
              <a:solidFill>
                <a:srgbClr val="663300"/>
              </a:solidFill>
              <a:latin typeface="Arial Rounded MT Bold"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15363" name="Rectangle 3"/>
          <p:cNvSpPr>
            <a:spLocks noGrp="1" noChangeArrowheads="1"/>
          </p:cNvSpPr>
          <p:nvPr>
            <p:ph type="body" idx="1"/>
          </p:nvPr>
        </p:nvSpPr>
        <p:spPr>
          <a:xfrm>
            <a:off x="323850" y="2209800"/>
            <a:ext cx="8496300" cy="4016375"/>
          </a:xfrm>
          <a:noFill/>
          <a:ln/>
        </p:spPr>
        <p:txBody>
          <a:bodyPr/>
          <a:lstStyle/>
          <a:p>
            <a:r>
              <a:rPr lang="en-GB">
                <a:solidFill>
                  <a:srgbClr val="D4910A"/>
                </a:solidFill>
              </a:rPr>
              <a:t>The purpose of the guidance is to:</a:t>
            </a:r>
          </a:p>
          <a:p>
            <a:pPr lvl="1"/>
            <a:r>
              <a:rPr lang="en-GB"/>
              <a:t>highlight the contribution of social work to delivering better outcomes for Scotland and</a:t>
            </a:r>
          </a:p>
          <a:p>
            <a:pPr lvl="1"/>
            <a:r>
              <a:rPr lang="en-GB"/>
              <a:t>set out those social work functions which only registered social workers should be accountable for</a:t>
            </a:r>
            <a:endParaRPr lang="en-GB">
              <a:solidFill>
                <a:srgbClr val="D4910A"/>
              </a:solidFill>
            </a:endParaRPr>
          </a:p>
          <a:p>
            <a:endParaRPr lang="en-GB">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1066800"/>
            <a:ext cx="8229600" cy="1143000"/>
          </a:xfrm>
          <a:noFill/>
          <a:ln/>
        </p:spPr>
        <p:txBody>
          <a:bodyPr/>
          <a:lstStyle/>
          <a:p>
            <a:r>
              <a:rPr lang="en-GB"/>
              <a:t>Contribution of social work</a:t>
            </a:r>
            <a:br>
              <a:rPr lang="en-GB"/>
            </a:br>
            <a:r>
              <a:rPr lang="en-GB" sz="1400">
                <a:latin typeface="Arial" charset="0"/>
              </a:rPr>
              <a:t>(The Contribution of the Social work Profession to Delivering Better Outcomes for Scotland)</a:t>
            </a:r>
          </a:p>
        </p:txBody>
      </p:sp>
      <p:sp>
        <p:nvSpPr>
          <p:cNvPr id="30723" name="Rectangle 3"/>
          <p:cNvSpPr>
            <a:spLocks noGrp="1" noChangeArrowheads="1"/>
          </p:cNvSpPr>
          <p:nvPr>
            <p:ph type="body" idx="1"/>
          </p:nvPr>
        </p:nvSpPr>
        <p:spPr>
          <a:xfrm>
            <a:off x="323850" y="2209800"/>
            <a:ext cx="8496300" cy="4016375"/>
          </a:xfrm>
          <a:noFill/>
          <a:ln/>
        </p:spPr>
        <p:txBody>
          <a:bodyPr/>
          <a:lstStyle/>
          <a:p>
            <a:r>
              <a:rPr lang="en-GB">
                <a:solidFill>
                  <a:srgbClr val="D4910A"/>
                </a:solidFill>
              </a:rPr>
              <a:t>Social work contribution:</a:t>
            </a:r>
          </a:p>
          <a:p>
            <a:pPr lvl="1"/>
            <a:r>
              <a:rPr lang="en-GB"/>
              <a:t>Sets out functions</a:t>
            </a:r>
          </a:p>
          <a:p>
            <a:pPr lvl="1"/>
            <a:r>
              <a:rPr lang="en-GB"/>
              <a:t>Range of settings and providers</a:t>
            </a:r>
          </a:p>
          <a:p>
            <a:pPr lvl="1"/>
            <a:r>
              <a:rPr lang="en-GB"/>
              <a:t>Promotes the development of personalised solutions</a:t>
            </a:r>
          </a:p>
          <a:p>
            <a:pPr lvl="1"/>
            <a:r>
              <a:rPr lang="en-GB"/>
              <a:t>Citizen leadership</a:t>
            </a:r>
            <a:endParaRPr lang="en-GB">
              <a:solidFill>
                <a:srgbClr val="D4910A"/>
              </a:solidFill>
            </a:endParaRPr>
          </a:p>
          <a:p>
            <a:endParaRPr lang="en-GB">
              <a:solidFill>
                <a:srgbClr val="D4910A"/>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ＭＳ Ｐゴシック"/>
        <a:cs typeface=""/>
      </a:majorFont>
      <a:minorFont>
        <a:latin typeface="Arial Rounded MT 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TotalTime>
  <Words>875</Words>
  <Application>Microsoft Macintosh PowerPoint</Application>
  <PresentationFormat>On-screen Show (4:3)</PresentationFormat>
  <Paragraphs>122</Paragraphs>
  <Slides>18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Arial Rounded MT Bold</vt:lpstr>
      <vt:lpstr>Default Design</vt:lpstr>
      <vt:lpstr>Practice Governance two years on…</vt:lpstr>
      <vt:lpstr>A brief recap…</vt:lpstr>
      <vt:lpstr>Four key products</vt:lpstr>
      <vt:lpstr>Citizen Leadership</vt:lpstr>
      <vt:lpstr>Citizen Leadership</vt:lpstr>
      <vt:lpstr>Guidance on the role of the CSWO</vt:lpstr>
      <vt:lpstr>Guidance on the role of the CSWO</vt:lpstr>
      <vt:lpstr>Contribution of social work (The Contribution of the Social work Profession to Delivering Better Outcomes for Scotland)</vt:lpstr>
      <vt:lpstr>Contribution of social work (The Contribution of the Social work Profession to Delivering Better Outcomes for Scotland)</vt:lpstr>
      <vt:lpstr>Contribution of social work (The Contribution of the Social work Profession to Delivering Better Outcomes for Scotland)</vt:lpstr>
      <vt:lpstr>Contribution of social work (The Contribution of the Social work Profession to Delivering Better Outcomes for Scotland)</vt:lpstr>
      <vt:lpstr>Contribution of social work (The Contribution of the Social work Profession to Delivering Better Outcomes for Scotland)</vt:lpstr>
      <vt:lpstr>Contribution of social work (The Contribution of the Social work Profession to Delivering Better Outcomes for Scotland)</vt:lpstr>
      <vt:lpstr>Practice governance framework</vt:lpstr>
      <vt:lpstr>Practice governance framework</vt:lpstr>
      <vt:lpstr>Work through ADSW</vt:lpstr>
      <vt:lpstr>Local Practitioner Fora</vt:lpstr>
      <vt:lpstr>So …What did the Roman’s do for us?</vt:lpstr>
    </vt:vector>
  </TitlesOfParts>
  <Manager/>
  <Company>Scottish Borders Council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Changing Lives Changed? Practice Governance Change Programme</dc:title>
  <dc:subject>What has Changing Lives Changed?</dc:subject>
  <dc:creator>Andrew Lowe</dc:creator>
  <cp:keywords>social work,changing lives</cp:keywords>
  <dc:description>Andrew Lowe, Chair, Practice Governance Change Programme, Director of Social Work, Scottish Borders Council. What has Changing Lives Changed? 3rd March 2009. Aberdeen Exhibition and Conference Centre.</dc:description>
  <cp:lastModifiedBy>Lesley Duff</cp:lastModifiedBy>
  <cp:revision>14</cp:revision>
  <dcterms:created xsi:type="dcterms:W3CDTF">2009-02-03T15:56:59Z</dcterms:created>
  <dcterms:modified xsi:type="dcterms:W3CDTF">2016-03-18T12:37:48Z</dcterms:modified>
  <cp:category/>
</cp:coreProperties>
</file>