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N W3" charset="0"/>
        <a:cs typeface="ヒラギノ角ゴ ProN W3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N W3" charset="0"/>
        <a:cs typeface="ヒラギノ角ゴ ProN W3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N W3" charset="0"/>
        <a:cs typeface="ヒラギノ角ゴ ProN W3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N W3" charset="0"/>
        <a:cs typeface="ヒラギノ角ゴ ProN W3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N W3" charset="0"/>
        <a:cs typeface="ヒラギノ角ゴ ProN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N W3" charset="0"/>
        <a:cs typeface="ヒラギノ角ゴ ProN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N W3" charset="0"/>
        <a:cs typeface="ヒラギノ角ゴ ProN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N W3" charset="0"/>
        <a:cs typeface="ヒラギノ角ゴ ProN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N W3" charset="0"/>
        <a:cs typeface="ヒラギノ角ゴ ProN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6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ヒラギノ角ゴ ProN W3" charset="-128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  <a:ea typeface="ヒラギノ角ゴ ProN W3" charset="-128"/>
                <a:cs typeface="Arial" pitchFamily="34" charset="0"/>
              </a:defRPr>
            </a:lvl1pPr>
          </a:lstStyle>
          <a:p>
            <a:pPr>
              <a:defRPr/>
            </a:pPr>
            <a:fld id="{BC7CD056-46E1-0549-A967-E976015310BD}" type="datetimeFigureOut">
              <a:rPr lang="en-GB"/>
              <a:pPr>
                <a:defRPr/>
              </a:pPr>
              <a:t>21/03/16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ヒラギノ角ゴ ProN W3" charset="-128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  <a:ea typeface="ヒラギノ角ゴ ProN W3" charset="-128"/>
                <a:cs typeface="Arial" pitchFamily="34" charset="0"/>
              </a:defRPr>
            </a:lvl1pPr>
          </a:lstStyle>
          <a:p>
            <a:pPr>
              <a:defRPr/>
            </a:pPr>
            <a:fld id="{85FE59E9-5D02-0D45-B1A4-F288379399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165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539A6846-A340-404E-BC7A-4E847EA3D1DE}" type="slidenum">
              <a:rPr lang="en-GB" sz="1200"/>
              <a:pPr eaLnBrk="1" hangingPunct="1"/>
              <a:t>1</a:t>
            </a:fld>
            <a:endParaRPr lang="en-GB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87BCDA4F-32D8-3F41-B189-DAC5A7650543}" type="slidenum">
              <a:rPr lang="en-GB" sz="1200"/>
              <a:pPr eaLnBrk="1" hangingPunct="1"/>
              <a:t>10</a:t>
            </a:fld>
            <a:endParaRPr lang="en-GB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EFC367F6-329C-5046-9DF0-BB03F945BE1C}" type="slidenum">
              <a:rPr lang="en-GB" sz="1200"/>
              <a:pPr eaLnBrk="1" hangingPunct="1"/>
              <a:t>11</a:t>
            </a:fld>
            <a:endParaRPr lang="en-GB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CF1F39BF-D7E8-9545-858C-30FD009813C9}" type="slidenum">
              <a:rPr lang="en-GB" sz="1200"/>
              <a:pPr eaLnBrk="1" hangingPunct="1"/>
              <a:t>12</a:t>
            </a:fld>
            <a:endParaRPr lang="en-GB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0B019A8A-FB05-4244-B930-4747EF8AAEB9}" type="slidenum">
              <a:rPr lang="en-GB" sz="1200"/>
              <a:pPr eaLnBrk="1" hangingPunct="1"/>
              <a:t>13</a:t>
            </a:fld>
            <a:endParaRPr lang="en-GB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34F5ED92-3167-8142-9C79-157D747A5F3C}" type="slidenum">
              <a:rPr lang="en-GB" sz="1200"/>
              <a:pPr eaLnBrk="1" hangingPunct="1"/>
              <a:t>14</a:t>
            </a:fld>
            <a:endParaRPr lang="en-GB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DF820D9F-98B9-2A49-AFC2-22A8CD23B492}" type="slidenum">
              <a:rPr lang="en-GB" sz="1200"/>
              <a:pPr eaLnBrk="1" hangingPunct="1"/>
              <a:t>15</a:t>
            </a:fld>
            <a:endParaRPr lang="en-GB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29EDCEFA-03A5-7E4C-9EE7-0EC1E4159BCE}" type="slidenum">
              <a:rPr lang="en-GB" sz="1200"/>
              <a:pPr eaLnBrk="1" hangingPunct="1"/>
              <a:t>2</a:t>
            </a:fld>
            <a:endParaRPr lang="en-GB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8EB981C9-3D45-8F41-B3B4-ACA43BEEC046}" type="slidenum">
              <a:rPr lang="en-GB" sz="1200"/>
              <a:pPr eaLnBrk="1" hangingPunct="1"/>
              <a:t>3</a:t>
            </a:fld>
            <a:endParaRPr lang="en-GB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DB486631-AA6A-4D4A-BC8D-790CB67909D7}" type="slidenum">
              <a:rPr lang="en-GB" sz="1200"/>
              <a:pPr eaLnBrk="1" hangingPunct="1"/>
              <a:t>4</a:t>
            </a:fld>
            <a:endParaRPr lang="en-GB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F71338D9-A095-1842-BC00-DA2DC4AD3147}" type="slidenum">
              <a:rPr lang="en-GB" sz="1200"/>
              <a:pPr eaLnBrk="1" hangingPunct="1"/>
              <a:t>5</a:t>
            </a:fld>
            <a:endParaRPr lang="en-GB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73C8C26A-138D-D946-9215-BBFBA81E7AD1}" type="slidenum">
              <a:rPr lang="en-GB" sz="1200"/>
              <a:pPr eaLnBrk="1" hangingPunct="1"/>
              <a:t>6</a:t>
            </a:fld>
            <a:endParaRPr lang="en-GB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7A101DD5-B102-0340-B059-1D75C9FFAE2C}" type="slidenum">
              <a:rPr lang="en-GB" sz="1200"/>
              <a:pPr eaLnBrk="1" hangingPunct="1"/>
              <a:t>7</a:t>
            </a:fld>
            <a:endParaRPr lang="en-GB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3F54E1F1-2113-5542-808C-9DD990A10E78}" type="slidenum">
              <a:rPr lang="en-GB" sz="1200"/>
              <a:pPr eaLnBrk="1" hangingPunct="1"/>
              <a:t>8</a:t>
            </a:fld>
            <a:endParaRPr lang="en-GB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latin typeface="Calibri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 eaLnBrk="1" hangingPunct="1"/>
            <a:fld id="{AC8106C7-1637-854C-8A81-2D0B6995C31A}" type="slidenum">
              <a:rPr lang="en-GB" sz="1200"/>
              <a:pPr eaLnBrk="1" hangingPunct="1"/>
              <a:t>9</a:t>
            </a:fld>
            <a:endParaRPr lang="en-GB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</p:grpSp>
      <p:sp>
        <p:nvSpPr>
          <p:cNvPr id="40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6DE2-7B19-C242-82DA-95E3F6F5146E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5C554-E381-9F46-9E0B-8E0E1E11D5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22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48F5-3A58-6F4D-BB3E-3118306A92EF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AB67C-4F0B-3648-9403-331B6610D2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42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32389-7C54-8848-97E0-73C80F2E6491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5C967-C1C6-7646-BB1C-BC58309C08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92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CBD98-2212-BA45-88FE-4FA12DFE1C03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319F6-27AD-1742-9AFC-023729D8B7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11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22C2F-FA5C-3F4A-90DD-A622E69EF0F0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0172F-B2FE-794B-9B19-C2D87F8FAC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34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14DE3-4168-AF44-8E6C-0498139FB89E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B24B7-3CB7-9144-B2A7-FC2D5DA87E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47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9410B-B723-CD43-B8C7-9C05BE16306A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AF091-E39D-B242-8C46-9A7E55E284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89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D5C08-EE56-EB4E-8058-821EFF678366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93CF5-BBC0-2C4A-B9DE-81C66F5BAD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073AC-8DAC-E94B-8583-7EAA98449C2A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4DF89-7D0E-8B46-8F3A-060A0D4E0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5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82E82-2F72-AA46-AF32-EBC5F486265F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6DCBC-5DAD-7444-B86F-1A85C4D24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40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D6287-6F2F-394B-897F-D57C4C0DEC4A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12BBE-D3E2-914A-A255-D96F59F718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14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GB">
                <a:latin typeface="Times New Roman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  <a:ea typeface="ヒラギノ角ゴ ProN W3" charset="-128"/>
                <a:cs typeface="Arial" pitchFamily="34" charset="0"/>
              </a:defRPr>
            </a:lvl1pPr>
          </a:lstStyle>
          <a:p>
            <a:pPr>
              <a:defRPr/>
            </a:pPr>
            <a:fld id="{06A3AB2F-5380-014E-9D8D-DA47C64FA139}" type="datetime1">
              <a:rPr lang="en-US"/>
              <a:pPr>
                <a:defRPr/>
              </a:pPr>
              <a:t>21/03/16</a:t>
            </a:fld>
            <a:endParaRPr lang="en-GB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34" charset="0"/>
                <a:ea typeface="ヒラギノ角ゴ ProN W3" charset="-128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  <a:ea typeface="ヒラギノ角ゴ ProN W3" charset="-128"/>
                <a:cs typeface="Arial" pitchFamily="34" charset="0"/>
              </a:defRPr>
            </a:lvl1pPr>
          </a:lstStyle>
          <a:p>
            <a:pPr>
              <a:defRPr/>
            </a:pPr>
            <a:fld id="{25BBFAF5-3C7F-C64C-B7E2-77BBC85552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Char char="l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Char char="¡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Char char="l"/>
        <a:defRPr sz="23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Char char="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84313"/>
            <a:ext cx="7772400" cy="2041525"/>
          </a:xfrm>
        </p:spPr>
        <p:txBody>
          <a:bodyPr lIns="50800" tIns="50800" rIns="132080" bIns="50800"/>
          <a:lstStyle/>
          <a:p>
            <a:pPr indent="39688" algn="ctr" eaLnBrk="1" hangingPunct="1"/>
            <a:r>
              <a:rPr lang="en-US" b="1" dirty="0">
                <a:latin typeface="Arial" charset="0"/>
              </a:rPr>
              <a:t>Young people’</a:t>
            </a:r>
            <a:r>
              <a:rPr lang="en-US" altLang="ja-JP" b="1" dirty="0">
                <a:latin typeface="Arial" charset="0"/>
              </a:rPr>
              <a:t>s research:</a:t>
            </a:r>
            <a:br>
              <a:rPr lang="en-US" altLang="ja-JP" b="1" dirty="0">
                <a:latin typeface="Arial" charset="0"/>
              </a:rPr>
            </a:br>
            <a:r>
              <a:rPr lang="en-US" altLang="ja-JP" b="1" dirty="0">
                <a:latin typeface="Arial" charset="0"/>
              </a:rPr>
              <a:t>Who Cares? Scotland</a:t>
            </a:r>
            <a:r>
              <a:rPr lang="en-US" b="1" dirty="0">
                <a:latin typeface="Arial" charset="0"/>
              </a:rPr>
              <a:t>’</a:t>
            </a:r>
            <a:r>
              <a:rPr lang="en-US" altLang="ja-JP" b="1" dirty="0">
                <a:latin typeface="Arial" charset="0"/>
              </a:rPr>
              <a:t>s advocacy services</a:t>
            </a:r>
            <a:endParaRPr lang="en-US" b="1" dirty="0"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403350" y="3716338"/>
            <a:ext cx="6400800" cy="2562225"/>
          </a:xfrm>
        </p:spPr>
        <p:txBody>
          <a:bodyPr lIns="50800" tIns="50800" rIns="132080" bIns="50800"/>
          <a:lstStyle/>
          <a:p>
            <a:pPr marL="39688" indent="-39688" algn="ctr"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marL="39688" indent="-39688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Sharon Smith</a:t>
            </a:r>
          </a:p>
          <a:p>
            <a:pPr marL="39688" indent="-39688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Jimmy Paton</a:t>
            </a:r>
          </a:p>
          <a:p>
            <a:pPr marL="39688" indent="-39688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Laura Dooley</a:t>
            </a:r>
          </a:p>
          <a:p>
            <a:pPr marL="39688" indent="-39688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 err="1">
                <a:latin typeface="Arial" charset="0"/>
              </a:rPr>
              <a:t>Kourtney</a:t>
            </a:r>
            <a:r>
              <a:rPr lang="en-US" sz="2000" dirty="0">
                <a:latin typeface="Arial" charset="0"/>
              </a:rPr>
              <a:t> Stewart</a:t>
            </a:r>
          </a:p>
          <a:p>
            <a:pPr marL="39688" indent="-39688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David Miller </a:t>
            </a:r>
          </a:p>
        </p:txBody>
      </p:sp>
      <p:pic>
        <p:nvPicPr>
          <p:cNvPr id="3075" name="Picture 4" descr="iriss-logo+strap-rgb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788" y="4365625"/>
            <a:ext cx="2233612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logocolour1highres_nostrapline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4149725"/>
            <a:ext cx="230505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Findings: Getting in contact with Who Cares?</a:t>
            </a:r>
            <a:r>
              <a:rPr lang="en-GB" sz="3400">
                <a:latin typeface="Arial" charset="0"/>
              </a:rPr>
              <a:t/>
            </a:r>
            <a:br>
              <a:rPr lang="en-GB" sz="3400">
                <a:latin typeface="Arial" charset="0"/>
              </a:rPr>
            </a:br>
            <a:endParaRPr lang="en-GB" sz="3400">
              <a:latin typeface="Arial" charset="0"/>
            </a:endParaRP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30725"/>
          </a:xfrm>
        </p:spPr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Although the support from Who Cares? is seen as good, it can be really hard for young people to access the support.</a:t>
            </a:r>
          </a:p>
          <a:p>
            <a:pPr lvl="1" eaLnBrk="1" hangingPunct="1"/>
            <a:r>
              <a:rPr lang="en-GB">
                <a:latin typeface="Arial" charset="0"/>
              </a:rPr>
              <a:t>Lack of access to phones in children's houses or not having money to make phone calls </a:t>
            </a:r>
          </a:p>
          <a:p>
            <a:pPr lvl="1" eaLnBrk="1" hangingPunct="1"/>
            <a:r>
              <a:rPr lang="en-GB">
                <a:latin typeface="Arial" charset="0"/>
              </a:rPr>
              <a:t>When young people phone their Who Cares? worker they don’t always answer or return calls quickly </a:t>
            </a:r>
          </a:p>
          <a:p>
            <a:pPr lvl="1" eaLnBrk="1" hangingPunct="1"/>
            <a:r>
              <a:rPr lang="en-GB">
                <a:latin typeface="Arial" charset="0"/>
              </a:rPr>
              <a:t>Other options for contact are limited, for example email or internet 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Findings: </a:t>
            </a:r>
            <a:br>
              <a:rPr lang="en-GB">
                <a:latin typeface="Arial" charset="0"/>
              </a:rPr>
            </a:br>
            <a:r>
              <a:rPr lang="en-GB">
                <a:latin typeface="Arial" charset="0"/>
              </a:rPr>
              <a:t>Residential staff 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133600"/>
            <a:ext cx="8229600" cy="4530725"/>
          </a:xfrm>
        </p:spPr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Residential staff were unsure of the difference made by Who Cares?</a:t>
            </a:r>
          </a:p>
          <a:p>
            <a:pPr eaLnBrk="1" hangingPunct="1"/>
            <a:r>
              <a:rPr lang="en-GB">
                <a:latin typeface="Arial" charset="0"/>
              </a:rPr>
              <a:t>Only 39% thought young people were happier and more confident most of the time after receiving support from Who Cares? </a:t>
            </a:r>
          </a:p>
          <a:p>
            <a:pPr eaLnBrk="1" hangingPunct="1"/>
            <a:r>
              <a:rPr lang="en-GB">
                <a:latin typeface="Arial" charset="0"/>
              </a:rPr>
              <a:t>Some staff thought that Who Cares? didn’t give young people the answers they wanted to hear and were unlikely to provide a different point of view from the residential staff </a:t>
            </a:r>
          </a:p>
          <a:p>
            <a:pPr eaLnBrk="1" hangingPunct="1">
              <a:buFont typeface="Wingdings" charset="0"/>
              <a:buNone/>
            </a:pPr>
            <a:r>
              <a:rPr lang="en-GB">
                <a:latin typeface="Arial" charset="0"/>
              </a:rPr>
              <a:t>  </a:t>
            </a:r>
          </a:p>
        </p:txBody>
      </p:sp>
      <p:pic>
        <p:nvPicPr>
          <p:cNvPr id="13315" name="Picture 4" descr="laura dool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188913"/>
            <a:ext cx="35274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Conclusions and recommendations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Outcome 1: People know what Who Cares? is for 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Rating: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Amber</a:t>
            </a:r>
          </a:p>
          <a:p>
            <a:pPr eaLnBrk="1" hangingPunct="1">
              <a:lnSpc>
                <a:spcPct val="90000"/>
              </a:lnSpc>
            </a:pPr>
            <a:endParaRPr lang="en-GB">
              <a:solidFill>
                <a:srgbClr val="FF66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Build better relationships with residential staff and help them understand why you are important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Show residential staff why you are important from a young person’s point of view 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Expand your promotion so people are aware of your full range of services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Conclusions and recommendations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Outcome 2: Young people get support from Who Cares? when they need it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Rating: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Amber</a:t>
            </a:r>
            <a:r>
              <a:rPr lang="en-GB">
                <a:latin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GB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Can you make a rule or policy that staff will reply in a few hours and tell the young people what they can expect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Have another number or member of staff available as an alternative contact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Consider a free phone number</a:t>
            </a:r>
          </a:p>
          <a:p>
            <a:pPr eaLnBrk="1" hangingPunct="1">
              <a:lnSpc>
                <a:spcPct val="90000"/>
              </a:lnSpc>
            </a:pPr>
            <a:endParaRPr lang="en-GB"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Conclusions and recommendations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Outcome 2: recommendations continued</a:t>
            </a:r>
          </a:p>
          <a:p>
            <a:pPr eaLnBrk="1" hangingPunct="1">
              <a:lnSpc>
                <a:spcPct val="90000"/>
              </a:lnSpc>
            </a:pPr>
            <a:endParaRPr lang="en-GB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There is some interest in an out of hours service 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You could consider increasing internet contact like social networking or email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Arial" charset="0"/>
              </a:rPr>
              <a:t>Young people sometimes don’t feel like there are enough staff for some areas, would it be possible to increase the numbers?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Conclusions and recommendations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Outcome 3: Young people have a voice</a:t>
            </a:r>
          </a:p>
          <a:p>
            <a:pPr eaLnBrk="1" hangingPunct="1"/>
            <a:r>
              <a:rPr lang="en-GB">
                <a:latin typeface="Arial" charset="0"/>
              </a:rPr>
              <a:t>Rating: </a:t>
            </a:r>
            <a:r>
              <a:rPr lang="en-GB">
                <a:solidFill>
                  <a:srgbClr val="008000"/>
                </a:solidFill>
                <a:latin typeface="Arial" charset="0"/>
              </a:rPr>
              <a:t>Green</a:t>
            </a:r>
          </a:p>
          <a:p>
            <a:pPr eaLnBrk="1" hangingPunct="1"/>
            <a:endParaRPr lang="en-GB">
              <a:solidFill>
                <a:srgbClr val="008000"/>
              </a:solidFill>
              <a:latin typeface="Arial" charset="0"/>
            </a:endParaRPr>
          </a:p>
          <a:p>
            <a:pPr eaLnBrk="1" hangingPunct="1"/>
            <a:r>
              <a:rPr lang="en-GB">
                <a:latin typeface="Arial" charset="0"/>
              </a:rPr>
              <a:t>Keep your services active as they help young people feel confident and make a difference to their lives.</a:t>
            </a:r>
          </a:p>
          <a:p>
            <a:pPr eaLnBrk="1" hangingPunct="1"/>
            <a:r>
              <a:rPr lang="en-GB">
                <a:latin typeface="Arial" charset="0"/>
              </a:rPr>
              <a:t>You are really strong at helping young people speak up and giving practical support.</a:t>
            </a:r>
          </a:p>
          <a:p>
            <a:pPr eaLnBrk="1" hangingPunct="1"/>
            <a:r>
              <a:rPr lang="en-GB">
                <a:latin typeface="Arial" charset="0"/>
              </a:rPr>
              <a:t>Young people feel comfortable with their Who Cares? workers and really trust them.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 lIns="50800" tIns="50800" rIns="132080" bIns="50800"/>
          <a:lstStyle/>
          <a:p>
            <a:pPr indent="39688" eaLnBrk="1" hangingPunct="1"/>
            <a:r>
              <a:rPr lang="en-US">
                <a:latin typeface="Arial" charset="0"/>
              </a:rPr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lIns="50800" tIns="50800" rIns="132080" bIns="50800"/>
          <a:lstStyle/>
          <a:p>
            <a:pPr eaLnBrk="1" hangingPunct="1"/>
            <a:r>
              <a:rPr lang="en-US">
                <a:latin typeface="Arial" charset="0"/>
              </a:rPr>
              <a:t>We evaluated Who Cares? Scotland advocacy service on how they support young people</a:t>
            </a:r>
          </a:p>
          <a:p>
            <a:pPr lvl="1" eaLnBrk="1" hangingPunct="1"/>
            <a:r>
              <a:rPr lang="en-US">
                <a:latin typeface="Arial" charset="0"/>
              </a:rPr>
              <a:t>We wanted to help Who Cares? improve the way they support young people.</a:t>
            </a:r>
          </a:p>
          <a:p>
            <a:pPr eaLnBrk="1" hangingPunct="1"/>
            <a:r>
              <a:rPr lang="en-US">
                <a:latin typeface="Arial" charset="0"/>
              </a:rPr>
              <a:t>We got involved because we have all been in care and have previous experience with Who Cares? Scotland.</a:t>
            </a:r>
          </a:p>
          <a:p>
            <a:pPr eaLnBrk="1" hangingPunct="1"/>
            <a:r>
              <a:rPr lang="en-US">
                <a:latin typeface="Arial" charset="0"/>
              </a:rPr>
              <a:t>We learned about doing research, decided on the research methods, carried out the research analysed the results.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4" descr="Session3-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688" y="2133600"/>
            <a:ext cx="2232025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620713"/>
            <a:ext cx="8147050" cy="796925"/>
          </a:xfrm>
        </p:spPr>
        <p:txBody>
          <a:bodyPr lIns="50800" tIns="50800" rIns="132080" bIns="50800"/>
          <a:lstStyle/>
          <a:p>
            <a:pPr indent="39688" eaLnBrk="1" hangingPunct="1"/>
            <a:r>
              <a:rPr lang="en-US" sz="3400">
                <a:latin typeface="Arial" charset="0"/>
              </a:rPr>
              <a:t>What was the research about ?</a:t>
            </a:r>
            <a:br>
              <a:rPr lang="en-US" sz="3400">
                <a:latin typeface="Arial" charset="0"/>
              </a:rPr>
            </a:br>
            <a:endParaRPr lang="en-US" sz="340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lIns="50800" tIns="50800" rIns="132080" bIns="50800"/>
          <a:lstStyle/>
          <a:p>
            <a:pPr eaLnBrk="1" hangingPunct="1">
              <a:buFont typeface="Wingdings" charset="0"/>
              <a:buNone/>
            </a:pPr>
            <a:r>
              <a:rPr lang="en-US" sz="2200">
                <a:latin typeface="Arial" charset="0"/>
              </a:rPr>
              <a:t>We decided to look at how Who Cares? was performing </a:t>
            </a:r>
          </a:p>
          <a:p>
            <a:pPr eaLnBrk="1" hangingPunct="1">
              <a:buFont typeface="Wingdings" charset="0"/>
              <a:buNone/>
            </a:pPr>
            <a:r>
              <a:rPr lang="en-US" sz="2200">
                <a:latin typeface="Arial" charset="0"/>
              </a:rPr>
              <a:t>on 3 different outcomes:</a:t>
            </a:r>
          </a:p>
          <a:p>
            <a:pPr eaLnBrk="1" hangingPunct="1">
              <a:buFont typeface="Wingdings" charset="0"/>
              <a:buNone/>
            </a:pPr>
            <a:endParaRPr lang="en-US" sz="1000">
              <a:latin typeface="Arial" charset="0"/>
            </a:endParaRPr>
          </a:p>
          <a:p>
            <a:pPr eaLnBrk="1" hangingPunct="1"/>
            <a:r>
              <a:rPr lang="en-US" sz="2200">
                <a:latin typeface="Arial" charset="0"/>
              </a:rPr>
              <a:t>People know what Who Cares? is for</a:t>
            </a:r>
          </a:p>
          <a:p>
            <a:pPr eaLnBrk="1" hangingPunct="1"/>
            <a:r>
              <a:rPr lang="en-US" sz="2200">
                <a:latin typeface="Arial" charset="0"/>
              </a:rPr>
              <a:t>Young people get support from Who Cares? </a:t>
            </a:r>
          </a:p>
          <a:p>
            <a:pPr eaLnBrk="1" hangingPunct="1">
              <a:buFont typeface="Wingdings" charset="0"/>
              <a:buNone/>
            </a:pPr>
            <a:r>
              <a:rPr lang="en-US" sz="2200">
                <a:latin typeface="Arial" charset="0"/>
              </a:rPr>
              <a:t>     when they need it </a:t>
            </a:r>
          </a:p>
          <a:p>
            <a:pPr eaLnBrk="1" hangingPunct="1"/>
            <a:r>
              <a:rPr lang="en-US" sz="2200">
                <a:latin typeface="Arial" charset="0"/>
              </a:rPr>
              <a:t>Young people have a voice </a:t>
            </a:r>
          </a:p>
          <a:p>
            <a:pPr eaLnBrk="1" hangingPunct="1">
              <a:buFont typeface="Wingdings" charset="0"/>
              <a:buNone/>
            </a:pPr>
            <a:r>
              <a:rPr lang="en-US" sz="2200">
                <a:latin typeface="Arial" charset="0"/>
              </a:rPr>
              <a:t>     (because of Who Cares?)</a:t>
            </a:r>
          </a:p>
          <a:p>
            <a:pPr eaLnBrk="1" hangingPunct="1">
              <a:buFont typeface="Wingdings" charset="0"/>
              <a:buNone/>
            </a:pPr>
            <a:endParaRPr lang="en-US" sz="100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200">
                <a:latin typeface="Arial" charset="0"/>
              </a:rPr>
              <a:t>We decided that the 3 points above were</a:t>
            </a:r>
          </a:p>
          <a:p>
            <a:pPr eaLnBrk="1" hangingPunct="1">
              <a:buFont typeface="Wingdings" charset="0"/>
              <a:buNone/>
            </a:pPr>
            <a:r>
              <a:rPr lang="en-US" sz="2200">
                <a:latin typeface="Arial" charset="0"/>
              </a:rPr>
              <a:t>most important because they would show </a:t>
            </a:r>
          </a:p>
          <a:p>
            <a:pPr eaLnBrk="1" hangingPunct="1">
              <a:buFont typeface="Wingdings" charset="0"/>
              <a:buNone/>
            </a:pPr>
            <a:r>
              <a:rPr lang="en-US" sz="2200">
                <a:latin typeface="Arial" charset="0"/>
              </a:rPr>
              <a:t>that Who Cares? was providing a really </a:t>
            </a:r>
          </a:p>
          <a:p>
            <a:pPr eaLnBrk="1" hangingPunct="1">
              <a:buFont typeface="Wingdings" charset="0"/>
              <a:buNone/>
            </a:pPr>
            <a:r>
              <a:rPr lang="en-US" sz="2200">
                <a:latin typeface="Arial" charset="0"/>
              </a:rPr>
              <a:t>good advocacy service.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 descr="outcomes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7763" y="260350"/>
            <a:ext cx="2736850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29600" cy="1143000"/>
          </a:xfrm>
        </p:spPr>
        <p:txBody>
          <a:bodyPr lIns="50800" tIns="50800" rIns="132080" bIns="50800"/>
          <a:lstStyle/>
          <a:p>
            <a:pPr indent="39688" eaLnBrk="1" hangingPunct="1"/>
            <a:r>
              <a:rPr lang="en-US">
                <a:latin typeface="Arial" charset="0"/>
              </a:rPr>
              <a:t>How we did the research  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132262"/>
          </a:xfrm>
        </p:spPr>
        <p:txBody>
          <a:bodyPr lIns="50800" tIns="50800" rIns="132080" bIns="50800"/>
          <a:lstStyle/>
          <a:p>
            <a:pPr eaLnBrk="1" hangingPunct="1"/>
            <a:r>
              <a:rPr lang="en-US">
                <a:latin typeface="Arial" charset="0"/>
              </a:rPr>
              <a:t>Online questionnaire with professionals (27 responses) </a:t>
            </a:r>
          </a:p>
          <a:p>
            <a:pPr eaLnBrk="1" hangingPunct="1"/>
            <a:r>
              <a:rPr lang="en-US">
                <a:latin typeface="Arial" charset="0"/>
              </a:rPr>
              <a:t>Paper questionnaire with residential staff (28 responses)</a:t>
            </a:r>
          </a:p>
          <a:p>
            <a:pPr eaLnBrk="1" hangingPunct="1"/>
            <a:r>
              <a:rPr lang="en-US">
                <a:latin typeface="Arial" charset="0"/>
              </a:rPr>
              <a:t>One focus group with young people in children’</a:t>
            </a:r>
            <a:r>
              <a:rPr lang="en-US" altLang="ja-JP">
                <a:latin typeface="Arial" charset="0"/>
              </a:rPr>
              <a:t>s houses.</a:t>
            </a:r>
          </a:p>
          <a:p>
            <a:pPr eaLnBrk="1" hangingPunct="1"/>
            <a:r>
              <a:rPr lang="en-US">
                <a:latin typeface="Arial" charset="0"/>
              </a:rPr>
              <a:t>7 one to one interviews with young people in children’</a:t>
            </a:r>
            <a:r>
              <a:rPr lang="en-US" altLang="ja-JP">
                <a:latin typeface="Arial" charset="0"/>
              </a:rPr>
              <a:t>s houses.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 lIns="50800" tIns="50800" rIns="132080" bIns="50800"/>
          <a:lstStyle/>
          <a:p>
            <a:pPr indent="39688" eaLnBrk="1" hangingPunct="1"/>
            <a:r>
              <a:rPr lang="en-US">
                <a:latin typeface="Arial" charset="0"/>
              </a:rPr>
              <a:t>Why we chose these methods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530725"/>
          </a:xfrm>
        </p:spPr>
        <p:txBody>
          <a:bodyPr lIns="50800" tIns="50800" rIns="132080" bIns="50800"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Surveys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We wanted to get the views of a wide variety of adults 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Young people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Focus groups to get lots of information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One to one interviews to capture personal views and experiences </a:t>
            </a:r>
          </a:p>
        </p:txBody>
      </p:sp>
      <p:pic>
        <p:nvPicPr>
          <p:cNvPr id="7171" name="Picture 4" descr="Session13-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0" y="4005263"/>
            <a:ext cx="2808288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1143000"/>
          </a:xfrm>
        </p:spPr>
        <p:txBody>
          <a:bodyPr lIns="50800" tIns="50800" rIns="132080" bIns="50800"/>
          <a:lstStyle/>
          <a:p>
            <a:pPr indent="39688" eaLnBrk="1" hangingPunct="1"/>
            <a:r>
              <a:rPr lang="en-US">
                <a:latin typeface="Arial" charset="0"/>
              </a:rPr>
              <a:t>Limitations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lIns="50800" tIns="50800" rIns="132080" bIns="50800"/>
          <a:lstStyle/>
          <a:p>
            <a:pPr eaLnBrk="1" hangingPunct="1"/>
            <a:r>
              <a:rPr lang="en-US">
                <a:latin typeface="Arial" charset="0"/>
              </a:rPr>
              <a:t>Lack of time </a:t>
            </a:r>
          </a:p>
          <a:p>
            <a:pPr eaLnBrk="1" hangingPunct="1"/>
            <a:r>
              <a:rPr lang="en-US">
                <a:latin typeface="Arial" charset="0"/>
              </a:rPr>
              <a:t>Small numbers of people consulted</a:t>
            </a:r>
          </a:p>
          <a:p>
            <a:pPr eaLnBrk="1" hangingPunct="1"/>
            <a:r>
              <a:rPr lang="en-US">
                <a:latin typeface="Arial" charset="0"/>
              </a:rPr>
              <a:t>Young people consulted were already involved with Who Cares? Scotland </a:t>
            </a:r>
          </a:p>
          <a:p>
            <a:pPr eaLnBrk="1" hangingPunct="1"/>
            <a:r>
              <a:rPr lang="en-US">
                <a:latin typeface="Arial" charset="0"/>
              </a:rPr>
              <a:t>Young people in the focus group felt uncomfortable talking in front of their Who Cares? worker</a:t>
            </a:r>
          </a:p>
          <a:p>
            <a:pPr eaLnBrk="1" hangingPunct="1"/>
            <a:r>
              <a:rPr lang="en-US">
                <a:latin typeface="Arial" charset="0"/>
              </a:rPr>
              <a:t>Young researchers all involved with Who Cares? – bias?</a:t>
            </a:r>
          </a:p>
        </p:txBody>
      </p:sp>
      <p:pic>
        <p:nvPicPr>
          <p:cNvPr id="8195" name="Picture 4" descr="10642797738a12674427447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25" y="188913"/>
            <a:ext cx="2303463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Findings: Knowledge of Who Cares? 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464050"/>
          </a:xfrm>
        </p:spPr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All residential staff and 90% of professionals had heard of Who Cares? and could say what they did</a:t>
            </a:r>
          </a:p>
          <a:p>
            <a:pPr eaLnBrk="1" hangingPunct="1"/>
            <a:r>
              <a:rPr lang="en-GB">
                <a:latin typeface="Arial" charset="0"/>
              </a:rPr>
              <a:t>The majority were also very or quite confident that they could explain about Who Cares? to a young person</a:t>
            </a:r>
          </a:p>
          <a:p>
            <a:pPr eaLnBrk="1" hangingPunct="1"/>
            <a:r>
              <a:rPr lang="en-GB">
                <a:latin typeface="Arial" charset="0"/>
              </a:rPr>
              <a:t>However, young people were not always sure what Who Cares? did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Findings: Support from Who Cares?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Both young people and adults consulted were mainly aware of the support that Who Cares? offers in meetings </a:t>
            </a:r>
          </a:p>
          <a:p>
            <a:pPr eaLnBrk="1" hangingPunct="1"/>
            <a:r>
              <a:rPr lang="en-GB">
                <a:latin typeface="Arial" charset="0"/>
              </a:rPr>
              <a:t>Young people thought that the support they received from Who Cares? was really good</a:t>
            </a:r>
          </a:p>
          <a:p>
            <a:pPr eaLnBrk="1" hangingPunct="1"/>
            <a:r>
              <a:rPr lang="en-GB">
                <a:latin typeface="Arial" charset="0"/>
              </a:rPr>
              <a:t>They felt that they had a good relationship with their Who Cares? worker </a:t>
            </a:r>
          </a:p>
          <a:p>
            <a:pPr eaLnBrk="1" hangingPunct="1">
              <a:buFont typeface="Wingdings" charset="0"/>
              <a:buNone/>
            </a:pPr>
            <a:endParaRPr lang="en-GB">
              <a:latin typeface="Arial" charset="0"/>
            </a:endParaRPr>
          </a:p>
          <a:p>
            <a:pPr lvl="1" eaLnBrk="1" hangingPunct="1"/>
            <a:endParaRPr lang="en-GB"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Findings: Support from Who Cares?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4013"/>
            <a:ext cx="8218487" cy="4506912"/>
          </a:xfrm>
        </p:spPr>
        <p:txBody>
          <a:bodyPr/>
          <a:lstStyle/>
          <a:p>
            <a:pPr eaLnBrk="1" hangingPunct="1"/>
            <a:r>
              <a:rPr lang="en-GB">
                <a:latin typeface="Arial" charset="0"/>
              </a:rPr>
              <a:t>Who Cares? workers helped young people with their confidence and self esteem and to get their point across </a:t>
            </a:r>
          </a:p>
          <a:p>
            <a:pPr eaLnBrk="1" hangingPunct="1"/>
            <a:r>
              <a:rPr lang="en-GB">
                <a:latin typeface="Arial" charset="0"/>
              </a:rPr>
              <a:t>The young people felt that they could trust their Who Cares? workers </a:t>
            </a:r>
          </a:p>
          <a:p>
            <a:pPr eaLnBrk="1" hangingPunct="1"/>
            <a:r>
              <a:rPr lang="en-GB">
                <a:latin typeface="Arial" charset="0"/>
              </a:rPr>
              <a:t>Young people also believed that </a:t>
            </a:r>
            <a:br>
              <a:rPr lang="en-GB">
                <a:latin typeface="Arial" charset="0"/>
              </a:rPr>
            </a:br>
            <a:r>
              <a:rPr lang="en-GB">
                <a:latin typeface="Arial" charset="0"/>
              </a:rPr>
              <a:t>Who Cares? generally made a </a:t>
            </a:r>
            <a:br>
              <a:rPr lang="en-GB">
                <a:latin typeface="Arial" charset="0"/>
              </a:rPr>
            </a:br>
            <a:r>
              <a:rPr lang="en-GB">
                <a:latin typeface="Arial" charset="0"/>
              </a:rPr>
              <a:t>difference to young people’s </a:t>
            </a:r>
            <a:br>
              <a:rPr lang="en-GB">
                <a:latin typeface="Arial" charset="0"/>
              </a:rPr>
            </a:br>
            <a:r>
              <a:rPr lang="en-GB">
                <a:latin typeface="Arial" charset="0"/>
              </a:rPr>
              <a:t>lives </a:t>
            </a:r>
          </a:p>
          <a:p>
            <a:pPr eaLnBrk="1" hangingPunct="1"/>
            <a:endParaRPr lang="en-GB">
              <a:latin typeface="Arial" charset="0"/>
            </a:endParaRPr>
          </a:p>
        </p:txBody>
      </p:sp>
      <p:pic>
        <p:nvPicPr>
          <p:cNvPr id="11267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888" y="4221163"/>
            <a:ext cx="24479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ヒラギノ角ゴ ProN W3" charset="-128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ヒラギノ角ゴ ProN W3" charset="-128"/>
            <a:cs typeface="Arial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220</TotalTime>
  <Pages>0</Pages>
  <Words>851</Words>
  <Characters>0</Characters>
  <Application>Microsoft Macintosh PowerPoint</Application>
  <PresentationFormat>On-screen Show (4:3)</PresentationFormat>
  <Lines>0</Lines>
  <Paragraphs>107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ヒラギノ角ゴ ProN W3</vt:lpstr>
      <vt:lpstr>ＭＳ Ｐゴシック</vt:lpstr>
      <vt:lpstr>Wingdings</vt:lpstr>
      <vt:lpstr>Calibri</vt:lpstr>
      <vt:lpstr>Times New Roman</vt:lpstr>
      <vt:lpstr>Watermark</vt:lpstr>
      <vt:lpstr>Young people’s research: Who Cares? Scotland’s advocacy services</vt:lpstr>
      <vt:lpstr>Introduction</vt:lpstr>
      <vt:lpstr>What was the research about ? </vt:lpstr>
      <vt:lpstr>How we did the research  </vt:lpstr>
      <vt:lpstr>Why we chose these methods</vt:lpstr>
      <vt:lpstr>Limitations</vt:lpstr>
      <vt:lpstr>Findings: Knowledge of Who Cares? </vt:lpstr>
      <vt:lpstr>Findings: Support from Who Cares?</vt:lpstr>
      <vt:lpstr>Findings: Support from Who Cares?</vt:lpstr>
      <vt:lpstr>Findings: Getting in contact with Who Cares? </vt:lpstr>
      <vt:lpstr>Findings:  Residential staff </vt:lpstr>
      <vt:lpstr>Conclusions and recommendations</vt:lpstr>
      <vt:lpstr>Conclusions and recommendations</vt:lpstr>
      <vt:lpstr>Conclusions and recommendations</vt:lpstr>
      <vt:lpstr>Conclusions and recommendations</vt:lpstr>
    </vt:vector>
  </TitlesOfParts>
  <Manager/>
  <Company>Who cares? Scotland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people's research:Who Cares? Scotland's advocacy services</dc:title>
  <dc:subject>young people</dc:subject>
  <dc:creator>Sharon Smith,Jimmy Paton,Laura Dooley,Kourtney Stewart,David Miller</dc:creator>
  <cp:keywords>young people,research,who cares,Scotland,advocacy</cp:keywords>
  <dc:description>A presentation of their research findings by the young people involved in the community research project Working with young people</dc:description>
  <cp:lastModifiedBy>Lesley Duff</cp:lastModifiedBy>
  <cp:revision>16</cp:revision>
  <dcterms:modified xsi:type="dcterms:W3CDTF">2016-03-21T12:03:49Z</dcterms:modified>
  <cp:category/>
</cp:coreProperties>
</file>