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  <p:sldMasterId id="2147483652" r:id="rId2"/>
    <p:sldMasterId id="2147483654" r:id="rId3"/>
  </p:sldMasterIdLst>
  <p:sldIdLst>
    <p:sldId id="256" r:id="rId4"/>
    <p:sldId id="257" r:id="rId5"/>
    <p:sldId id="259" r:id="rId6"/>
    <p:sldId id="260" r:id="rId7"/>
    <p:sldId id="258" r:id="rId8"/>
    <p:sldId id="261" r:id="rId9"/>
    <p:sldId id="272" r:id="rId10"/>
    <p:sldId id="271" r:id="rId11"/>
    <p:sldId id="262" r:id="rId12"/>
    <p:sldId id="263" r:id="rId13"/>
    <p:sldId id="264" r:id="rId14"/>
    <p:sldId id="265" r:id="rId15"/>
    <p:sldId id="266" r:id="rId16"/>
    <p:sldId id="267" r:id="rId17"/>
    <p:sldId id="269" r:id="rId18"/>
    <p:sldId id="268" r:id="rId1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2420938"/>
            <a:ext cx="8523288" cy="1470025"/>
          </a:xfrm>
        </p:spPr>
        <p:txBody>
          <a:bodyPr anchor="ctr"/>
          <a:lstStyle>
            <a:lvl1pPr algn="ctr"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smtClean="0"/>
              <a:t>Changing Lives and the Research and Develop[ment Strategy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3860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1600" b="1" i="1"/>
            </a:lvl1pPr>
          </a:lstStyle>
          <a:p>
            <a:pPr lvl="0"/>
            <a:endParaRPr lang="en-GB" noProof="0" smtClean="0"/>
          </a:p>
          <a:p>
            <a:pPr lvl="0"/>
            <a:endParaRPr lang="en-GB" noProof="0" smtClean="0"/>
          </a:p>
          <a:p>
            <a:pPr lvl="0"/>
            <a:endParaRPr lang="en-GB" noProof="0" smtClean="0"/>
          </a:p>
          <a:p>
            <a:pPr lvl="0"/>
            <a:r>
              <a:rPr lang="en-GB" noProof="0" smtClean="0"/>
              <a:t>Kate Skinner</a:t>
            </a:r>
          </a:p>
          <a:p>
            <a:pPr lvl="0"/>
            <a:r>
              <a:rPr lang="en-GB" noProof="0" smtClean="0"/>
              <a:t>Institute Lead, Research Development and Application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434975" y="6149975"/>
            <a:ext cx="6624638" cy="207963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Kate Skinner, SIESWE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34975" y="6357938"/>
            <a:ext cx="6624638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1400">
                <a:solidFill>
                  <a:schemeClr val="folHlink"/>
                </a:solidFill>
                <a:latin typeface="Myriad Pro" charset="0"/>
              </a:rPr>
              <a:t>Edinburgh, September 2007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E54DD7-53B2-1B45-8B29-E923ADF3FC1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Kate Skinner, SIESWE</a:t>
            </a:r>
          </a:p>
        </p:txBody>
      </p:sp>
    </p:spTree>
    <p:extLst>
      <p:ext uri="{BB962C8B-B14F-4D97-AF65-F5344CB8AC3E}">
        <p14:creationId xmlns:p14="http://schemas.microsoft.com/office/powerpoint/2010/main" val="2671026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2175" y="538163"/>
            <a:ext cx="1838325" cy="52419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8163"/>
            <a:ext cx="5362575" cy="52419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B16C98-3CF3-254D-AFE4-FE26F79C9D2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Kate Skinner, SIESWE</a:t>
            </a:r>
          </a:p>
        </p:txBody>
      </p:sp>
    </p:spTree>
    <p:extLst>
      <p:ext uri="{BB962C8B-B14F-4D97-AF65-F5344CB8AC3E}">
        <p14:creationId xmlns:p14="http://schemas.microsoft.com/office/powerpoint/2010/main" val="1567649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2420938"/>
            <a:ext cx="8523288" cy="1470025"/>
          </a:xfrm>
        </p:spPr>
        <p:txBody>
          <a:bodyPr anchor="ctr"/>
          <a:lstStyle>
            <a:lvl1pPr algn="ctr"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smtClean="0"/>
              <a:t>Changing Lives and the Research and Develop[ment Strategy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3860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1600" b="1" i="1"/>
            </a:lvl1pPr>
          </a:lstStyle>
          <a:p>
            <a:pPr lvl="0"/>
            <a:endParaRPr lang="en-GB" noProof="0" smtClean="0"/>
          </a:p>
          <a:p>
            <a:pPr lvl="0"/>
            <a:endParaRPr lang="en-GB" noProof="0" smtClean="0"/>
          </a:p>
          <a:p>
            <a:pPr lvl="0"/>
            <a:endParaRPr lang="en-GB" noProof="0" smtClean="0"/>
          </a:p>
          <a:p>
            <a:pPr lvl="0"/>
            <a:r>
              <a:rPr lang="en-GB" noProof="0" smtClean="0"/>
              <a:t>Kate Skinner</a:t>
            </a:r>
          </a:p>
          <a:p>
            <a:pPr lvl="0"/>
            <a:r>
              <a:rPr lang="en-GB" noProof="0" smtClean="0"/>
              <a:t>Institute Lead, Research Development and Application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434975" y="6149975"/>
            <a:ext cx="6624638" cy="207963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Kate Skinner, SIESWE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34975" y="6357938"/>
            <a:ext cx="6624638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1400">
                <a:solidFill>
                  <a:schemeClr val="folHlink"/>
                </a:solidFill>
                <a:latin typeface="Myriad Pro" charset="0"/>
              </a:rPr>
              <a:t>Edinburgh, September 2007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814057-9D60-0C44-B691-F62EDAD9F52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Author, SIESWE</a:t>
            </a:r>
          </a:p>
        </p:txBody>
      </p:sp>
    </p:spTree>
    <p:extLst>
      <p:ext uri="{BB962C8B-B14F-4D97-AF65-F5344CB8AC3E}">
        <p14:creationId xmlns:p14="http://schemas.microsoft.com/office/powerpoint/2010/main" val="3472266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56C6FF-70E8-5240-BE7A-5350EAA3A51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Author, SIESWE</a:t>
            </a:r>
          </a:p>
        </p:txBody>
      </p:sp>
    </p:spTree>
    <p:extLst>
      <p:ext uri="{BB962C8B-B14F-4D97-AF65-F5344CB8AC3E}">
        <p14:creationId xmlns:p14="http://schemas.microsoft.com/office/powerpoint/2010/main" val="1309024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11338"/>
            <a:ext cx="3597275" cy="3968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06875" y="1811338"/>
            <a:ext cx="3598863" cy="3968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55BA78-63CE-2147-AD62-809AA9FC7BF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Author, SIESWE</a:t>
            </a:r>
          </a:p>
        </p:txBody>
      </p:sp>
    </p:spTree>
    <p:extLst>
      <p:ext uri="{BB962C8B-B14F-4D97-AF65-F5344CB8AC3E}">
        <p14:creationId xmlns:p14="http://schemas.microsoft.com/office/powerpoint/2010/main" val="1784804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9AF4BC-6FDD-F441-97B2-E21D9C19359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Author, SIESWE</a:t>
            </a:r>
          </a:p>
        </p:txBody>
      </p:sp>
    </p:spTree>
    <p:extLst>
      <p:ext uri="{BB962C8B-B14F-4D97-AF65-F5344CB8AC3E}">
        <p14:creationId xmlns:p14="http://schemas.microsoft.com/office/powerpoint/2010/main" val="2155891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804372-C8B2-D64F-98E8-93760A40613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Author, SIESWE</a:t>
            </a:r>
          </a:p>
        </p:txBody>
      </p:sp>
    </p:spTree>
    <p:extLst>
      <p:ext uri="{BB962C8B-B14F-4D97-AF65-F5344CB8AC3E}">
        <p14:creationId xmlns:p14="http://schemas.microsoft.com/office/powerpoint/2010/main" val="3097102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6643DD-5496-8340-8F43-AA0D640BE64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Author, SIESWE</a:t>
            </a:r>
          </a:p>
        </p:txBody>
      </p:sp>
    </p:spTree>
    <p:extLst>
      <p:ext uri="{BB962C8B-B14F-4D97-AF65-F5344CB8AC3E}">
        <p14:creationId xmlns:p14="http://schemas.microsoft.com/office/powerpoint/2010/main" val="29475257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7BF6D6-4825-D44D-A749-87989D050BA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Author, SIESWE</a:t>
            </a:r>
          </a:p>
        </p:txBody>
      </p:sp>
    </p:spTree>
    <p:extLst>
      <p:ext uri="{BB962C8B-B14F-4D97-AF65-F5344CB8AC3E}">
        <p14:creationId xmlns:p14="http://schemas.microsoft.com/office/powerpoint/2010/main" val="2235115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0A80BF-0210-8B4B-B6E7-4EDC6B08E13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Kate Skinner, SIESWE</a:t>
            </a:r>
          </a:p>
        </p:txBody>
      </p:sp>
    </p:spTree>
    <p:extLst>
      <p:ext uri="{BB962C8B-B14F-4D97-AF65-F5344CB8AC3E}">
        <p14:creationId xmlns:p14="http://schemas.microsoft.com/office/powerpoint/2010/main" val="40075134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0D33FC-06DC-404E-82A9-EFC92AF1BBD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Author, SIESWE</a:t>
            </a:r>
          </a:p>
        </p:txBody>
      </p:sp>
    </p:spTree>
    <p:extLst>
      <p:ext uri="{BB962C8B-B14F-4D97-AF65-F5344CB8AC3E}">
        <p14:creationId xmlns:p14="http://schemas.microsoft.com/office/powerpoint/2010/main" val="15920719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F01A8C-01D2-ED48-976B-FEEFBFCD59D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Author, SIESWE</a:t>
            </a:r>
          </a:p>
        </p:txBody>
      </p:sp>
    </p:spTree>
    <p:extLst>
      <p:ext uri="{BB962C8B-B14F-4D97-AF65-F5344CB8AC3E}">
        <p14:creationId xmlns:p14="http://schemas.microsoft.com/office/powerpoint/2010/main" val="19936436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2175" y="538163"/>
            <a:ext cx="1838325" cy="52419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8163"/>
            <a:ext cx="5362575" cy="52419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142156-AF7E-DA43-96B2-AE0917D7F6B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Author, SIESWE</a:t>
            </a:r>
          </a:p>
        </p:txBody>
      </p:sp>
    </p:spTree>
    <p:extLst>
      <p:ext uri="{BB962C8B-B14F-4D97-AF65-F5344CB8AC3E}">
        <p14:creationId xmlns:p14="http://schemas.microsoft.com/office/powerpoint/2010/main" val="35821425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68E7D-C542-524A-83BD-8CA8801199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365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46FFD-69FF-6B44-8541-29DA49C086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47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8EE2C-07E3-9449-80E0-44ADCF01B8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817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BE2D1-1EB6-BA49-B649-3E9ACB390A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743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D201E-998D-7042-B374-03EDBB415A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327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2A1C8-8C0D-6D4C-AFFE-B731541A88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307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56B51-7B07-6549-B49C-D8129367A1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43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FFA385-7A8C-0C4F-9FAE-B6958B86689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Kate Skinner, SIESWE</a:t>
            </a:r>
          </a:p>
        </p:txBody>
      </p:sp>
    </p:spTree>
    <p:extLst>
      <p:ext uri="{BB962C8B-B14F-4D97-AF65-F5344CB8AC3E}">
        <p14:creationId xmlns:p14="http://schemas.microsoft.com/office/powerpoint/2010/main" val="30626266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6E8C8-E89C-AB4D-AA67-A35A5B5E2B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047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6ABE9-3B7A-FA49-892B-8EEE6E6DA6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752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68EE1-8608-984B-BD4B-018D6B40C2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598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3C19D-CE5D-9F4F-B508-8D9E72A9FC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44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11338"/>
            <a:ext cx="3597275" cy="3968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06875" y="1811338"/>
            <a:ext cx="3598863" cy="3968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7AC801-7A35-C74D-9AB9-E463E21628E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Kate Skinner, SIESWE</a:t>
            </a:r>
          </a:p>
        </p:txBody>
      </p:sp>
    </p:spTree>
    <p:extLst>
      <p:ext uri="{BB962C8B-B14F-4D97-AF65-F5344CB8AC3E}">
        <p14:creationId xmlns:p14="http://schemas.microsoft.com/office/powerpoint/2010/main" val="241386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7BC41E-C8A1-8B41-9CEF-CA00B9286B0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Kate Skinner, SIESWE</a:t>
            </a:r>
          </a:p>
        </p:txBody>
      </p:sp>
    </p:spTree>
    <p:extLst>
      <p:ext uri="{BB962C8B-B14F-4D97-AF65-F5344CB8AC3E}">
        <p14:creationId xmlns:p14="http://schemas.microsoft.com/office/powerpoint/2010/main" val="274462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BC0B38-05B9-454D-98A9-EF15445E890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Kate Skinner, SIESWE</a:t>
            </a:r>
          </a:p>
        </p:txBody>
      </p:sp>
    </p:spTree>
    <p:extLst>
      <p:ext uri="{BB962C8B-B14F-4D97-AF65-F5344CB8AC3E}">
        <p14:creationId xmlns:p14="http://schemas.microsoft.com/office/powerpoint/2010/main" val="3273814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34743E-D772-D940-B85D-563C21738139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Kate Skinner, SIESWE</a:t>
            </a:r>
          </a:p>
        </p:txBody>
      </p:sp>
    </p:spTree>
    <p:extLst>
      <p:ext uri="{BB962C8B-B14F-4D97-AF65-F5344CB8AC3E}">
        <p14:creationId xmlns:p14="http://schemas.microsoft.com/office/powerpoint/2010/main" val="185041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398001-D14C-DB4F-8840-8F5F766936C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Kate Skinner, SIESWE</a:t>
            </a:r>
          </a:p>
        </p:txBody>
      </p:sp>
    </p:spTree>
    <p:extLst>
      <p:ext uri="{BB962C8B-B14F-4D97-AF65-F5344CB8AC3E}">
        <p14:creationId xmlns:p14="http://schemas.microsoft.com/office/powerpoint/2010/main" val="412208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F4D221-0124-9841-A446-1477C140CA5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Kate Skinner, SIESWE</a:t>
            </a:r>
          </a:p>
        </p:txBody>
      </p:sp>
    </p:spTree>
    <p:extLst>
      <p:ext uri="{BB962C8B-B14F-4D97-AF65-F5344CB8AC3E}">
        <p14:creationId xmlns:p14="http://schemas.microsoft.com/office/powerpoint/2010/main" val="216070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8163"/>
            <a:ext cx="7353300" cy="127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11338"/>
            <a:ext cx="7348538" cy="396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10313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fld id="{87047718-585D-F648-B45A-998E363F2D2A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65850"/>
            <a:ext cx="6624638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GB"/>
              <a:t>Kate Skinner, SIESWE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57200" y="6357938"/>
            <a:ext cx="6624638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1400">
                <a:solidFill>
                  <a:schemeClr val="folHlink"/>
                </a:solidFill>
                <a:latin typeface="Myriad Pro" charset="0"/>
              </a:rPr>
              <a:t>Edinburgh, September 2007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dt="0"/>
  <p:txStyles>
    <p:titleStyle>
      <a:lvl1pPr algn="l" rtl="0" fontAlgn="base">
        <a:lnSpc>
          <a:spcPct val="7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fontAlgn="base">
        <a:lnSpc>
          <a:spcPct val="7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Myriad Pro Light" charset="0"/>
          <a:ea typeface="ＭＳ Ｐゴシック" charset="0"/>
        </a:defRPr>
      </a:lvl2pPr>
      <a:lvl3pPr algn="l" rtl="0" fontAlgn="base">
        <a:lnSpc>
          <a:spcPct val="7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Myriad Pro Light" charset="0"/>
          <a:ea typeface="ＭＳ Ｐゴシック" charset="0"/>
        </a:defRPr>
      </a:lvl3pPr>
      <a:lvl4pPr algn="l" rtl="0" fontAlgn="base">
        <a:lnSpc>
          <a:spcPct val="7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Myriad Pro Light" charset="0"/>
          <a:ea typeface="ＭＳ Ｐゴシック" charset="0"/>
        </a:defRPr>
      </a:lvl4pPr>
      <a:lvl5pPr algn="l" rtl="0" fontAlgn="base">
        <a:lnSpc>
          <a:spcPct val="7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Myriad Pro Light" charset="0"/>
          <a:ea typeface="ＭＳ Ｐゴシック" charset="0"/>
        </a:defRPr>
      </a:lvl5pPr>
      <a:lvl6pPr marL="457200" algn="l" rtl="0" fontAlgn="base">
        <a:lnSpc>
          <a:spcPct val="7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Myriad Pro Light" charset="0"/>
          <a:ea typeface="ＭＳ Ｐゴシック" charset="0"/>
        </a:defRPr>
      </a:lvl6pPr>
      <a:lvl7pPr marL="914400" algn="l" rtl="0" fontAlgn="base">
        <a:lnSpc>
          <a:spcPct val="7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Myriad Pro Light" charset="0"/>
          <a:ea typeface="ＭＳ Ｐゴシック" charset="0"/>
        </a:defRPr>
      </a:lvl7pPr>
      <a:lvl8pPr marL="1371600" algn="l" rtl="0" fontAlgn="base">
        <a:lnSpc>
          <a:spcPct val="7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Myriad Pro Light" charset="0"/>
          <a:ea typeface="ＭＳ Ｐゴシック" charset="0"/>
        </a:defRPr>
      </a:lvl8pPr>
      <a:lvl9pPr marL="1828800" algn="l" rtl="0" fontAlgn="base">
        <a:lnSpc>
          <a:spcPct val="7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Myriad Pro Light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8163"/>
            <a:ext cx="7353300" cy="127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11338"/>
            <a:ext cx="7348538" cy="396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10313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fld id="{28D6EFAA-C016-4E4E-9309-FE67C27DB4A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65850"/>
            <a:ext cx="6624638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GB"/>
              <a:t>Author, SIESWE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57200" y="6357938"/>
            <a:ext cx="6624638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1400">
                <a:solidFill>
                  <a:schemeClr val="folHlink"/>
                </a:solidFill>
                <a:latin typeface="Myriad Pro" charset="0"/>
              </a:rPr>
              <a:t>Location, Month Year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sldNum="0" hdr="0" dt="0"/>
  <p:txStyles>
    <p:titleStyle>
      <a:lvl1pPr algn="l" rtl="0" fontAlgn="base">
        <a:lnSpc>
          <a:spcPct val="7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fontAlgn="base">
        <a:lnSpc>
          <a:spcPct val="7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Myriad Pro Light" charset="0"/>
          <a:ea typeface="ＭＳ Ｐゴシック" charset="0"/>
        </a:defRPr>
      </a:lvl2pPr>
      <a:lvl3pPr algn="l" rtl="0" fontAlgn="base">
        <a:lnSpc>
          <a:spcPct val="7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Myriad Pro Light" charset="0"/>
          <a:ea typeface="ＭＳ Ｐゴシック" charset="0"/>
        </a:defRPr>
      </a:lvl3pPr>
      <a:lvl4pPr algn="l" rtl="0" fontAlgn="base">
        <a:lnSpc>
          <a:spcPct val="7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Myriad Pro Light" charset="0"/>
          <a:ea typeface="ＭＳ Ｐゴシック" charset="0"/>
        </a:defRPr>
      </a:lvl4pPr>
      <a:lvl5pPr algn="l" rtl="0" fontAlgn="base">
        <a:lnSpc>
          <a:spcPct val="7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Myriad Pro Light" charset="0"/>
          <a:ea typeface="ＭＳ Ｐゴシック" charset="0"/>
        </a:defRPr>
      </a:lvl5pPr>
      <a:lvl6pPr marL="457200" algn="l" rtl="0" fontAlgn="base">
        <a:lnSpc>
          <a:spcPct val="7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Myriad Pro Light" charset="0"/>
          <a:ea typeface="ＭＳ Ｐゴシック" charset="0"/>
        </a:defRPr>
      </a:lvl6pPr>
      <a:lvl7pPr marL="914400" algn="l" rtl="0" fontAlgn="base">
        <a:lnSpc>
          <a:spcPct val="7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Myriad Pro Light" charset="0"/>
          <a:ea typeface="ＭＳ Ｐゴシック" charset="0"/>
        </a:defRPr>
      </a:lvl7pPr>
      <a:lvl8pPr marL="1371600" algn="l" rtl="0" fontAlgn="base">
        <a:lnSpc>
          <a:spcPct val="7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Myriad Pro Light" charset="0"/>
          <a:ea typeface="ＭＳ Ｐゴシック" charset="0"/>
        </a:defRPr>
      </a:lvl8pPr>
      <a:lvl9pPr marL="1828800" algn="l" rtl="0" fontAlgn="base">
        <a:lnSpc>
          <a:spcPct val="7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Myriad Pro Light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473470-6D58-1148-9C86-796086E8E5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Kate Skinner, SIESWE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/>
              <a:t>Changing Lives and the Research &amp; Development Strategy</a:t>
            </a:r>
            <a:endParaRPr lang="en-US" sz="44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Kate Skinner</a:t>
            </a:r>
          </a:p>
          <a:p>
            <a:pPr>
              <a:lnSpc>
                <a:spcPct val="90000"/>
              </a:lnSpc>
            </a:pPr>
            <a:r>
              <a:rPr lang="en-GB"/>
              <a:t>Institute Lead, Research Development and Application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Kate Skinner, SIESWE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 we have: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A National Steering Group: Chaired by Bryan Williams with reps (c20) from ADSW, BASW, SSRG, Universities Scotland, SWIA, FE Colleges etc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3 Working Groups: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/>
              <a:t>		</a:t>
            </a:r>
            <a:r>
              <a:rPr lang="en-GB" sz="1700"/>
              <a:t>Embedding Research into Social Services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sz="1700"/>
              <a:t>	 	Improving the Research Infrastructure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sz="1700"/>
              <a:t>	   Increasing Research Capacity and Capability</a:t>
            </a:r>
            <a:endParaRPr lang="en-US" sz="17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Kate Skinner, SIESWE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/>
              <a:t/>
            </a:r>
            <a:br>
              <a:rPr lang="en-GB" sz="3600"/>
            </a:br>
            <a:r>
              <a:rPr lang="en-GB" sz="3600"/>
              <a:t>Members of the Working Groups</a:t>
            </a:r>
            <a:endParaRPr lang="en-US" sz="36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endParaRPr lang="en-GB"/>
          </a:p>
          <a:p>
            <a:pPr>
              <a:buFontTx/>
              <a:buNone/>
            </a:pPr>
            <a:r>
              <a:rPr lang="en-GB"/>
              <a:t>	Service users, carers, practitioners, managers, planners, academics, researchers (health, education and social services), vol. orgs, centres of excellence, further education colleges etc – about 50 in all  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Kate Skinner, SIESWE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Timetable: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Papers produced by Working Groups (WG) September</a:t>
            </a:r>
          </a:p>
          <a:p>
            <a:pPr>
              <a:lnSpc>
                <a:spcPct val="90000"/>
              </a:lnSpc>
            </a:pPr>
            <a:r>
              <a:rPr lang="en-GB"/>
              <a:t>First draft written October</a:t>
            </a:r>
          </a:p>
          <a:p>
            <a:pPr>
              <a:lnSpc>
                <a:spcPct val="90000"/>
              </a:lnSpc>
            </a:pPr>
            <a:r>
              <a:rPr lang="en-GB"/>
              <a:t>Out to WG for feedback November</a:t>
            </a:r>
          </a:p>
          <a:p>
            <a:pPr>
              <a:lnSpc>
                <a:spcPct val="90000"/>
              </a:lnSpc>
            </a:pPr>
            <a:r>
              <a:rPr lang="en-GB"/>
              <a:t>Out nationally for consultation Dec/Jan/Feb</a:t>
            </a:r>
          </a:p>
          <a:p>
            <a:pPr>
              <a:lnSpc>
                <a:spcPct val="90000"/>
              </a:lnSpc>
            </a:pPr>
            <a:r>
              <a:rPr lang="en-GB"/>
              <a:t>Re-write March 08</a:t>
            </a:r>
          </a:p>
          <a:p>
            <a:pPr>
              <a:lnSpc>
                <a:spcPct val="90000"/>
              </a:lnSpc>
            </a:pPr>
            <a:r>
              <a:rPr lang="en-GB"/>
              <a:t>Published April 08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Kate Skinner, SIESWE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Developing demonstration projects e.g.: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/>
              <a:t>Working with LAs on: </a:t>
            </a:r>
          </a:p>
          <a:p>
            <a:endParaRPr lang="en-GB" sz="1800"/>
          </a:p>
          <a:p>
            <a:pPr lvl="1">
              <a:buFontTx/>
              <a:buNone/>
            </a:pPr>
            <a:r>
              <a:rPr lang="en-GB" sz="1500"/>
              <a:t>	- 2 service developments taking a community of practice approach;</a:t>
            </a:r>
          </a:p>
          <a:p>
            <a:pPr lvl="1">
              <a:buFontTx/>
              <a:buNone/>
            </a:pPr>
            <a:r>
              <a:rPr lang="en-GB" sz="1500"/>
              <a:t>	- a group of practitioners undertaking modest  research 	projects</a:t>
            </a:r>
          </a:p>
          <a:p>
            <a:pPr lvl="1">
              <a:buFontTx/>
              <a:buNone/>
            </a:pPr>
            <a:r>
              <a:rPr lang="en-GB" sz="1500"/>
              <a:t>	- setting up a journal club, writing for publication</a:t>
            </a:r>
          </a:p>
          <a:p>
            <a:pPr lvl="1">
              <a:buFontTx/>
              <a:buNone/>
            </a:pPr>
            <a:r>
              <a:rPr lang="en-GB" sz="1500"/>
              <a:t>	- a seminar on services for older people calling on research</a:t>
            </a:r>
          </a:p>
          <a:p>
            <a:pPr lvl="1">
              <a:buFontTx/>
              <a:buNone/>
            </a:pPr>
            <a:r>
              <a:rPr lang="en-GB" sz="1500"/>
              <a:t>	- evaluating a performance improvement project</a:t>
            </a:r>
          </a:p>
          <a:p>
            <a:pPr lvl="1">
              <a:buFontTx/>
              <a:buNone/>
            </a:pPr>
            <a:r>
              <a:rPr lang="en-GB" sz="1500"/>
              <a:t>     - developing a research ethics and governance framework</a:t>
            </a:r>
          </a:p>
          <a:p>
            <a:pPr lvl="1">
              <a:buFontTx/>
              <a:buNone/>
            </a:pPr>
            <a:endParaRPr lang="en-GB" sz="1500"/>
          </a:p>
          <a:p>
            <a:r>
              <a:rPr lang="en-GB" sz="1800"/>
              <a:t>Set up an information for practice special interest group</a:t>
            </a:r>
          </a:p>
          <a:p>
            <a:pPr>
              <a:buFontTx/>
              <a:buNone/>
            </a:pPr>
            <a:endParaRPr lang="en-GB" sz="1800"/>
          </a:p>
          <a:p>
            <a:r>
              <a:rPr lang="en-GB" sz="1800"/>
              <a:t>Conducted surveys on research in agencies, further education colleges</a:t>
            </a:r>
          </a:p>
          <a:p>
            <a:endParaRPr lang="en-GB"/>
          </a:p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Kate Skinner, SIESWE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8163"/>
            <a:ext cx="7353300" cy="730250"/>
          </a:xfrm>
        </p:spPr>
        <p:txBody>
          <a:bodyPr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7348537" cy="3968750"/>
          </a:xfrm>
        </p:spPr>
        <p:txBody>
          <a:bodyPr/>
          <a:lstStyle/>
          <a:p>
            <a:r>
              <a:rPr lang="en-GB" sz="1800"/>
              <a:t>Conducted a survey/held consultation event of knowledge used in practice</a:t>
            </a:r>
          </a:p>
          <a:p>
            <a:endParaRPr lang="en-GB" sz="1800"/>
          </a:p>
          <a:p>
            <a:r>
              <a:rPr lang="en-GB" sz="1800"/>
              <a:t>Carrying out a feasibility study on the future design of information systems for social services</a:t>
            </a:r>
          </a:p>
          <a:p>
            <a:endParaRPr lang="en-GB" sz="1800"/>
          </a:p>
          <a:p>
            <a:r>
              <a:rPr lang="en-GB" sz="1800"/>
              <a:t>Evaluating a practitioner research programme in a voluntary organisation supported by the Glasgow School of Social Work</a:t>
            </a:r>
          </a:p>
          <a:p>
            <a:endParaRPr lang="en-GB" sz="1800"/>
          </a:p>
          <a:p>
            <a:r>
              <a:rPr lang="en-GB" sz="1800"/>
              <a:t>Developing the evaluation of the new SW degree</a:t>
            </a:r>
          </a:p>
          <a:p>
            <a:endParaRPr lang="en-GB" sz="1800"/>
          </a:p>
          <a:p>
            <a:r>
              <a:rPr lang="en-GB" sz="1800"/>
              <a:t>Contributing to the evaluation of Leading to Deliver</a:t>
            </a:r>
          </a:p>
          <a:p>
            <a:endParaRPr lang="en-GB" sz="1800"/>
          </a:p>
          <a:p>
            <a:r>
              <a:rPr lang="en-GB" sz="1800"/>
              <a:t>Developing pilot project of practitioner research posts</a:t>
            </a:r>
            <a:endParaRPr lang="en-US" sz="1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Kate Skinner, SIESWE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/>
              <a:t>Working with the ESRC and SFC on funding issues</a:t>
            </a:r>
          </a:p>
          <a:p>
            <a:endParaRPr lang="en-GB" sz="1800"/>
          </a:p>
          <a:p>
            <a:r>
              <a:rPr lang="en-GB" sz="1800"/>
              <a:t>Commissioning a study of research capacity in Scotland</a:t>
            </a:r>
          </a:p>
          <a:p>
            <a:endParaRPr lang="en-GB" sz="1800"/>
          </a:p>
          <a:p>
            <a:r>
              <a:rPr lang="en-GB" sz="1800"/>
              <a:t>Working with academics on their contribution to leadership in the sector</a:t>
            </a:r>
          </a:p>
          <a:p>
            <a:endParaRPr lang="en-GB" sz="1800"/>
          </a:p>
          <a:p>
            <a:r>
              <a:rPr lang="en-GB" sz="1800"/>
              <a:t>Examining the feasibility of setting up an on-line journal for the sector</a:t>
            </a:r>
          </a:p>
          <a:p>
            <a:endParaRPr lang="en-GB" sz="1800"/>
          </a:p>
          <a:p>
            <a:r>
              <a:rPr lang="en-GB" sz="1800"/>
              <a:t>Making full-text journals available to all registered social services employees via the Learning Exchange</a:t>
            </a:r>
            <a:endParaRPr lang="en-US" sz="1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Kate Skinner, SIESWE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All these: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Will be building receptivity for the Strategy</a:t>
            </a:r>
          </a:p>
          <a:p>
            <a:r>
              <a:rPr lang="en-GB"/>
              <a:t>Contributing to the evidence base for social services</a:t>
            </a:r>
          </a:p>
          <a:p>
            <a:r>
              <a:rPr lang="en-GB"/>
              <a:t>Developing models for the future </a:t>
            </a:r>
          </a:p>
          <a:p>
            <a:r>
              <a:rPr lang="en-GB"/>
              <a:t>Sowing the seeds for future developments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Kate Skinner, SIESWE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Imperatives for the R&amp;D Strategy: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600"/>
              <a:t>From Changing Lives we need to :</a:t>
            </a:r>
          </a:p>
          <a:p>
            <a:pPr lvl="2">
              <a:buFontTx/>
              <a:buNone/>
            </a:pPr>
            <a:endParaRPr lang="en-GB" sz="1800"/>
          </a:p>
          <a:p>
            <a:pPr lvl="2">
              <a:buFontTx/>
              <a:buNone/>
            </a:pPr>
            <a:r>
              <a:rPr lang="en-GB"/>
              <a:t>Use info gathered </a:t>
            </a:r>
          </a:p>
          <a:p>
            <a:pPr lvl="2">
              <a:buFontTx/>
              <a:buNone/>
            </a:pPr>
            <a:r>
              <a:rPr lang="en-GB"/>
              <a:t>Learn from mistakes</a:t>
            </a:r>
          </a:p>
          <a:p>
            <a:pPr lvl="2">
              <a:buFontTx/>
              <a:buNone/>
            </a:pPr>
            <a:r>
              <a:rPr lang="en-GB"/>
              <a:t>Base decisions on evidence</a:t>
            </a:r>
          </a:p>
          <a:p>
            <a:pPr lvl="2">
              <a:buFontTx/>
              <a:buNone/>
            </a:pPr>
            <a:r>
              <a:rPr lang="en-GB"/>
              <a:t>Support innovation</a:t>
            </a:r>
          </a:p>
          <a:p>
            <a:pPr lvl="2">
              <a:buFontTx/>
              <a:buNone/>
            </a:pPr>
            <a:r>
              <a:rPr lang="en-GB"/>
              <a:t>Use technology</a:t>
            </a:r>
          </a:p>
          <a:p>
            <a:pPr lvl="2">
              <a:buFontTx/>
              <a:buNone/>
            </a:pPr>
            <a:r>
              <a:rPr lang="en-GB"/>
              <a:t>Learn from good practice</a:t>
            </a:r>
          </a:p>
          <a:p>
            <a:pPr lvl="2" algn="r">
              <a:buFontTx/>
              <a:buNone/>
            </a:pPr>
            <a:endParaRPr lang="en-GB"/>
          </a:p>
          <a:p>
            <a:pPr lvl="2" algn="r">
              <a:buFontTx/>
              <a:buNone/>
            </a:pPr>
            <a:r>
              <a:rPr lang="en-GB"/>
              <a:t>`Scottish Executive, (2006) </a:t>
            </a:r>
            <a:r>
              <a:rPr lang="en-GB" i="1"/>
              <a:t>Changing Lives</a:t>
            </a:r>
            <a:endParaRPr lang="en-US" sz="1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Kate Skinner, SIESWE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R&amp;D Strategy: Sits under Practice Governance BUT is a cross-cutting issue:</a:t>
            </a:r>
            <a:endParaRPr lang="en-US" sz="32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GB" sz="1600"/>
          </a:p>
          <a:p>
            <a:pPr>
              <a:lnSpc>
                <a:spcPct val="90000"/>
              </a:lnSpc>
              <a:buFontTx/>
              <a:buNone/>
            </a:pPr>
            <a:endParaRPr lang="en-GB" sz="1600"/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/>
              <a:t>Practice Improvement: Need to research and evaluate in order to know what works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000"/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/>
              <a:t>Service Development: Standards need to be based on effective practice and accumulated practice wisdom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000"/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/>
              <a:t>Workforce Development: To be competent, confident and valued staff need to be able to link their practice to theory/research, strategies to develop the workforce need to be based on best practice </a:t>
            </a:r>
          </a:p>
          <a:p>
            <a:pPr algn="r">
              <a:lnSpc>
                <a:spcPct val="90000"/>
              </a:lnSpc>
              <a:buFontTx/>
              <a:buNone/>
            </a:pPr>
            <a:endParaRPr lang="en-US" sz="16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Kate Skinner, SIESWE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Practice Governance: Safe and effective practice need to be based on evidence derived from research and knowledge creation</a:t>
            </a:r>
          </a:p>
          <a:p>
            <a:endParaRPr lang="en-GB" sz="2400"/>
          </a:p>
          <a:p>
            <a:r>
              <a:rPr lang="en-GB" sz="2400"/>
              <a:t>Leadership and Management: Managers need to be well-informed, research-aware, research-literate and able to instill intellectual curiosity in staff </a:t>
            </a:r>
          </a:p>
          <a:p>
            <a:endParaRPr lang="en-GB" sz="2400"/>
          </a:p>
          <a:p>
            <a:pPr algn="r">
              <a:buFontTx/>
              <a:buNone/>
            </a:pPr>
            <a:r>
              <a:rPr lang="en-GB" sz="1800"/>
              <a:t>Scottish Executive (2006) </a:t>
            </a:r>
            <a:r>
              <a:rPr lang="en-GB" sz="1800" i="1"/>
              <a:t>Changing Lives Implementation Plan</a:t>
            </a:r>
            <a:endParaRPr lang="en-US" sz="1800"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Kate Skinner, SIESWE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In essence, Evidence-based Practice is:</a:t>
            </a:r>
            <a:endParaRPr lang="en-US" sz="32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Formulating questions based on service users</a:t>
            </a:r>
            <a:r>
              <a:rPr lang="ja-JP" altLang="en-GB">
                <a:latin typeface="Arial"/>
              </a:rPr>
              <a:t>’</a:t>
            </a:r>
            <a:r>
              <a:rPr lang="en-GB"/>
              <a:t> needs</a:t>
            </a:r>
          </a:p>
          <a:p>
            <a:pPr>
              <a:lnSpc>
                <a:spcPct val="90000"/>
              </a:lnSpc>
            </a:pPr>
            <a:r>
              <a:rPr lang="en-GB"/>
              <a:t>Searching for relevant literature </a:t>
            </a:r>
          </a:p>
          <a:p>
            <a:pPr>
              <a:lnSpc>
                <a:spcPct val="90000"/>
              </a:lnSpc>
            </a:pPr>
            <a:r>
              <a:rPr lang="en-GB"/>
              <a:t>Critically appraising the literature</a:t>
            </a:r>
          </a:p>
          <a:p>
            <a:pPr>
              <a:lnSpc>
                <a:spcPct val="90000"/>
              </a:lnSpc>
            </a:pPr>
            <a:r>
              <a:rPr lang="en-GB"/>
              <a:t>Taking relevant evidence and adding it to practice wisdom</a:t>
            </a:r>
          </a:p>
          <a:p>
            <a:pPr>
              <a:lnSpc>
                <a:spcPct val="90000"/>
              </a:lnSpc>
            </a:pPr>
            <a:r>
              <a:rPr lang="en-GB"/>
              <a:t>Applying it</a:t>
            </a:r>
          </a:p>
          <a:p>
            <a:pPr>
              <a:lnSpc>
                <a:spcPct val="90000"/>
              </a:lnSpc>
            </a:pPr>
            <a:r>
              <a:rPr lang="en-GB"/>
              <a:t>Evaluating practice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Kate Skinner, SIESWE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R&amp;D Strategy is about  increasing research: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sz="1600"/>
              <a:t>Literacy</a:t>
            </a:r>
          </a:p>
          <a:p>
            <a:pPr algn="ctr">
              <a:buFontTx/>
              <a:buNone/>
            </a:pPr>
            <a:endParaRPr lang="en-GB" sz="1600"/>
          </a:p>
          <a:p>
            <a:pPr algn="ctr">
              <a:buFontTx/>
              <a:buNone/>
            </a:pPr>
            <a:endParaRPr lang="en-GB" sz="1600"/>
          </a:p>
          <a:p>
            <a:pPr algn="ctr">
              <a:buFontTx/>
              <a:buNone/>
            </a:pPr>
            <a:endParaRPr lang="en-GB" sz="1600"/>
          </a:p>
          <a:p>
            <a:pPr algn="ctr">
              <a:buFontTx/>
              <a:buNone/>
            </a:pPr>
            <a:endParaRPr lang="en-GB" sz="1600"/>
          </a:p>
          <a:p>
            <a:pPr algn="ctr">
              <a:buFontTx/>
              <a:buNone/>
            </a:pPr>
            <a:endParaRPr lang="en-GB" sz="1600"/>
          </a:p>
          <a:p>
            <a:pPr algn="ctr">
              <a:buFontTx/>
              <a:buNone/>
            </a:pPr>
            <a:endParaRPr lang="en-GB" sz="1600"/>
          </a:p>
          <a:p>
            <a:pPr algn="ctr">
              <a:buFontTx/>
              <a:buNone/>
            </a:pPr>
            <a:endParaRPr lang="en-GB" sz="1600"/>
          </a:p>
          <a:p>
            <a:pPr algn="ctr">
              <a:buFontTx/>
              <a:buNone/>
            </a:pPr>
            <a:endParaRPr lang="en-GB" sz="1600"/>
          </a:p>
          <a:p>
            <a:pPr algn="ctr">
              <a:buFontTx/>
              <a:buNone/>
            </a:pPr>
            <a:endParaRPr lang="en-GB" sz="1600"/>
          </a:p>
          <a:p>
            <a:pPr>
              <a:buFontTx/>
              <a:buNone/>
            </a:pPr>
            <a:r>
              <a:rPr lang="en-GB" sz="1600"/>
              <a:t>Capacity/Capability				Basis for Decisions</a:t>
            </a:r>
            <a:endParaRPr lang="en-US" sz="1600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1835150" y="2133600"/>
            <a:ext cx="230505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140200" y="2133600"/>
            <a:ext cx="1944688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1835150" y="4724400"/>
            <a:ext cx="4249738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Kate Skinner, SIESWE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700"/>
              <a:t>Some excellent examples of good practice, but we need to:</a:t>
            </a:r>
            <a:br>
              <a:rPr lang="en-GB" sz="3700"/>
            </a:br>
            <a:endParaRPr lang="en-US" sz="37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sz="2400"/>
          </a:p>
          <a:p>
            <a:r>
              <a:rPr lang="en-GB" sz="2400"/>
              <a:t>Broaden/deepen interest in knowledge as a basis for services</a:t>
            </a:r>
          </a:p>
          <a:p>
            <a:r>
              <a:rPr lang="en-GB" sz="2400"/>
              <a:t>Demystify research in order to be more inclusive</a:t>
            </a:r>
          </a:p>
          <a:p>
            <a:r>
              <a:rPr lang="en-GB" sz="2400"/>
              <a:t>Get </a:t>
            </a:r>
            <a:r>
              <a:rPr lang="ja-JP" altLang="en-GB" sz="2400">
                <a:latin typeface="Arial"/>
              </a:rPr>
              <a:t>‘</a:t>
            </a:r>
            <a:r>
              <a:rPr lang="en-GB" sz="2400"/>
              <a:t>buy-in</a:t>
            </a:r>
            <a:r>
              <a:rPr lang="ja-JP" altLang="en-GB" sz="2400">
                <a:latin typeface="Arial"/>
              </a:rPr>
              <a:t>’</a:t>
            </a:r>
            <a:r>
              <a:rPr lang="en-GB" sz="2400"/>
              <a:t> at all organisational levels</a:t>
            </a:r>
          </a:p>
          <a:p>
            <a:r>
              <a:rPr lang="en-GB" sz="2400"/>
              <a:t>Increase overall investment</a:t>
            </a:r>
          </a:p>
          <a:p>
            <a:r>
              <a:rPr lang="en-GB" sz="2400"/>
              <a:t>Improve research skill levels</a:t>
            </a:r>
          </a:p>
          <a:p>
            <a:r>
              <a:rPr lang="en-GB" sz="2400"/>
              <a:t>Build effective infra-structure</a:t>
            </a:r>
          </a:p>
          <a:p>
            <a:endParaRPr lang="en-US" sz="2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Kate Skinner, SIESWE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Major issue:</a:t>
            </a: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600"/>
              <a:t>Spending on research in social services is at best one eighth of that spent in health</a:t>
            </a:r>
          </a:p>
          <a:p>
            <a:endParaRPr lang="en-GB" sz="2600"/>
          </a:p>
          <a:p>
            <a:r>
              <a:rPr lang="en-GB" sz="2600"/>
              <a:t>Desperate need to increase investment in social services</a:t>
            </a:r>
          </a:p>
          <a:p>
            <a:endParaRPr lang="en-GB" sz="2600"/>
          </a:p>
          <a:p>
            <a:r>
              <a:rPr lang="en-GB" sz="2600"/>
              <a:t>Very little money spent by LAs on research</a:t>
            </a:r>
            <a:endParaRPr lang="en-US" sz="2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Kate Skinner, SIESWE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Aim for the R&amp;D Strategy is: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b="1"/>
          </a:p>
          <a:p>
            <a:pPr>
              <a:buFontTx/>
              <a:buNone/>
            </a:pPr>
            <a:r>
              <a:rPr lang="en-GB" b="1"/>
              <a:t>	To increase the quantity and quality of research activity, and its dissemination and integration into practice, in order to improve and develop social services</a:t>
            </a:r>
            <a:endParaRPr lang="en-US" b="1"/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ESWE">
  <a:themeElements>
    <a:clrScheme name="SIESWE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5E5E5"/>
      </a:accent1>
      <a:accent2>
        <a:srgbClr val="990000"/>
      </a:accent2>
      <a:accent3>
        <a:srgbClr val="FFFFFF"/>
      </a:accent3>
      <a:accent4>
        <a:srgbClr val="000000"/>
      </a:accent4>
      <a:accent5>
        <a:srgbClr val="F9F0F0"/>
      </a:accent5>
      <a:accent6>
        <a:srgbClr val="8A0000"/>
      </a:accent6>
      <a:hlink>
        <a:srgbClr val="333399"/>
      </a:hlink>
      <a:folHlink>
        <a:srgbClr val="BE5C5C"/>
      </a:folHlink>
    </a:clrScheme>
    <a:fontScheme name="SIESWE">
      <a:majorFont>
        <a:latin typeface="Myriad Pro Light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IESW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ESW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ESW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ESW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ESW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ESW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SW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SW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SW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SW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SW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SW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SWE 13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ESW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5E5E5"/>
        </a:accent1>
        <a:accent2>
          <a:srgbClr val="990000"/>
        </a:accent2>
        <a:accent3>
          <a:srgbClr val="FFFFFF"/>
        </a:accent3>
        <a:accent4>
          <a:srgbClr val="000000"/>
        </a:accent4>
        <a:accent5>
          <a:srgbClr val="F9F0F0"/>
        </a:accent5>
        <a:accent6>
          <a:srgbClr val="8A0000"/>
        </a:accent6>
        <a:hlink>
          <a:srgbClr val="333399"/>
        </a:hlink>
        <a:folHlink>
          <a:srgbClr val="BE5C5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IESWE">
  <a:themeElements>
    <a:clrScheme name="1_SIESWE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5E5E5"/>
      </a:accent1>
      <a:accent2>
        <a:srgbClr val="990000"/>
      </a:accent2>
      <a:accent3>
        <a:srgbClr val="FFFFFF"/>
      </a:accent3>
      <a:accent4>
        <a:srgbClr val="000000"/>
      </a:accent4>
      <a:accent5>
        <a:srgbClr val="F9F0F0"/>
      </a:accent5>
      <a:accent6>
        <a:srgbClr val="8A0000"/>
      </a:accent6>
      <a:hlink>
        <a:srgbClr val="333399"/>
      </a:hlink>
      <a:folHlink>
        <a:srgbClr val="BE5C5C"/>
      </a:folHlink>
    </a:clrScheme>
    <a:fontScheme name="1_SIESWE">
      <a:majorFont>
        <a:latin typeface="Myriad Pro Light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SIESW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ESW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ESW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ESW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ESW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ESW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ESW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ESW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ESW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ESW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ESW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ESW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ESWE 13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ESW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5E5E5"/>
        </a:accent1>
        <a:accent2>
          <a:srgbClr val="990000"/>
        </a:accent2>
        <a:accent3>
          <a:srgbClr val="FFFFFF"/>
        </a:accent3>
        <a:accent4>
          <a:srgbClr val="000000"/>
        </a:accent4>
        <a:accent5>
          <a:srgbClr val="F9F0F0"/>
        </a:accent5>
        <a:accent6>
          <a:srgbClr val="8A0000"/>
        </a:accent6>
        <a:hlink>
          <a:srgbClr val="333399"/>
        </a:hlink>
        <a:folHlink>
          <a:srgbClr val="BE5C5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648</Words>
  <Application>Microsoft Macintosh PowerPoint</Application>
  <PresentationFormat>On-screen Show (4:3)</PresentationFormat>
  <Paragraphs>139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SIESWE</vt:lpstr>
      <vt:lpstr>1_SIESWE</vt:lpstr>
      <vt:lpstr>Custom Design</vt:lpstr>
      <vt:lpstr>Changing Lives and the Research &amp; Development Strategy</vt:lpstr>
      <vt:lpstr>Imperatives for the R&amp;D Strategy:</vt:lpstr>
      <vt:lpstr>R&amp;D Strategy: Sits under Practice Governance BUT is a cross-cutting issue:</vt:lpstr>
      <vt:lpstr>PowerPoint Presentation</vt:lpstr>
      <vt:lpstr>In essence, Evidence-based Practice is:</vt:lpstr>
      <vt:lpstr>R&amp;D Strategy is about  increasing research:</vt:lpstr>
      <vt:lpstr>Some excellent examples of good practice, but we need to: </vt:lpstr>
      <vt:lpstr>Major issue:</vt:lpstr>
      <vt:lpstr>Aim for the R&amp;D Strategy is:</vt:lpstr>
      <vt:lpstr>So we have:</vt:lpstr>
      <vt:lpstr> Members of the Working Groups</vt:lpstr>
      <vt:lpstr>Timetable:</vt:lpstr>
      <vt:lpstr>Developing demonstration projects e.g.:</vt:lpstr>
      <vt:lpstr>PowerPoint Presentation</vt:lpstr>
      <vt:lpstr>PowerPoint Presentation</vt:lpstr>
      <vt:lpstr>All these:</vt:lpstr>
    </vt:vector>
  </TitlesOfParts>
  <Manager/>
  <Company>SIESWE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Lives and the Research and Development Strategy</dc:title>
  <dc:subject>research</dc:subject>
  <dc:creator>Kate Skinner</dc:creator>
  <cp:keywords>research,social services,social work</cp:keywords>
  <dc:description>Glasgow School of Social Work Research Seminar Series: 11th October 2007.</dc:description>
  <cp:lastModifiedBy>Lesley Duff</cp:lastModifiedBy>
  <cp:revision>7</cp:revision>
  <dcterms:created xsi:type="dcterms:W3CDTF">2007-01-24T11:58:25Z</dcterms:created>
  <dcterms:modified xsi:type="dcterms:W3CDTF">2016-06-07T14:33:58Z</dcterms:modified>
  <cp:category/>
</cp:coreProperties>
</file>