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23"/>
  </p:notesMasterIdLst>
  <p:handoutMasterIdLst>
    <p:handoutMasterId r:id="rId24"/>
  </p:handoutMasterIdLst>
  <p:sldIdLst>
    <p:sldId id="321" r:id="rId2"/>
    <p:sldId id="350" r:id="rId3"/>
    <p:sldId id="352" r:id="rId4"/>
    <p:sldId id="355" r:id="rId5"/>
    <p:sldId id="357" r:id="rId6"/>
    <p:sldId id="358" r:id="rId7"/>
    <p:sldId id="361" r:id="rId8"/>
    <p:sldId id="365" r:id="rId9"/>
    <p:sldId id="367" r:id="rId10"/>
    <p:sldId id="377" r:id="rId11"/>
    <p:sldId id="376" r:id="rId12"/>
    <p:sldId id="373" r:id="rId13"/>
    <p:sldId id="374" r:id="rId14"/>
    <p:sldId id="375" r:id="rId15"/>
    <p:sldId id="363" r:id="rId16"/>
    <p:sldId id="364" r:id="rId17"/>
    <p:sldId id="368" r:id="rId18"/>
    <p:sldId id="371" r:id="rId19"/>
    <p:sldId id="378" r:id="rId20"/>
    <p:sldId id="379" r:id="rId21"/>
    <p:sldId id="349"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28" autoAdjust="0"/>
  </p:normalViewPr>
  <p:slideViewPr>
    <p:cSldViewPr>
      <p:cViewPr>
        <p:scale>
          <a:sx n="100" d="100"/>
          <a:sy n="100" d="100"/>
        </p:scale>
        <p:origin x="-36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98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24985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24986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24986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F4B95613-C2D3-C045-943F-0FF47481CB69}" type="slidenum">
              <a:rPr lang="en-US"/>
              <a:pPr/>
              <a:t>‹#›</a:t>
            </a:fld>
            <a:endParaRPr lang="en-US"/>
          </a:p>
        </p:txBody>
      </p:sp>
    </p:spTree>
    <p:extLst>
      <p:ext uri="{BB962C8B-B14F-4D97-AF65-F5344CB8AC3E}">
        <p14:creationId xmlns:p14="http://schemas.microsoft.com/office/powerpoint/2010/main" val="2439383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C9E95C31-130C-EA41-9FDA-543C3ABFB30A}" type="slidenum">
              <a:rPr lang="en-US"/>
              <a:pPr/>
              <a:t>‹#›</a:t>
            </a:fld>
            <a:endParaRPr lang="en-US"/>
          </a:p>
        </p:txBody>
      </p:sp>
    </p:spTree>
    <p:extLst>
      <p:ext uri="{BB962C8B-B14F-4D97-AF65-F5344CB8AC3E}">
        <p14:creationId xmlns:p14="http://schemas.microsoft.com/office/powerpoint/2010/main" val="29097291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199471-782E-CE43-835B-91C110ADC6FC}" type="slidenum">
              <a:rPr lang="en-US"/>
              <a:pPr/>
              <a:t>1</a:t>
            </a:fld>
            <a:endParaRPr lang="en-US"/>
          </a:p>
        </p:txBody>
      </p:sp>
      <p:sp>
        <p:nvSpPr>
          <p:cNvPr id="25395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539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2881CC-F535-6F42-A97A-D8F265EF89E3}" type="slidenum">
              <a:rPr lang="en-US"/>
              <a:pPr/>
              <a:t>10</a:t>
            </a:fld>
            <a:endParaRPr lang="en-US"/>
          </a:p>
        </p:txBody>
      </p:sp>
      <p:sp>
        <p:nvSpPr>
          <p:cNvPr id="48333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48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6FC309-159D-2E45-A42E-11ABFEE80FAB}" type="slidenum">
              <a:rPr lang="en-US"/>
              <a:pPr/>
              <a:t>11</a:t>
            </a:fld>
            <a:endParaRPr lang="en-US"/>
          </a:p>
        </p:txBody>
      </p:sp>
      <p:sp>
        <p:nvSpPr>
          <p:cNvPr id="48025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480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4E58DB-68F7-1E4F-95BA-76C44FB0C09C}" type="slidenum">
              <a:rPr lang="en-US"/>
              <a:pPr/>
              <a:t>12</a:t>
            </a:fld>
            <a:endParaRPr lang="en-US"/>
          </a:p>
        </p:txBody>
      </p:sp>
      <p:sp>
        <p:nvSpPr>
          <p:cNvPr id="47001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470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568273-1DBC-684A-843D-DE9EC093C0AA}" type="slidenum">
              <a:rPr lang="en-US"/>
              <a:pPr/>
              <a:t>13</a:t>
            </a:fld>
            <a:endParaRPr lang="en-US"/>
          </a:p>
        </p:txBody>
      </p:sp>
      <p:sp>
        <p:nvSpPr>
          <p:cNvPr id="47309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473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C42E6A-6167-C745-BA32-73914CF831B2}" type="slidenum">
              <a:rPr lang="en-US"/>
              <a:pPr/>
              <a:t>14</a:t>
            </a:fld>
            <a:endParaRPr lang="en-US"/>
          </a:p>
        </p:txBody>
      </p:sp>
      <p:sp>
        <p:nvSpPr>
          <p:cNvPr id="47718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477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F2CEF5-A472-4441-8E8A-1B10DCF7FBDE}" type="slidenum">
              <a:rPr lang="en-US"/>
              <a:pPr/>
              <a:t>15</a:t>
            </a:fld>
            <a:endParaRPr lang="en-US"/>
          </a:p>
        </p:txBody>
      </p:sp>
      <p:sp>
        <p:nvSpPr>
          <p:cNvPr id="44544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445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FD3602-1BA9-7C4B-9012-46365B781BC0}" type="slidenum">
              <a:rPr lang="en-US"/>
              <a:pPr/>
              <a:t>16</a:t>
            </a:fld>
            <a:endParaRPr lang="en-US"/>
          </a:p>
        </p:txBody>
      </p:sp>
      <p:sp>
        <p:nvSpPr>
          <p:cNvPr id="44749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447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8A31E-7ADD-C74E-873B-921740D80B4E}" type="slidenum">
              <a:rPr lang="en-US"/>
              <a:pPr/>
              <a:t>17</a:t>
            </a:fld>
            <a:endParaRPr lang="en-US"/>
          </a:p>
        </p:txBody>
      </p:sp>
      <p:sp>
        <p:nvSpPr>
          <p:cNvPr id="45670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456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4CD9EF-8310-1F44-9C8D-6BA6DA7BA288}" type="slidenum">
              <a:rPr lang="en-US"/>
              <a:pPr/>
              <a:t>18</a:t>
            </a:fld>
            <a:endParaRPr lang="en-US"/>
          </a:p>
        </p:txBody>
      </p:sp>
      <p:sp>
        <p:nvSpPr>
          <p:cNvPr id="46285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462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67255D-2F1D-914C-A296-D69C20569F1D}" type="slidenum">
              <a:rPr lang="en-US"/>
              <a:pPr/>
              <a:t>19</a:t>
            </a:fld>
            <a:endParaRPr lang="en-US"/>
          </a:p>
        </p:txBody>
      </p:sp>
      <p:sp>
        <p:nvSpPr>
          <p:cNvPr id="48640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486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C553BA-24BB-B941-8551-BCD0196B205E}" type="slidenum">
              <a:rPr lang="en-US"/>
              <a:pPr/>
              <a:t>2</a:t>
            </a:fld>
            <a:endParaRPr lang="en-US"/>
          </a:p>
        </p:txBody>
      </p:sp>
      <p:sp>
        <p:nvSpPr>
          <p:cNvPr id="41881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418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87202A-004F-6C4E-8C02-26E2D3A430F0}" type="slidenum">
              <a:rPr lang="en-US"/>
              <a:pPr/>
              <a:t>20</a:t>
            </a:fld>
            <a:endParaRPr lang="en-US"/>
          </a:p>
        </p:txBody>
      </p:sp>
      <p:sp>
        <p:nvSpPr>
          <p:cNvPr id="48947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489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43627-DBE5-F842-AFE2-45799A4C7DA8}" type="slidenum">
              <a:rPr lang="en-US"/>
              <a:pPr/>
              <a:t>21</a:t>
            </a:fld>
            <a:endParaRPr lang="en-US"/>
          </a:p>
        </p:txBody>
      </p:sp>
      <p:sp>
        <p:nvSpPr>
          <p:cNvPr id="31129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112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BEF429-FAA1-CE41-8E2E-59DB8B58AAFB}" type="slidenum">
              <a:rPr lang="en-US"/>
              <a:pPr/>
              <a:t>3</a:t>
            </a:fld>
            <a:endParaRPr lang="en-US"/>
          </a:p>
        </p:txBody>
      </p:sp>
      <p:sp>
        <p:nvSpPr>
          <p:cNvPr id="42291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42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5FD7A3-11B4-8C44-A10F-115CF0490039}" type="slidenum">
              <a:rPr lang="en-US"/>
              <a:pPr/>
              <a:t>4</a:t>
            </a:fld>
            <a:endParaRPr lang="en-US"/>
          </a:p>
        </p:txBody>
      </p:sp>
      <p:sp>
        <p:nvSpPr>
          <p:cNvPr id="42905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429059" name="Rectangle 3"/>
          <p:cNvSpPr>
            <a:spLocks noGrp="1" noChangeArrowheads="1"/>
          </p:cNvSpPr>
          <p:nvPr>
            <p:ph type="body" idx="1"/>
          </p:nvPr>
        </p:nvSpPr>
        <p:spPr/>
        <p:txBody>
          <a:bodyPr/>
          <a:lstStyle/>
          <a:p>
            <a:r>
              <a:rPr lang="en-US"/>
              <a:t>Founded in 1975 by Colin and Rosemary Harvey, and originally located within their family home, the museum was founded to increase public awareness of the social welfare needs of society.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48A9CA-A0CF-D64E-A2FE-051973ED77E1}" type="slidenum">
              <a:rPr lang="en-US"/>
              <a:pPr/>
              <a:t>5</a:t>
            </a:fld>
            <a:endParaRPr lang="en-US"/>
          </a:p>
        </p:txBody>
      </p:sp>
      <p:sp>
        <p:nvSpPr>
          <p:cNvPr id="43315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433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301E9E-8479-9E42-BAE3-2284BE1037B2}" type="slidenum">
              <a:rPr lang="en-US"/>
              <a:pPr/>
              <a:t>6</a:t>
            </a:fld>
            <a:endParaRPr lang="en-US"/>
          </a:p>
        </p:txBody>
      </p:sp>
      <p:sp>
        <p:nvSpPr>
          <p:cNvPr id="43520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435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DF3BC2-33FF-BE4D-B0AA-3FB858BB442E}" type="slidenum">
              <a:rPr lang="en-US"/>
              <a:pPr/>
              <a:t>7</a:t>
            </a:fld>
            <a:endParaRPr lang="en-US"/>
          </a:p>
        </p:txBody>
      </p:sp>
      <p:sp>
        <p:nvSpPr>
          <p:cNvPr id="44134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441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16B8AF-ACC1-1F4C-B156-71A9A61B1C28}" type="slidenum">
              <a:rPr lang="en-US"/>
              <a:pPr/>
              <a:t>8</a:t>
            </a:fld>
            <a:endParaRPr lang="en-US"/>
          </a:p>
        </p:txBody>
      </p:sp>
      <p:sp>
        <p:nvSpPr>
          <p:cNvPr id="44953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4495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398C5-E473-5C4D-AD6B-16C603A56876}" type="slidenum">
              <a:rPr lang="en-US"/>
              <a:pPr/>
              <a:t>9</a:t>
            </a:fld>
            <a:endParaRPr lang="en-US"/>
          </a:p>
        </p:txBody>
      </p:sp>
      <p:sp>
        <p:nvSpPr>
          <p:cNvPr id="45465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45465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a:xfrm>
            <a:off x="250825" y="2420938"/>
            <a:ext cx="8523288" cy="1470025"/>
          </a:xfrm>
        </p:spPr>
        <p:txBody>
          <a:bodyPr anchor="ctr"/>
          <a:lstStyle>
            <a:lvl1pPr algn="ctr">
              <a:defRPr sz="4800">
                <a:solidFill>
                  <a:schemeClr val="tx2"/>
                </a:solidFill>
              </a:defRPr>
            </a:lvl1pPr>
          </a:lstStyle>
          <a:p>
            <a:pPr lvl="0"/>
            <a:r>
              <a:rPr lang="en-GB" noProof="0" smtClean="0"/>
              <a:t>Click to edit Master title style</a:t>
            </a:r>
          </a:p>
        </p:txBody>
      </p:sp>
      <p:sp>
        <p:nvSpPr>
          <p:cNvPr id="100355" name="Rectangle 3"/>
          <p:cNvSpPr>
            <a:spLocks noGrp="1" noChangeArrowheads="1"/>
          </p:cNvSpPr>
          <p:nvPr>
            <p:ph type="subTitle" idx="1"/>
          </p:nvPr>
        </p:nvSpPr>
        <p:spPr>
          <a:xfrm>
            <a:off x="1331913" y="3573463"/>
            <a:ext cx="6400800" cy="1752600"/>
          </a:xfrm>
        </p:spPr>
        <p:txBody>
          <a:bodyPr/>
          <a:lstStyle>
            <a:lvl1pPr marL="0" indent="0" algn="ctr">
              <a:buFontTx/>
              <a:buNone/>
              <a:defRPr sz="2100" i="1"/>
            </a:lvl1pPr>
          </a:lstStyle>
          <a:p>
            <a:pPr lvl="0"/>
            <a:r>
              <a:rPr lang="en-GB" noProof="0" smtClean="0"/>
              <a:t>Click to edit Master subtitle style</a:t>
            </a:r>
          </a:p>
        </p:txBody>
      </p:sp>
      <p:sp>
        <p:nvSpPr>
          <p:cNvPr id="100356" name="Rectangle 4"/>
          <p:cNvSpPr>
            <a:spLocks noGrp="1" noChangeArrowheads="1"/>
          </p:cNvSpPr>
          <p:nvPr>
            <p:ph type="ftr" sz="quarter" idx="3"/>
          </p:nvPr>
        </p:nvSpPr>
        <p:spPr/>
        <p:txBody>
          <a:bodyPr/>
          <a:lstStyle>
            <a:lvl1pPr>
              <a:defRPr/>
            </a:lvl1pPr>
          </a:lstStyle>
          <a:p>
            <a:r>
              <a:rPr lang="en-GB"/>
              <a:t> Neil Ballantyne &amp; Ellen Daly | HUSITA8, August 2007</a:t>
            </a:r>
          </a:p>
        </p:txBody>
      </p:sp>
      <p:sp>
        <p:nvSpPr>
          <p:cNvPr id="100357" name="Rectangle 5"/>
          <p:cNvSpPr>
            <a:spLocks noChangeArrowheads="1"/>
          </p:cNvSpPr>
          <p:nvPr/>
        </p:nvSpPr>
        <p:spPr bwMode="auto">
          <a:xfrm>
            <a:off x="457200" y="6248400"/>
            <a:ext cx="6624638"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GB" sz="1400">
              <a:solidFill>
                <a:schemeClr val="folHlink"/>
              </a:solidFill>
              <a:latin typeface="Myriad Pro"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E58BC30-971E-A449-AD0E-2FBCAAA8450E}" type="slidenum">
              <a:rPr lang="en-GB"/>
              <a:pPr/>
              <a:t>‹#›</a:t>
            </a:fld>
            <a:r>
              <a:rPr lang="en-GB"/>
              <a:t> of 21</a:t>
            </a:r>
          </a:p>
        </p:txBody>
      </p:sp>
      <p:sp>
        <p:nvSpPr>
          <p:cNvPr id="5" name="Footer Placeholder 4"/>
          <p:cNvSpPr>
            <a:spLocks noGrp="1"/>
          </p:cNvSpPr>
          <p:nvPr>
            <p:ph type="ftr" sz="quarter" idx="11"/>
          </p:nvPr>
        </p:nvSpPr>
        <p:spPr/>
        <p:txBody>
          <a:bodyPr/>
          <a:lstStyle>
            <a:lvl1pPr>
              <a:defRPr/>
            </a:lvl1pPr>
          </a:lstStyle>
          <a:p>
            <a:r>
              <a:rPr lang="en-GB"/>
              <a:t> Neil Ballantyne &amp; Ellen Daly | HUSITA8, August 2007</a:t>
            </a:r>
          </a:p>
        </p:txBody>
      </p:sp>
    </p:spTree>
    <p:extLst>
      <p:ext uri="{BB962C8B-B14F-4D97-AF65-F5344CB8AC3E}">
        <p14:creationId xmlns:p14="http://schemas.microsoft.com/office/powerpoint/2010/main" val="2421554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2175" y="538163"/>
            <a:ext cx="1838325" cy="5259387"/>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538163"/>
            <a:ext cx="5362575" cy="525938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840385E-525B-7E4C-8BB6-BB94E0D6BB52}" type="slidenum">
              <a:rPr lang="en-GB"/>
              <a:pPr/>
              <a:t>‹#›</a:t>
            </a:fld>
            <a:r>
              <a:rPr lang="en-GB"/>
              <a:t> of 21</a:t>
            </a:r>
          </a:p>
        </p:txBody>
      </p:sp>
      <p:sp>
        <p:nvSpPr>
          <p:cNvPr id="5" name="Footer Placeholder 4"/>
          <p:cNvSpPr>
            <a:spLocks noGrp="1"/>
          </p:cNvSpPr>
          <p:nvPr>
            <p:ph type="ftr" sz="quarter" idx="11"/>
          </p:nvPr>
        </p:nvSpPr>
        <p:spPr/>
        <p:txBody>
          <a:bodyPr/>
          <a:lstStyle>
            <a:lvl1pPr>
              <a:defRPr/>
            </a:lvl1pPr>
          </a:lstStyle>
          <a:p>
            <a:r>
              <a:rPr lang="en-GB"/>
              <a:t> Neil Ballantyne &amp; Ellen Daly | HUSITA8, August 2007</a:t>
            </a:r>
          </a:p>
        </p:txBody>
      </p:sp>
    </p:spTree>
    <p:extLst>
      <p:ext uri="{BB962C8B-B14F-4D97-AF65-F5344CB8AC3E}">
        <p14:creationId xmlns:p14="http://schemas.microsoft.com/office/powerpoint/2010/main" val="624160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538163"/>
            <a:ext cx="7353300" cy="1273175"/>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609600" y="1828800"/>
            <a:ext cx="3522663" cy="396875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lipArt Placeholder 3"/>
          <p:cNvSpPr>
            <a:spLocks noGrp="1"/>
          </p:cNvSpPr>
          <p:nvPr>
            <p:ph type="clipArt" sz="half" idx="2"/>
          </p:nvPr>
        </p:nvSpPr>
        <p:spPr>
          <a:xfrm>
            <a:off x="4284663" y="1828800"/>
            <a:ext cx="3522662" cy="3968750"/>
          </a:xfrm>
        </p:spPr>
        <p:txBody>
          <a:bodyPr/>
          <a:lstStyle/>
          <a:p>
            <a:endParaRPr lang="en-US"/>
          </a:p>
        </p:txBody>
      </p:sp>
      <p:sp>
        <p:nvSpPr>
          <p:cNvPr id="5" name="Slide Number Placeholder 4"/>
          <p:cNvSpPr>
            <a:spLocks noGrp="1"/>
          </p:cNvSpPr>
          <p:nvPr>
            <p:ph type="sldNum" sz="quarter" idx="10"/>
          </p:nvPr>
        </p:nvSpPr>
        <p:spPr>
          <a:xfrm>
            <a:off x="6553200" y="6310313"/>
            <a:ext cx="2133600" cy="320675"/>
          </a:xfrm>
        </p:spPr>
        <p:txBody>
          <a:bodyPr/>
          <a:lstStyle>
            <a:lvl1pPr>
              <a:defRPr/>
            </a:lvl1pPr>
          </a:lstStyle>
          <a:p>
            <a:fld id="{1533D970-4A19-6748-8C9E-AAD57C80E353}" type="slidenum">
              <a:rPr lang="en-GB"/>
              <a:pPr/>
              <a:t>‹#›</a:t>
            </a:fld>
            <a:r>
              <a:rPr lang="en-GB"/>
              <a:t> of 21</a:t>
            </a:r>
          </a:p>
        </p:txBody>
      </p:sp>
      <p:sp>
        <p:nvSpPr>
          <p:cNvPr id="6" name="Footer Placeholder 5"/>
          <p:cNvSpPr>
            <a:spLocks noGrp="1"/>
          </p:cNvSpPr>
          <p:nvPr>
            <p:ph type="ftr" sz="quarter" idx="11"/>
          </p:nvPr>
        </p:nvSpPr>
        <p:spPr>
          <a:xfrm>
            <a:off x="457200" y="6172200"/>
            <a:ext cx="6624638" cy="207963"/>
          </a:xfrm>
        </p:spPr>
        <p:txBody>
          <a:bodyPr/>
          <a:lstStyle>
            <a:lvl1pPr>
              <a:defRPr/>
            </a:lvl1pPr>
          </a:lstStyle>
          <a:p>
            <a:r>
              <a:rPr lang="en-GB"/>
              <a:t> Neil Ballantyne &amp; Ellen Daly | HUSITA8, August 2007</a:t>
            </a:r>
          </a:p>
        </p:txBody>
      </p:sp>
    </p:spTree>
    <p:extLst>
      <p:ext uri="{BB962C8B-B14F-4D97-AF65-F5344CB8AC3E}">
        <p14:creationId xmlns:p14="http://schemas.microsoft.com/office/powerpoint/2010/main" val="4113684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F81571C-0D47-4C49-AEA5-F5A07D5E3A7B}" type="slidenum">
              <a:rPr lang="en-GB"/>
              <a:pPr/>
              <a:t>‹#›</a:t>
            </a:fld>
            <a:r>
              <a:rPr lang="en-GB"/>
              <a:t> of 21</a:t>
            </a:r>
          </a:p>
        </p:txBody>
      </p:sp>
      <p:sp>
        <p:nvSpPr>
          <p:cNvPr id="5" name="Footer Placeholder 4"/>
          <p:cNvSpPr>
            <a:spLocks noGrp="1"/>
          </p:cNvSpPr>
          <p:nvPr>
            <p:ph type="ftr" sz="quarter" idx="11"/>
          </p:nvPr>
        </p:nvSpPr>
        <p:spPr/>
        <p:txBody>
          <a:bodyPr/>
          <a:lstStyle>
            <a:lvl1pPr>
              <a:defRPr/>
            </a:lvl1pPr>
          </a:lstStyle>
          <a:p>
            <a:r>
              <a:rPr lang="en-GB"/>
              <a:t> Neil Ballantyne &amp; Ellen Daly | HUSITA8, August 2007</a:t>
            </a:r>
          </a:p>
        </p:txBody>
      </p:sp>
    </p:spTree>
    <p:extLst>
      <p:ext uri="{BB962C8B-B14F-4D97-AF65-F5344CB8AC3E}">
        <p14:creationId xmlns:p14="http://schemas.microsoft.com/office/powerpoint/2010/main" val="2264550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4325C597-7959-374B-984C-C762DBBB0C93}" type="slidenum">
              <a:rPr lang="en-GB"/>
              <a:pPr/>
              <a:t>‹#›</a:t>
            </a:fld>
            <a:r>
              <a:rPr lang="en-GB"/>
              <a:t> of 21</a:t>
            </a:r>
          </a:p>
        </p:txBody>
      </p:sp>
      <p:sp>
        <p:nvSpPr>
          <p:cNvPr id="5" name="Footer Placeholder 4"/>
          <p:cNvSpPr>
            <a:spLocks noGrp="1"/>
          </p:cNvSpPr>
          <p:nvPr>
            <p:ph type="ftr" sz="quarter" idx="11"/>
          </p:nvPr>
        </p:nvSpPr>
        <p:spPr/>
        <p:txBody>
          <a:bodyPr/>
          <a:lstStyle>
            <a:lvl1pPr>
              <a:defRPr/>
            </a:lvl1pPr>
          </a:lstStyle>
          <a:p>
            <a:r>
              <a:rPr lang="en-GB"/>
              <a:t> Neil Ballantyne &amp; Ellen Daly | HUSITA8, August 2007</a:t>
            </a:r>
          </a:p>
        </p:txBody>
      </p:sp>
    </p:spTree>
    <p:extLst>
      <p:ext uri="{BB962C8B-B14F-4D97-AF65-F5344CB8AC3E}">
        <p14:creationId xmlns:p14="http://schemas.microsoft.com/office/powerpoint/2010/main" val="2391420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828800"/>
            <a:ext cx="3522663" cy="3968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284663" y="1828800"/>
            <a:ext cx="3522662" cy="3968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7433C3D-A80B-3C49-8B2B-88D0F8F16DC2}" type="slidenum">
              <a:rPr lang="en-GB"/>
              <a:pPr/>
              <a:t>‹#›</a:t>
            </a:fld>
            <a:r>
              <a:rPr lang="en-GB"/>
              <a:t> of 21</a:t>
            </a:r>
          </a:p>
        </p:txBody>
      </p:sp>
      <p:sp>
        <p:nvSpPr>
          <p:cNvPr id="6" name="Footer Placeholder 5"/>
          <p:cNvSpPr>
            <a:spLocks noGrp="1"/>
          </p:cNvSpPr>
          <p:nvPr>
            <p:ph type="ftr" sz="quarter" idx="11"/>
          </p:nvPr>
        </p:nvSpPr>
        <p:spPr/>
        <p:txBody>
          <a:bodyPr/>
          <a:lstStyle>
            <a:lvl1pPr>
              <a:defRPr/>
            </a:lvl1pPr>
          </a:lstStyle>
          <a:p>
            <a:r>
              <a:rPr lang="en-GB"/>
              <a:t> Neil Ballantyne &amp; Ellen Daly | HUSITA8, August 2007</a:t>
            </a:r>
          </a:p>
        </p:txBody>
      </p:sp>
    </p:spTree>
    <p:extLst>
      <p:ext uri="{BB962C8B-B14F-4D97-AF65-F5344CB8AC3E}">
        <p14:creationId xmlns:p14="http://schemas.microsoft.com/office/powerpoint/2010/main" val="4193225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6F802515-D056-E64C-B549-58FBDF01BAE6}" type="slidenum">
              <a:rPr lang="en-GB"/>
              <a:pPr/>
              <a:t>‹#›</a:t>
            </a:fld>
            <a:r>
              <a:rPr lang="en-GB"/>
              <a:t> of 21</a:t>
            </a:r>
          </a:p>
        </p:txBody>
      </p:sp>
      <p:sp>
        <p:nvSpPr>
          <p:cNvPr id="8" name="Footer Placeholder 7"/>
          <p:cNvSpPr>
            <a:spLocks noGrp="1"/>
          </p:cNvSpPr>
          <p:nvPr>
            <p:ph type="ftr" sz="quarter" idx="11"/>
          </p:nvPr>
        </p:nvSpPr>
        <p:spPr/>
        <p:txBody>
          <a:bodyPr/>
          <a:lstStyle>
            <a:lvl1pPr>
              <a:defRPr/>
            </a:lvl1pPr>
          </a:lstStyle>
          <a:p>
            <a:r>
              <a:rPr lang="en-GB"/>
              <a:t> Neil Ballantyne &amp; Ellen Daly | HUSITA8, August 2007</a:t>
            </a:r>
          </a:p>
        </p:txBody>
      </p:sp>
    </p:spTree>
    <p:extLst>
      <p:ext uri="{BB962C8B-B14F-4D97-AF65-F5344CB8AC3E}">
        <p14:creationId xmlns:p14="http://schemas.microsoft.com/office/powerpoint/2010/main" val="2237590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D13D7F9-4C31-AB4B-905F-D14131F9DE0D}" type="slidenum">
              <a:rPr lang="en-GB"/>
              <a:pPr/>
              <a:t>‹#›</a:t>
            </a:fld>
            <a:r>
              <a:rPr lang="en-GB"/>
              <a:t> of 21</a:t>
            </a:r>
          </a:p>
        </p:txBody>
      </p:sp>
      <p:sp>
        <p:nvSpPr>
          <p:cNvPr id="4" name="Footer Placeholder 3"/>
          <p:cNvSpPr>
            <a:spLocks noGrp="1"/>
          </p:cNvSpPr>
          <p:nvPr>
            <p:ph type="ftr" sz="quarter" idx="11"/>
          </p:nvPr>
        </p:nvSpPr>
        <p:spPr/>
        <p:txBody>
          <a:bodyPr/>
          <a:lstStyle>
            <a:lvl1pPr>
              <a:defRPr/>
            </a:lvl1pPr>
          </a:lstStyle>
          <a:p>
            <a:r>
              <a:rPr lang="en-GB"/>
              <a:t> Neil Ballantyne &amp; Ellen Daly | HUSITA8, August 2007</a:t>
            </a:r>
          </a:p>
        </p:txBody>
      </p:sp>
    </p:spTree>
    <p:extLst>
      <p:ext uri="{BB962C8B-B14F-4D97-AF65-F5344CB8AC3E}">
        <p14:creationId xmlns:p14="http://schemas.microsoft.com/office/powerpoint/2010/main" val="1383932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DDC5D12-3EA2-6644-9CB6-2C40C9B41094}" type="slidenum">
              <a:rPr lang="en-GB"/>
              <a:pPr/>
              <a:t>‹#›</a:t>
            </a:fld>
            <a:r>
              <a:rPr lang="en-GB"/>
              <a:t> of 21</a:t>
            </a:r>
          </a:p>
        </p:txBody>
      </p:sp>
      <p:sp>
        <p:nvSpPr>
          <p:cNvPr id="3" name="Footer Placeholder 2"/>
          <p:cNvSpPr>
            <a:spLocks noGrp="1"/>
          </p:cNvSpPr>
          <p:nvPr>
            <p:ph type="ftr" sz="quarter" idx="11"/>
          </p:nvPr>
        </p:nvSpPr>
        <p:spPr/>
        <p:txBody>
          <a:bodyPr/>
          <a:lstStyle>
            <a:lvl1pPr>
              <a:defRPr/>
            </a:lvl1pPr>
          </a:lstStyle>
          <a:p>
            <a:r>
              <a:rPr lang="en-GB"/>
              <a:t> Neil Ballantyne &amp; Ellen Daly | HUSITA8, August 2007</a:t>
            </a:r>
          </a:p>
        </p:txBody>
      </p:sp>
    </p:spTree>
    <p:extLst>
      <p:ext uri="{BB962C8B-B14F-4D97-AF65-F5344CB8AC3E}">
        <p14:creationId xmlns:p14="http://schemas.microsoft.com/office/powerpoint/2010/main" val="2943822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8D19837-DACC-A446-936F-F52E9D3AE958}" type="slidenum">
              <a:rPr lang="en-GB"/>
              <a:pPr/>
              <a:t>‹#›</a:t>
            </a:fld>
            <a:r>
              <a:rPr lang="en-GB"/>
              <a:t> of 21</a:t>
            </a:r>
          </a:p>
        </p:txBody>
      </p:sp>
      <p:sp>
        <p:nvSpPr>
          <p:cNvPr id="6" name="Footer Placeholder 5"/>
          <p:cNvSpPr>
            <a:spLocks noGrp="1"/>
          </p:cNvSpPr>
          <p:nvPr>
            <p:ph type="ftr" sz="quarter" idx="11"/>
          </p:nvPr>
        </p:nvSpPr>
        <p:spPr/>
        <p:txBody>
          <a:bodyPr/>
          <a:lstStyle>
            <a:lvl1pPr>
              <a:defRPr/>
            </a:lvl1pPr>
          </a:lstStyle>
          <a:p>
            <a:r>
              <a:rPr lang="en-GB"/>
              <a:t> Neil Ballantyne &amp; Ellen Daly | HUSITA8, August 2007</a:t>
            </a:r>
          </a:p>
        </p:txBody>
      </p:sp>
    </p:spTree>
    <p:extLst>
      <p:ext uri="{BB962C8B-B14F-4D97-AF65-F5344CB8AC3E}">
        <p14:creationId xmlns:p14="http://schemas.microsoft.com/office/powerpoint/2010/main" val="264430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F0350BC-C81E-6D4C-B323-49CE25FAE7FC}" type="slidenum">
              <a:rPr lang="en-GB"/>
              <a:pPr/>
              <a:t>‹#›</a:t>
            </a:fld>
            <a:r>
              <a:rPr lang="en-GB"/>
              <a:t> of 21</a:t>
            </a:r>
          </a:p>
        </p:txBody>
      </p:sp>
      <p:sp>
        <p:nvSpPr>
          <p:cNvPr id="6" name="Footer Placeholder 5"/>
          <p:cNvSpPr>
            <a:spLocks noGrp="1"/>
          </p:cNvSpPr>
          <p:nvPr>
            <p:ph type="ftr" sz="quarter" idx="11"/>
          </p:nvPr>
        </p:nvSpPr>
        <p:spPr/>
        <p:txBody>
          <a:bodyPr/>
          <a:lstStyle>
            <a:lvl1pPr>
              <a:defRPr/>
            </a:lvl1pPr>
          </a:lstStyle>
          <a:p>
            <a:r>
              <a:rPr lang="en-GB"/>
              <a:t> Neil Ballantyne &amp; Ellen Daly | HUSITA8, August 2007</a:t>
            </a:r>
          </a:p>
        </p:txBody>
      </p:sp>
    </p:spTree>
    <p:extLst>
      <p:ext uri="{BB962C8B-B14F-4D97-AF65-F5344CB8AC3E}">
        <p14:creationId xmlns:p14="http://schemas.microsoft.com/office/powerpoint/2010/main" val="22655095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538163"/>
            <a:ext cx="7353300"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title style</a:t>
            </a:r>
          </a:p>
        </p:txBody>
      </p:sp>
      <p:sp>
        <p:nvSpPr>
          <p:cNvPr id="99331" name="Rectangle 3"/>
          <p:cNvSpPr>
            <a:spLocks noGrp="1" noChangeArrowheads="1"/>
          </p:cNvSpPr>
          <p:nvPr>
            <p:ph type="body" idx="1"/>
          </p:nvPr>
        </p:nvSpPr>
        <p:spPr bwMode="auto">
          <a:xfrm>
            <a:off x="609600" y="1828800"/>
            <a:ext cx="7197725" cy="396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9332" name="Rectangle 4"/>
          <p:cNvSpPr>
            <a:spLocks noGrp="1" noChangeArrowheads="1"/>
          </p:cNvSpPr>
          <p:nvPr>
            <p:ph type="sldNum" sz="quarter" idx="4"/>
          </p:nvPr>
        </p:nvSpPr>
        <p:spPr bwMode="auto">
          <a:xfrm>
            <a:off x="6553200" y="6310313"/>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chemeClr val="folHlink"/>
                </a:solidFill>
                <a:latin typeface="Myriad Pro" charset="0"/>
              </a:defRPr>
            </a:lvl1pPr>
          </a:lstStyle>
          <a:p>
            <a:fld id="{741A7DAD-9FB3-4A46-9D2C-3C3F9F599E2E}" type="slidenum">
              <a:rPr lang="en-GB"/>
              <a:pPr/>
              <a:t>‹#›</a:t>
            </a:fld>
            <a:r>
              <a:rPr lang="en-GB"/>
              <a:t> of 21</a:t>
            </a:r>
          </a:p>
        </p:txBody>
      </p:sp>
      <p:sp>
        <p:nvSpPr>
          <p:cNvPr id="99333" name="Rectangle 5"/>
          <p:cNvSpPr>
            <a:spLocks noGrp="1" noChangeArrowheads="1"/>
          </p:cNvSpPr>
          <p:nvPr>
            <p:ph type="ftr" sz="quarter" idx="3"/>
          </p:nvPr>
        </p:nvSpPr>
        <p:spPr bwMode="auto">
          <a:xfrm>
            <a:off x="457200" y="6172200"/>
            <a:ext cx="6624638"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solidFill>
                  <a:schemeClr val="accent2"/>
                </a:solidFill>
                <a:latin typeface="Myriad Pro" charset="0"/>
              </a:defRPr>
            </a:lvl1pPr>
          </a:lstStyle>
          <a:p>
            <a:r>
              <a:rPr lang="en-GB"/>
              <a:t> Neil Ballantyne &amp; Ellen Daly | HUSITA8, August 2007</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dt="0"/>
  <p:txStyles>
    <p:titleStyle>
      <a:lvl1pPr algn="l" rtl="0" fontAlgn="base">
        <a:lnSpc>
          <a:spcPct val="75000"/>
        </a:lnSpc>
        <a:spcBef>
          <a:spcPct val="0"/>
        </a:spcBef>
        <a:spcAft>
          <a:spcPct val="0"/>
        </a:spcAft>
        <a:defRPr sz="4400" b="1">
          <a:solidFill>
            <a:schemeClr val="accent2"/>
          </a:solidFill>
          <a:latin typeface="+mj-lt"/>
          <a:ea typeface="+mj-ea"/>
          <a:cs typeface="+mj-cs"/>
        </a:defRPr>
      </a:lvl1pPr>
      <a:lvl2pPr algn="l" rtl="0" fontAlgn="base">
        <a:lnSpc>
          <a:spcPct val="75000"/>
        </a:lnSpc>
        <a:spcBef>
          <a:spcPct val="0"/>
        </a:spcBef>
        <a:spcAft>
          <a:spcPct val="0"/>
        </a:spcAft>
        <a:defRPr sz="4400" b="1">
          <a:solidFill>
            <a:schemeClr val="accent2"/>
          </a:solidFill>
          <a:latin typeface="Arial" charset="0"/>
          <a:ea typeface="ＭＳ Ｐゴシック" charset="0"/>
        </a:defRPr>
      </a:lvl2pPr>
      <a:lvl3pPr algn="l" rtl="0" fontAlgn="base">
        <a:lnSpc>
          <a:spcPct val="75000"/>
        </a:lnSpc>
        <a:spcBef>
          <a:spcPct val="0"/>
        </a:spcBef>
        <a:spcAft>
          <a:spcPct val="0"/>
        </a:spcAft>
        <a:defRPr sz="4400" b="1">
          <a:solidFill>
            <a:schemeClr val="accent2"/>
          </a:solidFill>
          <a:latin typeface="Arial" charset="0"/>
          <a:ea typeface="ＭＳ Ｐゴシック" charset="0"/>
        </a:defRPr>
      </a:lvl3pPr>
      <a:lvl4pPr algn="l" rtl="0" fontAlgn="base">
        <a:lnSpc>
          <a:spcPct val="75000"/>
        </a:lnSpc>
        <a:spcBef>
          <a:spcPct val="0"/>
        </a:spcBef>
        <a:spcAft>
          <a:spcPct val="0"/>
        </a:spcAft>
        <a:defRPr sz="4400" b="1">
          <a:solidFill>
            <a:schemeClr val="accent2"/>
          </a:solidFill>
          <a:latin typeface="Arial" charset="0"/>
          <a:ea typeface="ＭＳ Ｐゴシック" charset="0"/>
        </a:defRPr>
      </a:lvl4pPr>
      <a:lvl5pPr algn="l" rtl="0" fontAlgn="base">
        <a:lnSpc>
          <a:spcPct val="75000"/>
        </a:lnSpc>
        <a:spcBef>
          <a:spcPct val="0"/>
        </a:spcBef>
        <a:spcAft>
          <a:spcPct val="0"/>
        </a:spcAft>
        <a:defRPr sz="4400" b="1">
          <a:solidFill>
            <a:schemeClr val="accent2"/>
          </a:solidFill>
          <a:latin typeface="Arial" charset="0"/>
          <a:ea typeface="ＭＳ Ｐゴシック" charset="0"/>
        </a:defRPr>
      </a:lvl5pPr>
      <a:lvl6pPr marL="457200" algn="l" rtl="0" fontAlgn="base">
        <a:lnSpc>
          <a:spcPct val="75000"/>
        </a:lnSpc>
        <a:spcBef>
          <a:spcPct val="0"/>
        </a:spcBef>
        <a:spcAft>
          <a:spcPct val="0"/>
        </a:spcAft>
        <a:defRPr sz="4400" b="1">
          <a:solidFill>
            <a:schemeClr val="accent2"/>
          </a:solidFill>
          <a:latin typeface="Arial" charset="0"/>
          <a:ea typeface="ＭＳ Ｐゴシック" charset="0"/>
        </a:defRPr>
      </a:lvl6pPr>
      <a:lvl7pPr marL="914400" algn="l" rtl="0" fontAlgn="base">
        <a:lnSpc>
          <a:spcPct val="75000"/>
        </a:lnSpc>
        <a:spcBef>
          <a:spcPct val="0"/>
        </a:spcBef>
        <a:spcAft>
          <a:spcPct val="0"/>
        </a:spcAft>
        <a:defRPr sz="4400" b="1">
          <a:solidFill>
            <a:schemeClr val="accent2"/>
          </a:solidFill>
          <a:latin typeface="Arial" charset="0"/>
          <a:ea typeface="ＭＳ Ｐゴシック" charset="0"/>
        </a:defRPr>
      </a:lvl7pPr>
      <a:lvl8pPr marL="1371600" algn="l" rtl="0" fontAlgn="base">
        <a:lnSpc>
          <a:spcPct val="75000"/>
        </a:lnSpc>
        <a:spcBef>
          <a:spcPct val="0"/>
        </a:spcBef>
        <a:spcAft>
          <a:spcPct val="0"/>
        </a:spcAft>
        <a:defRPr sz="4400" b="1">
          <a:solidFill>
            <a:schemeClr val="accent2"/>
          </a:solidFill>
          <a:latin typeface="Arial" charset="0"/>
          <a:ea typeface="ＭＳ Ｐゴシック" charset="0"/>
        </a:defRPr>
      </a:lvl8pPr>
      <a:lvl9pPr marL="1828800" algn="l" rtl="0" fontAlgn="base">
        <a:lnSpc>
          <a:spcPct val="75000"/>
        </a:lnSpc>
        <a:spcBef>
          <a:spcPct val="0"/>
        </a:spcBef>
        <a:spcAft>
          <a:spcPct val="0"/>
        </a:spcAft>
        <a:defRPr sz="4400" b="1">
          <a:solidFill>
            <a:schemeClr val="accent2"/>
          </a:solidFill>
          <a:latin typeface="Arial" charset="0"/>
          <a:ea typeface="ＭＳ Ｐゴシック" charset="0"/>
        </a:defRPr>
      </a:lvl9pPr>
    </p:titleStyle>
    <p:bodyStyle>
      <a:lvl1pPr marL="342900" indent="-342900" algn="l" rtl="0" fontAlgn="base">
        <a:spcBef>
          <a:spcPct val="20000"/>
        </a:spcBef>
        <a:spcAft>
          <a:spcPct val="0"/>
        </a:spcAft>
        <a:buChar char="•"/>
        <a:defRPr sz="30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000">
          <a:solidFill>
            <a:schemeClr val="tx1"/>
          </a:solidFill>
          <a:latin typeface="+mn-lt"/>
          <a:ea typeface="+mn-ea"/>
        </a:defRPr>
      </a:lvl3pPr>
      <a:lvl4pPr marL="1600200" indent="-228600" algn="l" rtl="0" fontAlgn="base">
        <a:spcBef>
          <a:spcPct val="20000"/>
        </a:spcBef>
        <a:spcAft>
          <a:spcPct val="0"/>
        </a:spcAft>
        <a:buChar char="–"/>
        <a:defRPr>
          <a:solidFill>
            <a:schemeClr val="tx1"/>
          </a:solidFill>
          <a:latin typeface="+mn-lt"/>
          <a:ea typeface="+mn-ea"/>
        </a:defRPr>
      </a:lvl4pPr>
      <a:lvl5pPr marL="2057400" indent="-228600" algn="l" rtl="0" fontAlgn="base">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www.archimuse.com/mw97/speak/donovan.htm" TargetMode="External"/><Relationship Id="rId4" Type="http://schemas.openxmlformats.org/officeDocument/2006/relationships/hyperlink" Target="http://www.ariadne.ac.uk/issue42/dunning/" TargetMode="External"/><Relationship Id="rId5" Type="http://schemas.openxmlformats.org/officeDocument/2006/relationships/hyperlink" Target="http://www.gcal.ac.uk/heatherbank/"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archimuse.com/mw99/papers/hermann/hermann.html" TargetMode="External"/><Relationship Id="rId4" Type="http://schemas.openxmlformats.org/officeDocument/2006/relationships/hyperlink" Target="http://www.firstmonday.org/issues/issue7_5/nickerson/index.html"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mailto:neil.ballantyne@strath.ac.uk" TargetMode="External"/><Relationship Id="rId4" Type="http://schemas.openxmlformats.org/officeDocument/2006/relationships/hyperlink" Target="mailto:e.daly@strath.ac.uk" TargetMode="External"/><Relationship Id="rId5" Type="http://schemas.openxmlformats.org/officeDocument/2006/relationships/hyperlink" Target="http://www.sieswe.org/HUSITAgoldenbridge" TargetMode="External"/><Relationship Id="rId6" Type="http://schemas.openxmlformats.org/officeDocument/2006/relationships/hyperlink" Target="http://www.sieswe.org/opencontent/goldenbridge" TargetMode="External"/><Relationship Id="rId7" Type="http://schemas.openxmlformats.org/officeDocument/2006/relationships/hyperlink" Target="http://fsw.ucalgary.ca/currents/" TargetMode="External"/><Relationship Id="rId8"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3"/>
          </p:nvPr>
        </p:nvSpPr>
        <p:spPr/>
        <p:txBody>
          <a:bodyPr/>
          <a:lstStyle/>
          <a:p>
            <a:r>
              <a:rPr lang="en-GB"/>
              <a:t> Neil Ballantyne &amp; Ellen Daly | HUSITA8, August 2007</a:t>
            </a:r>
          </a:p>
        </p:txBody>
      </p:sp>
      <p:sp>
        <p:nvSpPr>
          <p:cNvPr id="252930" name="Rectangle 2"/>
          <p:cNvSpPr>
            <a:spLocks noGrp="1" noChangeArrowheads="1"/>
          </p:cNvSpPr>
          <p:nvPr>
            <p:ph type="ctrTitle"/>
          </p:nvPr>
        </p:nvSpPr>
        <p:spPr/>
        <p:txBody>
          <a:bodyPr/>
          <a:lstStyle/>
          <a:p>
            <a:r>
              <a:rPr lang="en-US" sz="3600" b="0">
                <a:latin typeface="Verdana" charset="0"/>
              </a:rPr>
              <a:t>The Canadian </a:t>
            </a:r>
            <a:r>
              <a:rPr lang="ja-JP" altLang="en-US" sz="3600" b="0">
                <a:latin typeface="Arial"/>
              </a:rPr>
              <a:t>“</a:t>
            </a:r>
            <a:r>
              <a:rPr lang="en-US" sz="3600" b="0">
                <a:latin typeface="Verdana" charset="0"/>
              </a:rPr>
              <a:t>Home Children</a:t>
            </a:r>
            <a:r>
              <a:rPr lang="ja-JP" altLang="en-US" sz="3600" b="0">
                <a:latin typeface="Arial"/>
              </a:rPr>
              <a:t>”</a:t>
            </a:r>
            <a:endParaRPr lang="en-US" sz="3600" b="0">
              <a:latin typeface="Verdana" charset="0"/>
            </a:endParaRPr>
          </a:p>
        </p:txBody>
      </p:sp>
      <p:sp>
        <p:nvSpPr>
          <p:cNvPr id="252931" name="Rectangle 3"/>
          <p:cNvSpPr>
            <a:spLocks noGrp="1" noChangeArrowheads="1"/>
          </p:cNvSpPr>
          <p:nvPr>
            <p:ph type="subTitle" idx="1"/>
          </p:nvPr>
        </p:nvSpPr>
        <p:spPr>
          <a:xfrm>
            <a:off x="1371600" y="3886200"/>
            <a:ext cx="6400800" cy="2135188"/>
          </a:xfrm>
        </p:spPr>
        <p:txBody>
          <a:bodyPr/>
          <a:lstStyle/>
          <a:p>
            <a:pPr>
              <a:lnSpc>
                <a:spcPct val="80000"/>
              </a:lnSpc>
            </a:pPr>
            <a:r>
              <a:rPr lang="en-US" sz="2200" b="1" i="0"/>
              <a:t>a case study in the digitization of social work heritage material</a:t>
            </a:r>
          </a:p>
          <a:p>
            <a:pPr>
              <a:lnSpc>
                <a:spcPct val="80000"/>
              </a:lnSpc>
            </a:pPr>
            <a:r>
              <a:rPr lang="en-US" sz="2200" b="1" i="0"/>
              <a:t> </a:t>
            </a:r>
            <a:endParaRPr lang="en-GB" sz="1800" b="1" i="0">
              <a:solidFill>
                <a:schemeClr val="bg2"/>
              </a:solidFill>
            </a:endParaRPr>
          </a:p>
          <a:p>
            <a:pPr>
              <a:lnSpc>
                <a:spcPct val="80000"/>
              </a:lnSpc>
            </a:pPr>
            <a:r>
              <a:rPr lang="en-GB" sz="1400">
                <a:solidFill>
                  <a:schemeClr val="bg2"/>
                </a:solidFill>
              </a:rPr>
              <a:t>Neil Ballantyne</a:t>
            </a:r>
          </a:p>
          <a:p>
            <a:pPr>
              <a:lnSpc>
                <a:spcPct val="80000"/>
              </a:lnSpc>
            </a:pPr>
            <a:r>
              <a:rPr lang="en-GB" sz="1400">
                <a:solidFill>
                  <a:schemeClr val="bg2"/>
                </a:solidFill>
              </a:rPr>
              <a:t>Scottish Institute for Excellence in Social Work Education</a:t>
            </a:r>
          </a:p>
          <a:p>
            <a:pPr>
              <a:lnSpc>
                <a:spcPct val="80000"/>
              </a:lnSpc>
            </a:pPr>
            <a:r>
              <a:rPr lang="en-GB" sz="1400">
                <a:solidFill>
                  <a:schemeClr val="bg2"/>
                </a:solidFill>
              </a:rPr>
              <a:t>&amp;</a:t>
            </a:r>
          </a:p>
          <a:p>
            <a:pPr>
              <a:lnSpc>
                <a:spcPct val="80000"/>
              </a:lnSpc>
            </a:pPr>
            <a:r>
              <a:rPr lang="en-GB" sz="1400">
                <a:solidFill>
                  <a:schemeClr val="bg2"/>
                </a:solidFill>
              </a:rPr>
              <a:t>Ellen Daly</a:t>
            </a:r>
          </a:p>
          <a:p>
            <a:pPr>
              <a:lnSpc>
                <a:spcPct val="80000"/>
              </a:lnSpc>
            </a:pPr>
            <a:r>
              <a:rPr lang="en-GB" sz="1400">
                <a:solidFill>
                  <a:schemeClr val="bg2"/>
                </a:solidFill>
              </a:rPr>
              <a:t>Scottish Institute for Excellence in Social Work Education.</a:t>
            </a:r>
            <a:endParaRPr lang="en-US" sz="1400">
              <a:solidFill>
                <a:schemeClr val="bg2"/>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3158E954-E0B3-1A43-8332-E1D68A4A4356}" type="slidenum">
              <a:rPr lang="en-GB"/>
              <a:pPr/>
              <a:t>10</a:t>
            </a:fld>
            <a:r>
              <a:rPr lang="en-GB"/>
              <a:t> of 21</a:t>
            </a:r>
          </a:p>
        </p:txBody>
      </p:sp>
      <p:sp>
        <p:nvSpPr>
          <p:cNvPr id="6" name="Footer Placeholder 3"/>
          <p:cNvSpPr>
            <a:spLocks noGrp="1"/>
          </p:cNvSpPr>
          <p:nvPr>
            <p:ph type="ftr" sz="quarter" idx="11"/>
          </p:nvPr>
        </p:nvSpPr>
        <p:spPr/>
        <p:txBody>
          <a:bodyPr/>
          <a:lstStyle/>
          <a:p>
            <a:r>
              <a:rPr lang="en-GB"/>
              <a:t> Neil Ballantyne &amp; Ellen Daly | HUSITA8, August 2007</a:t>
            </a:r>
          </a:p>
        </p:txBody>
      </p:sp>
      <p:sp>
        <p:nvSpPr>
          <p:cNvPr id="482311" name="Rectangle 7"/>
          <p:cNvSpPr>
            <a:spLocks noGrp="1" noChangeArrowheads="1"/>
          </p:cNvSpPr>
          <p:nvPr>
            <p:ph type="title"/>
          </p:nvPr>
        </p:nvSpPr>
        <p:spPr/>
        <p:txBody>
          <a:bodyPr/>
          <a:lstStyle/>
          <a:p>
            <a:r>
              <a:rPr lang="en-GB"/>
              <a:t>Living Histories video</a:t>
            </a:r>
            <a:endParaRPr lang="en-US"/>
          </a:p>
        </p:txBody>
      </p:sp>
      <p:pic>
        <p:nvPicPr>
          <p:cNvPr id="482316" name="Picture 1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9750" y="1773238"/>
            <a:ext cx="5040313" cy="367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82317" name="Text Box 13"/>
          <p:cNvSpPr txBox="1">
            <a:spLocks noChangeArrowheads="1"/>
          </p:cNvSpPr>
          <p:nvPr/>
        </p:nvSpPr>
        <p:spPr bwMode="auto">
          <a:xfrm>
            <a:off x="5724525" y="2708275"/>
            <a:ext cx="3259138"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Four former ‘Home Children’ ,</a:t>
            </a:r>
          </a:p>
          <a:p>
            <a:r>
              <a:rPr lang="en-GB"/>
              <a:t>migrated from the </a:t>
            </a:r>
          </a:p>
          <a:p>
            <a:r>
              <a:rPr lang="en-GB"/>
              <a:t>‘Orphan Homes of Scotland’</a:t>
            </a:r>
          </a:p>
          <a:p>
            <a:r>
              <a:rPr lang="en-GB"/>
              <a:t>in the 1920s, reflect on the </a:t>
            </a:r>
          </a:p>
          <a:p>
            <a:r>
              <a:rPr lang="en-GB"/>
              <a:t>stages in their journey from</a:t>
            </a:r>
          </a:p>
          <a:p>
            <a:r>
              <a:rPr lang="en-GB"/>
              <a:t>family of origin, to orphanage, </a:t>
            </a:r>
          </a:p>
          <a:p>
            <a:r>
              <a:rPr lang="en-GB"/>
              <a:t>to Canada.</a:t>
            </a:r>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4325C089-6D44-044A-A4F6-227C477082CC}" type="slidenum">
              <a:rPr lang="en-GB"/>
              <a:pPr/>
              <a:t>11</a:t>
            </a:fld>
            <a:r>
              <a:rPr lang="en-GB"/>
              <a:t> of 21</a:t>
            </a:r>
          </a:p>
        </p:txBody>
      </p:sp>
      <p:sp>
        <p:nvSpPr>
          <p:cNvPr id="6" name="Footer Placeholder 3"/>
          <p:cNvSpPr>
            <a:spLocks noGrp="1"/>
          </p:cNvSpPr>
          <p:nvPr>
            <p:ph type="ftr" sz="quarter" idx="11"/>
          </p:nvPr>
        </p:nvSpPr>
        <p:spPr/>
        <p:txBody>
          <a:bodyPr/>
          <a:lstStyle/>
          <a:p>
            <a:r>
              <a:rPr lang="en-GB"/>
              <a:t> Neil Ballantyne &amp; Ellen Daly | HUSITA8, August 2007</a:t>
            </a:r>
          </a:p>
        </p:txBody>
      </p:sp>
      <p:sp>
        <p:nvSpPr>
          <p:cNvPr id="479236" name="Rectangle 4"/>
          <p:cNvSpPr>
            <a:spLocks noGrp="1" noChangeArrowheads="1"/>
          </p:cNvSpPr>
          <p:nvPr>
            <p:ph type="title"/>
          </p:nvPr>
        </p:nvSpPr>
        <p:spPr/>
        <p:txBody>
          <a:bodyPr/>
          <a:lstStyle/>
          <a:p>
            <a:r>
              <a:rPr lang="en-GB"/>
              <a:t>Testimony tree</a:t>
            </a:r>
            <a:endParaRPr lang="en-US"/>
          </a:p>
        </p:txBody>
      </p:sp>
      <p:pic>
        <p:nvPicPr>
          <p:cNvPr id="479237" name="Picture 5" descr="Tre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8313" y="1341438"/>
            <a:ext cx="3173412" cy="4381500"/>
          </a:xfrm>
          <a:prstGeom prst="rect">
            <a:avLst/>
          </a:prstGeom>
          <a:noFill/>
          <a:extLst>
            <a:ext uri="{909E8E84-426E-40dd-AFC4-6F175D3DCCD1}">
              <a14:hiddenFill xmlns:a14="http://schemas.microsoft.com/office/drawing/2010/main">
                <a:solidFill>
                  <a:srgbClr val="FFFFFF"/>
                </a:solidFill>
              </a14:hiddenFill>
            </a:ext>
          </a:extLst>
        </p:spPr>
      </p:pic>
      <p:sp>
        <p:nvSpPr>
          <p:cNvPr id="479238" name="Text Box 6"/>
          <p:cNvSpPr txBox="1">
            <a:spLocks noChangeArrowheads="1"/>
          </p:cNvSpPr>
          <p:nvPr/>
        </p:nvSpPr>
        <p:spPr bwMode="auto">
          <a:xfrm>
            <a:off x="3924300" y="2492375"/>
            <a:ext cx="4376738"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Covered with 42 maple leaves each</a:t>
            </a:r>
          </a:p>
          <a:p>
            <a:r>
              <a:rPr lang="en-GB"/>
              <a:t>one of which was inscribed with a </a:t>
            </a:r>
          </a:p>
          <a:p>
            <a:r>
              <a:rPr lang="en-GB"/>
              <a:t>Short statement derived from the work of </a:t>
            </a:r>
          </a:p>
          <a:p>
            <a:r>
              <a:rPr lang="en-GB"/>
              <a:t>historians collecting data from former</a:t>
            </a:r>
          </a:p>
          <a:p>
            <a:r>
              <a:rPr lang="en-GB"/>
              <a:t>‘Home Children’. (e.g. Harrison, 1979)</a:t>
            </a:r>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0"/>
          </p:nvPr>
        </p:nvSpPr>
        <p:spPr/>
        <p:txBody>
          <a:bodyPr/>
          <a:lstStyle/>
          <a:p>
            <a:fld id="{ABC2C584-A5A7-CF4B-BC81-0356E1DCC983}" type="slidenum">
              <a:rPr lang="en-GB"/>
              <a:pPr/>
              <a:t>12</a:t>
            </a:fld>
            <a:r>
              <a:rPr lang="en-GB"/>
              <a:t> of 21</a:t>
            </a:r>
          </a:p>
        </p:txBody>
      </p:sp>
      <p:sp>
        <p:nvSpPr>
          <p:cNvPr id="8" name="Footer Placeholder 3"/>
          <p:cNvSpPr>
            <a:spLocks noGrp="1"/>
          </p:cNvSpPr>
          <p:nvPr>
            <p:ph type="ftr" sz="quarter" idx="11"/>
          </p:nvPr>
        </p:nvSpPr>
        <p:spPr/>
        <p:txBody>
          <a:bodyPr/>
          <a:lstStyle/>
          <a:p>
            <a:r>
              <a:rPr lang="en-GB"/>
              <a:t> Neil Ballantyne &amp; Ellen Daly | HUSITA8, August 2007</a:t>
            </a:r>
          </a:p>
        </p:txBody>
      </p:sp>
      <p:sp>
        <p:nvSpPr>
          <p:cNvPr id="468994" name="Rectangle 2"/>
          <p:cNvSpPr>
            <a:spLocks noGrp="1" noChangeArrowheads="1"/>
          </p:cNvSpPr>
          <p:nvPr>
            <p:ph type="title"/>
          </p:nvPr>
        </p:nvSpPr>
        <p:spPr/>
        <p:txBody>
          <a:bodyPr/>
          <a:lstStyle/>
          <a:p>
            <a:r>
              <a:rPr lang="en-GB" sz="4000"/>
              <a:t>Narrative of Facts 1872-1910</a:t>
            </a:r>
            <a:endParaRPr lang="en-US" sz="4000"/>
          </a:p>
        </p:txBody>
      </p:sp>
      <p:pic>
        <p:nvPicPr>
          <p:cNvPr id="468996"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67175" y="1268413"/>
            <a:ext cx="2965450" cy="44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68998"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43000" y="1295400"/>
            <a:ext cx="2736850"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68999" name="Text Box 7"/>
          <p:cNvSpPr txBox="1">
            <a:spLocks noChangeArrowheads="1"/>
          </p:cNvSpPr>
          <p:nvPr/>
        </p:nvSpPr>
        <p:spPr bwMode="auto">
          <a:xfrm>
            <a:off x="4648200" y="5699125"/>
            <a:ext cx="17954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000"/>
              <a:t>Copyright © Quarriers 2007</a:t>
            </a:r>
            <a:r>
              <a:rPr lang="en-GB"/>
              <a:t> </a:t>
            </a:r>
            <a:endParaRPr lang="en-US"/>
          </a:p>
        </p:txBody>
      </p:sp>
      <p:sp>
        <p:nvSpPr>
          <p:cNvPr id="469000" name="Text Box 8"/>
          <p:cNvSpPr txBox="1">
            <a:spLocks noChangeArrowheads="1"/>
          </p:cNvSpPr>
          <p:nvPr/>
        </p:nvSpPr>
        <p:spPr bwMode="auto">
          <a:xfrm>
            <a:off x="1524000" y="5775325"/>
            <a:ext cx="17954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000"/>
              <a:t>Copyright © Quarriers 2007</a:t>
            </a:r>
            <a:r>
              <a:rPr lang="en-GB"/>
              <a:t> </a:t>
            </a:r>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C1871F8A-5BEC-5843-AA23-D57EF97F0A63}" type="slidenum">
              <a:rPr lang="en-GB"/>
              <a:pPr/>
              <a:t>13</a:t>
            </a:fld>
            <a:r>
              <a:rPr lang="en-GB"/>
              <a:t> of 21</a:t>
            </a:r>
          </a:p>
        </p:txBody>
      </p:sp>
      <p:sp>
        <p:nvSpPr>
          <p:cNvPr id="6" name="Footer Placeholder 3"/>
          <p:cNvSpPr>
            <a:spLocks noGrp="1"/>
          </p:cNvSpPr>
          <p:nvPr>
            <p:ph type="ftr" sz="quarter" idx="11"/>
          </p:nvPr>
        </p:nvSpPr>
        <p:spPr/>
        <p:txBody>
          <a:bodyPr/>
          <a:lstStyle/>
          <a:p>
            <a:r>
              <a:rPr lang="en-GB"/>
              <a:t> Neil Ballantyne &amp; Ellen Daly | HUSITA8, August 2007</a:t>
            </a:r>
          </a:p>
        </p:txBody>
      </p:sp>
      <p:sp>
        <p:nvSpPr>
          <p:cNvPr id="472066" name="Rectangle 2"/>
          <p:cNvSpPr>
            <a:spLocks noGrp="1" noChangeArrowheads="1"/>
          </p:cNvSpPr>
          <p:nvPr>
            <p:ph type="title"/>
          </p:nvPr>
        </p:nvSpPr>
        <p:spPr/>
        <p:txBody>
          <a:bodyPr/>
          <a:lstStyle/>
          <a:p>
            <a:r>
              <a:rPr lang="en-GB" sz="4000"/>
              <a:t>Photo album (circa 1880s)</a:t>
            </a:r>
            <a:endParaRPr lang="en-US" sz="4000"/>
          </a:p>
        </p:txBody>
      </p:sp>
      <p:pic>
        <p:nvPicPr>
          <p:cNvPr id="47206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1188" y="1277938"/>
            <a:ext cx="6840537" cy="445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72069" name="Text Box 5"/>
          <p:cNvSpPr txBox="1">
            <a:spLocks noChangeArrowheads="1"/>
          </p:cNvSpPr>
          <p:nvPr/>
        </p:nvSpPr>
        <p:spPr bwMode="auto">
          <a:xfrm>
            <a:off x="5334000" y="5470525"/>
            <a:ext cx="17954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000"/>
              <a:t>Copyright © Quarriers 2007</a:t>
            </a:r>
            <a:r>
              <a:rPr lang="en-GB"/>
              <a:t> </a:t>
            </a:r>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A84B9320-3B4C-174A-BA63-82900A3662F6}" type="slidenum">
              <a:rPr lang="en-GB"/>
              <a:pPr/>
              <a:t>14</a:t>
            </a:fld>
            <a:r>
              <a:rPr lang="en-GB"/>
              <a:t> of 21</a:t>
            </a:r>
          </a:p>
        </p:txBody>
      </p:sp>
      <p:sp>
        <p:nvSpPr>
          <p:cNvPr id="6" name="Footer Placeholder 3"/>
          <p:cNvSpPr>
            <a:spLocks noGrp="1"/>
          </p:cNvSpPr>
          <p:nvPr>
            <p:ph type="ftr" sz="quarter" idx="11"/>
          </p:nvPr>
        </p:nvSpPr>
        <p:spPr/>
        <p:txBody>
          <a:bodyPr/>
          <a:lstStyle/>
          <a:p>
            <a:r>
              <a:rPr lang="en-GB"/>
              <a:t> Neil Ballantyne &amp; Ellen Daly | HUSITA8, August 2007</a:t>
            </a:r>
          </a:p>
        </p:txBody>
      </p:sp>
      <p:sp>
        <p:nvSpPr>
          <p:cNvPr id="476164" name="Rectangle 4"/>
          <p:cNvSpPr>
            <a:spLocks noGrp="1" noChangeArrowheads="1"/>
          </p:cNvSpPr>
          <p:nvPr>
            <p:ph type="title"/>
          </p:nvPr>
        </p:nvSpPr>
        <p:spPr/>
        <p:txBody>
          <a:bodyPr/>
          <a:lstStyle/>
          <a:p>
            <a:r>
              <a:rPr lang="en-GB"/>
              <a:t>Glass slides (circa 1922</a:t>
            </a:r>
            <a:r>
              <a:rPr lang="en-GB" sz="3600"/>
              <a:t>)</a:t>
            </a:r>
            <a:endParaRPr lang="en-US" sz="3600"/>
          </a:p>
        </p:txBody>
      </p:sp>
      <p:pic>
        <p:nvPicPr>
          <p:cNvPr id="47616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1371600"/>
            <a:ext cx="5834063" cy="446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76166" name="Text Box 6"/>
          <p:cNvSpPr txBox="1">
            <a:spLocks noChangeArrowheads="1"/>
          </p:cNvSpPr>
          <p:nvPr/>
        </p:nvSpPr>
        <p:spPr bwMode="auto">
          <a:xfrm>
            <a:off x="4495800" y="5470525"/>
            <a:ext cx="17954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000"/>
              <a:t>Copyright © Quarriers 2007</a:t>
            </a:r>
            <a:r>
              <a:rPr lang="en-GB"/>
              <a:t> </a:t>
            </a:r>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7AB3908-4F55-7342-A981-F53FA6DEB862}" type="slidenum">
              <a:rPr lang="en-GB"/>
              <a:pPr/>
              <a:t>15</a:t>
            </a:fld>
            <a:r>
              <a:rPr lang="en-GB"/>
              <a:t> of 21</a:t>
            </a:r>
          </a:p>
        </p:txBody>
      </p:sp>
      <p:sp>
        <p:nvSpPr>
          <p:cNvPr id="5" name="Footer Placeholder 4"/>
          <p:cNvSpPr>
            <a:spLocks noGrp="1"/>
          </p:cNvSpPr>
          <p:nvPr>
            <p:ph type="ftr" sz="quarter" idx="11"/>
          </p:nvPr>
        </p:nvSpPr>
        <p:spPr/>
        <p:txBody>
          <a:bodyPr/>
          <a:lstStyle/>
          <a:p>
            <a:r>
              <a:rPr lang="en-GB"/>
              <a:t> Neil Ballantyne &amp; Ellen Daly | HUSITA8, August 2007</a:t>
            </a:r>
          </a:p>
        </p:txBody>
      </p:sp>
      <p:sp>
        <p:nvSpPr>
          <p:cNvPr id="444418" name="Rectangle 2"/>
          <p:cNvSpPr>
            <a:spLocks noGrp="1" noChangeArrowheads="1"/>
          </p:cNvSpPr>
          <p:nvPr>
            <p:ph type="title"/>
          </p:nvPr>
        </p:nvSpPr>
        <p:spPr/>
        <p:txBody>
          <a:bodyPr/>
          <a:lstStyle/>
          <a:p>
            <a:r>
              <a:rPr lang="en-GB"/>
              <a:t>Project objectives</a:t>
            </a:r>
            <a:endParaRPr lang="en-US"/>
          </a:p>
        </p:txBody>
      </p:sp>
      <p:sp>
        <p:nvSpPr>
          <p:cNvPr id="444419" name="Rectangle 3"/>
          <p:cNvSpPr>
            <a:spLocks noGrp="1" noChangeArrowheads="1"/>
          </p:cNvSpPr>
          <p:nvPr>
            <p:ph type="body" idx="1"/>
          </p:nvPr>
        </p:nvSpPr>
        <p:spPr/>
        <p:txBody>
          <a:bodyPr/>
          <a:lstStyle/>
          <a:p>
            <a:r>
              <a:rPr lang="en-US"/>
              <a:t>Preserve the Quarriers historical assets;</a:t>
            </a:r>
          </a:p>
          <a:p>
            <a:r>
              <a:rPr lang="en-US"/>
              <a:t>Repurpose the Heatherbank exhibition material;</a:t>
            </a:r>
          </a:p>
          <a:p>
            <a:r>
              <a:rPr lang="en-US"/>
              <a:t>Provide access for researchers, educators, &amp; the public.</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64CA834-C29A-7C46-855A-76CCBECACDB3}" type="slidenum">
              <a:rPr lang="en-GB"/>
              <a:pPr/>
              <a:t>16</a:t>
            </a:fld>
            <a:r>
              <a:rPr lang="en-GB"/>
              <a:t> of 21</a:t>
            </a:r>
          </a:p>
        </p:txBody>
      </p:sp>
      <p:sp>
        <p:nvSpPr>
          <p:cNvPr id="5" name="Footer Placeholder 4"/>
          <p:cNvSpPr>
            <a:spLocks noGrp="1"/>
          </p:cNvSpPr>
          <p:nvPr>
            <p:ph type="ftr" sz="quarter" idx="11"/>
          </p:nvPr>
        </p:nvSpPr>
        <p:spPr/>
        <p:txBody>
          <a:bodyPr/>
          <a:lstStyle/>
          <a:p>
            <a:r>
              <a:rPr lang="en-GB"/>
              <a:t> Neil Ballantyne &amp; Ellen Daly | HUSITA8, August 2007</a:t>
            </a:r>
          </a:p>
        </p:txBody>
      </p:sp>
      <p:sp>
        <p:nvSpPr>
          <p:cNvPr id="446466" name="Rectangle 2"/>
          <p:cNvSpPr>
            <a:spLocks noGrp="1" noChangeArrowheads="1"/>
          </p:cNvSpPr>
          <p:nvPr>
            <p:ph type="title"/>
          </p:nvPr>
        </p:nvSpPr>
        <p:spPr/>
        <p:txBody>
          <a:bodyPr/>
          <a:lstStyle/>
          <a:p>
            <a:r>
              <a:rPr lang="en-GB"/>
              <a:t>Digital preservation</a:t>
            </a:r>
            <a:endParaRPr lang="en-US"/>
          </a:p>
        </p:txBody>
      </p:sp>
      <p:sp>
        <p:nvSpPr>
          <p:cNvPr id="446467" name="Rectangle 3"/>
          <p:cNvSpPr>
            <a:spLocks noGrp="1" noChangeArrowheads="1"/>
          </p:cNvSpPr>
          <p:nvPr>
            <p:ph type="body" idx="1"/>
          </p:nvPr>
        </p:nvSpPr>
        <p:spPr/>
        <p:txBody>
          <a:bodyPr/>
          <a:lstStyle/>
          <a:p>
            <a:pPr>
              <a:lnSpc>
                <a:spcPct val="80000"/>
              </a:lnSpc>
            </a:pPr>
            <a:r>
              <a:rPr lang="en-US" sz="1800"/>
              <a:t>Source materials handled less and can be preserved for longer (Hughes, 2004).</a:t>
            </a:r>
          </a:p>
          <a:p>
            <a:pPr>
              <a:lnSpc>
                <a:spcPct val="80000"/>
              </a:lnSpc>
            </a:pPr>
            <a:r>
              <a:rPr lang="en-US" sz="1800"/>
              <a:t>But digitization brings new preservation problems (Webb, 1996; Muir, 2004).</a:t>
            </a:r>
          </a:p>
          <a:p>
            <a:pPr lvl="1">
              <a:lnSpc>
                <a:spcPct val="80000"/>
              </a:lnSpc>
            </a:pPr>
            <a:r>
              <a:rPr lang="en-US" sz="1800"/>
              <a:t>May deflect attention away from the original objects leading to neglect of their proper storage and maintenance (Webb, 1996) </a:t>
            </a:r>
          </a:p>
          <a:p>
            <a:pPr lvl="1">
              <a:lnSpc>
                <a:spcPct val="80000"/>
              </a:lnSpc>
            </a:pPr>
            <a:r>
              <a:rPr lang="en-US" sz="1800"/>
              <a:t>Digital surrogates are likely to endure technological obsolescence &amp; physical deterioration (Hedstrom and Montgomery, 1998). </a:t>
            </a:r>
          </a:p>
          <a:p>
            <a:pPr>
              <a:lnSpc>
                <a:spcPct val="80000"/>
              </a:lnSpc>
            </a:pPr>
            <a:r>
              <a:rPr lang="en-US" sz="1800"/>
              <a:t>Risks can be managed by establishing a long-term migration strategy </a:t>
            </a:r>
          </a:p>
          <a:p>
            <a:pPr lvl="1">
              <a:lnSpc>
                <a:spcPct val="80000"/>
              </a:lnSpc>
            </a:pPr>
            <a:r>
              <a:rPr lang="en-GB" sz="1500"/>
              <a:t>The Quarriers images and NoFs are likely to be deposited in a secure underground vault; </a:t>
            </a:r>
          </a:p>
          <a:p>
            <a:pPr lvl="1">
              <a:lnSpc>
                <a:spcPct val="80000"/>
              </a:lnSpc>
            </a:pPr>
            <a:r>
              <a:rPr lang="en-GB" sz="1500"/>
              <a:t>digital surrogates contributed to a ‘trusted repository’ such as the National Library of Scotland.</a:t>
            </a:r>
            <a:endParaRPr lang="en-US" sz="120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F4995E7-C5AB-AF49-B8ED-318AFBE80679}" type="slidenum">
              <a:rPr lang="en-GB"/>
              <a:pPr/>
              <a:t>17</a:t>
            </a:fld>
            <a:r>
              <a:rPr lang="en-GB"/>
              <a:t> of 21</a:t>
            </a:r>
          </a:p>
        </p:txBody>
      </p:sp>
      <p:sp>
        <p:nvSpPr>
          <p:cNvPr id="5" name="Footer Placeholder 4"/>
          <p:cNvSpPr>
            <a:spLocks noGrp="1"/>
          </p:cNvSpPr>
          <p:nvPr>
            <p:ph type="ftr" sz="quarter" idx="11"/>
          </p:nvPr>
        </p:nvSpPr>
        <p:spPr/>
        <p:txBody>
          <a:bodyPr/>
          <a:lstStyle/>
          <a:p>
            <a:r>
              <a:rPr lang="en-GB"/>
              <a:t> Neil Ballantyne &amp; Ellen Daly | HUSITA8, August 2007</a:t>
            </a:r>
          </a:p>
        </p:txBody>
      </p:sp>
      <p:sp>
        <p:nvSpPr>
          <p:cNvPr id="455682" name="Rectangle 2"/>
          <p:cNvSpPr>
            <a:spLocks noGrp="1" noChangeArrowheads="1"/>
          </p:cNvSpPr>
          <p:nvPr>
            <p:ph type="title"/>
          </p:nvPr>
        </p:nvSpPr>
        <p:spPr/>
        <p:txBody>
          <a:bodyPr/>
          <a:lstStyle/>
          <a:p>
            <a:r>
              <a:rPr lang="en-GB"/>
              <a:t>Repurposing the exhibition</a:t>
            </a:r>
            <a:endParaRPr lang="en-US"/>
          </a:p>
        </p:txBody>
      </p:sp>
      <p:sp>
        <p:nvSpPr>
          <p:cNvPr id="455683" name="Rectangle 3"/>
          <p:cNvSpPr>
            <a:spLocks noGrp="1" noChangeArrowheads="1"/>
          </p:cNvSpPr>
          <p:nvPr>
            <p:ph type="body" idx="1"/>
          </p:nvPr>
        </p:nvSpPr>
        <p:spPr/>
        <p:txBody>
          <a:bodyPr/>
          <a:lstStyle/>
          <a:p>
            <a:pPr>
              <a:lnSpc>
                <a:spcPct val="90000"/>
              </a:lnSpc>
            </a:pPr>
            <a:r>
              <a:rPr lang="en-US" sz="2500"/>
              <a:t>Visitors to Web museums are looking for exhibits that provide </a:t>
            </a:r>
            <a:r>
              <a:rPr lang="en-US" sz="2500" b="1"/>
              <a:t>rich narratives</a:t>
            </a:r>
            <a:r>
              <a:rPr lang="en-US" sz="2500"/>
              <a:t> and deeper </a:t>
            </a:r>
            <a:r>
              <a:rPr lang="en-US" sz="2500" b="1"/>
              <a:t>contextual</a:t>
            </a:r>
            <a:r>
              <a:rPr lang="en-US" sz="2500"/>
              <a:t> information (Nickerson, 2002; Hermann, 1999). </a:t>
            </a:r>
          </a:p>
          <a:p>
            <a:pPr>
              <a:lnSpc>
                <a:spcPct val="90000"/>
              </a:lnSpc>
            </a:pPr>
            <a:r>
              <a:rPr lang="en-US" sz="2500"/>
              <a:t>Web-based exhibitions need to do more than offer online public access to digital surrogates of a collection but must add value by wrapping objects in </a:t>
            </a:r>
            <a:r>
              <a:rPr lang="ja-JP" altLang="en-US" sz="2500">
                <a:latin typeface="Arial"/>
              </a:rPr>
              <a:t>“</a:t>
            </a:r>
            <a:r>
              <a:rPr lang="en-US" sz="2500"/>
              <a:t>…</a:t>
            </a:r>
            <a:r>
              <a:rPr lang="en-US" sz="2500" i="1"/>
              <a:t>layers of interpretation</a:t>
            </a:r>
            <a:r>
              <a:rPr lang="ja-JP" altLang="en-US" sz="2500">
                <a:latin typeface="Arial"/>
              </a:rPr>
              <a:t>”</a:t>
            </a:r>
            <a:r>
              <a:rPr lang="en-US" sz="2500"/>
              <a:t> - need to </a:t>
            </a:r>
            <a:r>
              <a:rPr lang="ja-JP" altLang="en-US" sz="2500">
                <a:latin typeface="Arial"/>
              </a:rPr>
              <a:t>“</a:t>
            </a:r>
            <a:r>
              <a:rPr lang="en-US" sz="2500"/>
              <a:t>…</a:t>
            </a:r>
            <a:r>
              <a:rPr lang="en-US" sz="2500" i="1"/>
              <a:t>move away from list making to storytelling</a:t>
            </a:r>
            <a:r>
              <a:rPr lang="ja-JP" altLang="en-US" sz="2500">
                <a:latin typeface="Arial"/>
              </a:rPr>
              <a:t>”</a:t>
            </a:r>
            <a:r>
              <a:rPr lang="en-US" sz="2500"/>
              <a:t> (Donovan, 1997) </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2E7816E-0DC7-2C47-BCF7-F0E78175F1AF}" type="slidenum">
              <a:rPr lang="en-GB"/>
              <a:pPr/>
              <a:t>18</a:t>
            </a:fld>
            <a:r>
              <a:rPr lang="en-GB"/>
              <a:t> of 21</a:t>
            </a:r>
          </a:p>
        </p:txBody>
      </p:sp>
      <p:sp>
        <p:nvSpPr>
          <p:cNvPr id="5" name="Footer Placeholder 4"/>
          <p:cNvSpPr>
            <a:spLocks noGrp="1"/>
          </p:cNvSpPr>
          <p:nvPr>
            <p:ph type="ftr" sz="quarter" idx="11"/>
          </p:nvPr>
        </p:nvSpPr>
        <p:spPr/>
        <p:txBody>
          <a:bodyPr/>
          <a:lstStyle/>
          <a:p>
            <a:r>
              <a:rPr lang="en-GB"/>
              <a:t> Neil Ballantyne &amp; Ellen Daly | HUSITA8, August 2007</a:t>
            </a:r>
          </a:p>
        </p:txBody>
      </p:sp>
      <p:sp>
        <p:nvSpPr>
          <p:cNvPr id="461826" name="Rectangle 2"/>
          <p:cNvSpPr>
            <a:spLocks noGrp="1" noChangeArrowheads="1"/>
          </p:cNvSpPr>
          <p:nvPr>
            <p:ph type="title"/>
          </p:nvPr>
        </p:nvSpPr>
        <p:spPr/>
        <p:txBody>
          <a:bodyPr/>
          <a:lstStyle/>
          <a:p>
            <a:r>
              <a:rPr lang="en-GB"/>
              <a:t>Intellectual property rights</a:t>
            </a:r>
            <a:endParaRPr lang="en-US"/>
          </a:p>
        </p:txBody>
      </p:sp>
      <p:sp>
        <p:nvSpPr>
          <p:cNvPr id="461827" name="Rectangle 3"/>
          <p:cNvSpPr>
            <a:spLocks noGrp="1" noChangeArrowheads="1"/>
          </p:cNvSpPr>
          <p:nvPr>
            <p:ph type="body" idx="1"/>
          </p:nvPr>
        </p:nvSpPr>
        <p:spPr/>
        <p:txBody>
          <a:bodyPr/>
          <a:lstStyle/>
          <a:p>
            <a:pPr>
              <a:lnSpc>
                <a:spcPct val="90000"/>
              </a:lnSpc>
            </a:pPr>
            <a:r>
              <a:rPr lang="en-GB" sz="2000"/>
              <a:t>Bring lawyers, guns and money!</a:t>
            </a:r>
          </a:p>
          <a:p>
            <a:pPr>
              <a:lnSpc>
                <a:spcPct val="90000"/>
              </a:lnSpc>
            </a:pPr>
            <a:r>
              <a:rPr lang="en-GB" sz="2000"/>
              <a:t>Complex, many layered issue</a:t>
            </a:r>
          </a:p>
          <a:p>
            <a:pPr lvl="1">
              <a:lnSpc>
                <a:spcPct val="90000"/>
              </a:lnSpc>
            </a:pPr>
            <a:r>
              <a:rPr lang="en-GB" sz="1800"/>
              <a:t>From VHS video to the world wide web</a:t>
            </a:r>
          </a:p>
          <a:p>
            <a:pPr lvl="1">
              <a:lnSpc>
                <a:spcPct val="90000"/>
              </a:lnSpc>
            </a:pPr>
            <a:r>
              <a:rPr lang="en-GB" sz="1800"/>
              <a:t>New IP can emerge through the process of digitization</a:t>
            </a:r>
          </a:p>
          <a:p>
            <a:pPr>
              <a:lnSpc>
                <a:spcPct val="90000"/>
              </a:lnSpc>
            </a:pPr>
            <a:r>
              <a:rPr lang="en-GB" sz="2000"/>
              <a:t>Need to be clear about ownership &amp; avoid fudging issues</a:t>
            </a:r>
          </a:p>
          <a:p>
            <a:pPr>
              <a:lnSpc>
                <a:spcPct val="90000"/>
              </a:lnSpc>
            </a:pPr>
            <a:r>
              <a:rPr lang="en-GB" sz="2000"/>
              <a:t>Clarify with partners what you want to achieve before letting the lawyers loose</a:t>
            </a:r>
          </a:p>
          <a:p>
            <a:pPr>
              <a:lnSpc>
                <a:spcPct val="90000"/>
              </a:lnSpc>
            </a:pPr>
            <a:r>
              <a:rPr lang="en-GB" sz="2000"/>
              <a:t>Reach agreement and record agreement</a:t>
            </a:r>
          </a:p>
          <a:p>
            <a:pPr>
              <a:lnSpc>
                <a:spcPct val="90000"/>
              </a:lnSpc>
            </a:pPr>
            <a:r>
              <a:rPr lang="en-GB" sz="2000"/>
              <a:t>As much a ‘social process’ as a ‘legal process’ (Dunning, 2005)</a:t>
            </a:r>
            <a:endParaRPr lang="en-US" sz="200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33FA5DD-5CB0-2543-950A-F07251101BCE}" type="slidenum">
              <a:rPr lang="en-GB"/>
              <a:pPr/>
              <a:t>19</a:t>
            </a:fld>
            <a:r>
              <a:rPr lang="en-GB"/>
              <a:t> of 21</a:t>
            </a:r>
          </a:p>
        </p:txBody>
      </p:sp>
      <p:sp>
        <p:nvSpPr>
          <p:cNvPr id="5" name="Footer Placeholder 4"/>
          <p:cNvSpPr>
            <a:spLocks noGrp="1"/>
          </p:cNvSpPr>
          <p:nvPr>
            <p:ph type="ftr" sz="quarter" idx="11"/>
          </p:nvPr>
        </p:nvSpPr>
        <p:spPr/>
        <p:txBody>
          <a:bodyPr/>
          <a:lstStyle/>
          <a:p>
            <a:r>
              <a:rPr lang="en-GB"/>
              <a:t> Neil Ballantyne &amp; Ellen Daly | HUSITA8, August 2007</a:t>
            </a:r>
          </a:p>
        </p:txBody>
      </p:sp>
      <p:sp>
        <p:nvSpPr>
          <p:cNvPr id="485378" name="Rectangle 2"/>
          <p:cNvSpPr>
            <a:spLocks noGrp="1" noChangeArrowheads="1"/>
          </p:cNvSpPr>
          <p:nvPr>
            <p:ph type="title"/>
          </p:nvPr>
        </p:nvSpPr>
        <p:spPr/>
        <p:txBody>
          <a:bodyPr/>
          <a:lstStyle/>
          <a:p>
            <a:r>
              <a:rPr lang="en-GB"/>
              <a:t>References</a:t>
            </a:r>
            <a:endParaRPr lang="en-US"/>
          </a:p>
        </p:txBody>
      </p:sp>
      <p:sp>
        <p:nvSpPr>
          <p:cNvPr id="485379" name="Rectangle 3"/>
          <p:cNvSpPr>
            <a:spLocks noGrp="1" noChangeArrowheads="1"/>
          </p:cNvSpPr>
          <p:nvPr>
            <p:ph type="body" idx="1"/>
          </p:nvPr>
        </p:nvSpPr>
        <p:spPr/>
        <p:txBody>
          <a:bodyPr/>
          <a:lstStyle/>
          <a:p>
            <a:pPr>
              <a:lnSpc>
                <a:spcPct val="80000"/>
              </a:lnSpc>
              <a:buFontTx/>
              <a:buNone/>
            </a:pPr>
            <a:endParaRPr lang="en-US" sz="1100"/>
          </a:p>
          <a:p>
            <a:pPr>
              <a:lnSpc>
                <a:spcPct val="80000"/>
              </a:lnSpc>
            </a:pPr>
            <a:r>
              <a:rPr lang="en-US" sz="1300"/>
              <a:t>Bagnell, K. (2001). </a:t>
            </a:r>
            <a:r>
              <a:rPr lang="en-US" sz="1300" i="1"/>
              <a:t>The little immigrants: The orphans who came to Canada</a:t>
            </a:r>
            <a:r>
              <a:rPr lang="en-US" sz="1300"/>
              <a:t>: New Edition: Toronto: The Dundurn Group.</a:t>
            </a:r>
          </a:p>
          <a:p>
            <a:pPr>
              <a:lnSpc>
                <a:spcPct val="80000"/>
              </a:lnSpc>
            </a:pPr>
            <a:r>
              <a:rPr lang="en-US" sz="1300"/>
              <a:t>Birt, L. M. (1913). </a:t>
            </a:r>
            <a:r>
              <a:rPr lang="en-US" sz="1300" i="1"/>
              <a:t>The children's home finder</a:t>
            </a:r>
            <a:r>
              <a:rPr lang="en-US" sz="1300"/>
              <a:t>. London: J. Nisbit.</a:t>
            </a:r>
          </a:p>
          <a:p>
            <a:pPr>
              <a:lnSpc>
                <a:spcPct val="80000"/>
              </a:lnSpc>
            </a:pPr>
            <a:r>
              <a:rPr lang="en-US" sz="1300"/>
              <a:t>Brown, C. (2006). Digitisation projects at the University of Dundee archive services. </a:t>
            </a:r>
            <a:r>
              <a:rPr lang="en-US" sz="1300" i="1"/>
              <a:t>Program: electronic library and information systems, 40</a:t>
            </a:r>
            <a:r>
              <a:rPr lang="en-US" sz="1300"/>
              <a:t>(2).</a:t>
            </a:r>
          </a:p>
          <a:p>
            <a:pPr>
              <a:lnSpc>
                <a:spcPct val="80000"/>
              </a:lnSpc>
            </a:pPr>
            <a:r>
              <a:rPr lang="en-US" sz="1300"/>
              <a:t>Donovan, K. (1997). The best of intentions: Public access, the web &amp; the evolution of museum automation, </a:t>
            </a:r>
            <a:r>
              <a:rPr lang="en-US" sz="1300" i="1"/>
              <a:t>Museums and the Web</a:t>
            </a:r>
            <a:r>
              <a:rPr lang="en-US" sz="1300"/>
              <a:t>. Los Angeles, California: Archives &amp; Museum Informatics. Retrieved 19th July, 2007, from </a:t>
            </a:r>
            <a:r>
              <a:rPr lang="en-US" sz="1300">
                <a:hlinkClick r:id="rId3"/>
              </a:rPr>
              <a:t>http://www.archimuse.com/mw97/speak/donovan.htm</a:t>
            </a:r>
            <a:endParaRPr lang="en-US" sz="1300"/>
          </a:p>
          <a:p>
            <a:pPr>
              <a:lnSpc>
                <a:spcPct val="80000"/>
              </a:lnSpc>
            </a:pPr>
            <a:r>
              <a:rPr lang="en-US" sz="1300"/>
              <a:t>Dunning, A. (2005) Tracing Help with Copyright: New AHDS Case Studies on Copyright Issues. </a:t>
            </a:r>
            <a:r>
              <a:rPr lang="en-US" sz="1300" i="1"/>
              <a:t>Ariadne</a:t>
            </a:r>
            <a:r>
              <a:rPr lang="en-US" sz="1300"/>
              <a:t>. 42, January. Retrieved 19th July, 2007, from </a:t>
            </a:r>
            <a:r>
              <a:rPr lang="en-US" sz="1300">
                <a:hlinkClick r:id="rId4"/>
              </a:rPr>
              <a:t>http://www.ariadne.ac.uk/issue42/dunning/</a:t>
            </a:r>
            <a:endParaRPr lang="en-US" sz="1300"/>
          </a:p>
          <a:p>
            <a:pPr>
              <a:lnSpc>
                <a:spcPct val="80000"/>
              </a:lnSpc>
            </a:pPr>
            <a:r>
              <a:rPr lang="en-US" sz="1300"/>
              <a:t>Harrison, P. (1979). </a:t>
            </a:r>
            <a:r>
              <a:rPr lang="en-US" sz="1300" i="1"/>
              <a:t>The home children: their personal stories</a:t>
            </a:r>
            <a:r>
              <a:rPr lang="en-US" sz="1300"/>
              <a:t>: J. Gordon Shillingford Publishing Inc.</a:t>
            </a:r>
          </a:p>
          <a:p>
            <a:pPr>
              <a:lnSpc>
                <a:spcPct val="80000"/>
              </a:lnSpc>
            </a:pPr>
            <a:r>
              <a:rPr lang="en-US" sz="1300"/>
              <a:t>Heatherbank Museum of Social Work. Retrieved 19th July, 2007, from </a:t>
            </a:r>
            <a:r>
              <a:rPr lang="en-US" sz="1300">
                <a:hlinkClick r:id="rId5"/>
              </a:rPr>
              <a:t>http://www.gcal.ac.uk/heatherbank/</a:t>
            </a:r>
            <a:endParaRPr lang="en-US" sz="1300"/>
          </a:p>
          <a:p>
            <a:pPr>
              <a:lnSpc>
                <a:spcPct val="80000"/>
              </a:lnSpc>
            </a:pPr>
            <a:r>
              <a:rPr lang="en-US" sz="1300"/>
              <a:t>Hedstrom, M., &amp; Montgomery, S. (1998). </a:t>
            </a:r>
            <a:r>
              <a:rPr lang="en-US" sz="1300" i="1"/>
              <a:t>Digital preservation needs and requirements in RLG member institutions</a:t>
            </a:r>
            <a:r>
              <a:rPr lang="en-US" sz="1300"/>
              <a:t>: Mountain View, California: Research Libraries Group.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0FF4281-D228-7543-8F33-A07FC6873603}" type="slidenum">
              <a:rPr lang="en-GB"/>
              <a:pPr/>
              <a:t>2</a:t>
            </a:fld>
            <a:r>
              <a:rPr lang="en-GB"/>
              <a:t> of 21</a:t>
            </a:r>
          </a:p>
        </p:txBody>
      </p:sp>
      <p:sp>
        <p:nvSpPr>
          <p:cNvPr id="5" name="Footer Placeholder 4"/>
          <p:cNvSpPr>
            <a:spLocks noGrp="1"/>
          </p:cNvSpPr>
          <p:nvPr>
            <p:ph type="ftr" sz="quarter" idx="11"/>
          </p:nvPr>
        </p:nvSpPr>
        <p:spPr/>
        <p:txBody>
          <a:bodyPr/>
          <a:lstStyle/>
          <a:p>
            <a:r>
              <a:rPr lang="en-GB"/>
              <a:t> Neil Ballantyne &amp; Ellen Daly | HUSITA8, August 2007</a:t>
            </a:r>
          </a:p>
        </p:txBody>
      </p:sp>
      <p:sp>
        <p:nvSpPr>
          <p:cNvPr id="417794" name="Rectangle 2"/>
          <p:cNvSpPr>
            <a:spLocks noGrp="1" noChangeArrowheads="1"/>
          </p:cNvSpPr>
          <p:nvPr>
            <p:ph type="title"/>
          </p:nvPr>
        </p:nvSpPr>
        <p:spPr/>
        <p:txBody>
          <a:bodyPr/>
          <a:lstStyle/>
          <a:p>
            <a:r>
              <a:rPr lang="en-GB"/>
              <a:t>Social work history</a:t>
            </a:r>
            <a:endParaRPr lang="en-US"/>
          </a:p>
        </p:txBody>
      </p:sp>
      <p:sp>
        <p:nvSpPr>
          <p:cNvPr id="417795" name="Rectangle 3"/>
          <p:cNvSpPr>
            <a:spLocks noGrp="1" noChangeArrowheads="1"/>
          </p:cNvSpPr>
          <p:nvPr>
            <p:ph type="body" idx="1"/>
          </p:nvPr>
        </p:nvSpPr>
        <p:spPr/>
        <p:txBody>
          <a:bodyPr/>
          <a:lstStyle/>
          <a:p>
            <a:pPr>
              <a:lnSpc>
                <a:spcPct val="80000"/>
              </a:lnSpc>
            </a:pPr>
            <a:r>
              <a:rPr lang="en-US" sz="2000"/>
              <a:t>Emerged from the crucible of massive societal changes and dislocations associated with the industrial revolution.</a:t>
            </a:r>
          </a:p>
          <a:p>
            <a:pPr>
              <a:lnSpc>
                <a:spcPct val="80000"/>
              </a:lnSpc>
            </a:pPr>
            <a:r>
              <a:rPr lang="en-US" sz="2000"/>
              <a:t>Historical traces inscribed in books, documents, images, artifacts, leaflets, newsletters and ephemera.</a:t>
            </a:r>
          </a:p>
          <a:p>
            <a:pPr>
              <a:lnSpc>
                <a:spcPct val="80000"/>
              </a:lnSpc>
            </a:pPr>
            <a:r>
              <a:rPr lang="en-US" sz="2000"/>
              <a:t>Many documents &amp; artifacts remain out of public view, buried deep within the archives of modern day governmental &amp; not-for-profit organizations, often maintained in sub-optimal conditions.</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E2FB28A-E849-8948-A973-F82F9D6CD643}" type="slidenum">
              <a:rPr lang="en-GB"/>
              <a:pPr/>
              <a:t>20</a:t>
            </a:fld>
            <a:r>
              <a:rPr lang="en-GB"/>
              <a:t> of 21</a:t>
            </a:r>
          </a:p>
        </p:txBody>
      </p:sp>
      <p:sp>
        <p:nvSpPr>
          <p:cNvPr id="5" name="Footer Placeholder 4"/>
          <p:cNvSpPr>
            <a:spLocks noGrp="1"/>
          </p:cNvSpPr>
          <p:nvPr>
            <p:ph type="ftr" sz="quarter" idx="11"/>
          </p:nvPr>
        </p:nvSpPr>
        <p:spPr/>
        <p:txBody>
          <a:bodyPr/>
          <a:lstStyle/>
          <a:p>
            <a:r>
              <a:rPr lang="en-GB"/>
              <a:t> Neil Ballantyne &amp; Ellen Daly | HUSITA8, August 2007</a:t>
            </a:r>
          </a:p>
        </p:txBody>
      </p:sp>
      <p:sp>
        <p:nvSpPr>
          <p:cNvPr id="488450" name="Rectangle 2"/>
          <p:cNvSpPr>
            <a:spLocks noGrp="1" noChangeArrowheads="1"/>
          </p:cNvSpPr>
          <p:nvPr>
            <p:ph type="title"/>
          </p:nvPr>
        </p:nvSpPr>
        <p:spPr/>
        <p:txBody>
          <a:bodyPr/>
          <a:lstStyle/>
          <a:p>
            <a:r>
              <a:rPr lang="en-GB"/>
              <a:t>References (continued)</a:t>
            </a:r>
            <a:endParaRPr lang="en-US"/>
          </a:p>
        </p:txBody>
      </p:sp>
      <p:sp>
        <p:nvSpPr>
          <p:cNvPr id="488451" name="Rectangle 3"/>
          <p:cNvSpPr>
            <a:spLocks noGrp="1" noChangeArrowheads="1"/>
          </p:cNvSpPr>
          <p:nvPr>
            <p:ph type="body" idx="1"/>
          </p:nvPr>
        </p:nvSpPr>
        <p:spPr/>
        <p:txBody>
          <a:bodyPr/>
          <a:lstStyle/>
          <a:p>
            <a:pPr>
              <a:lnSpc>
                <a:spcPct val="80000"/>
              </a:lnSpc>
            </a:pPr>
            <a:endParaRPr lang="en-US" sz="1300"/>
          </a:p>
          <a:p>
            <a:pPr>
              <a:lnSpc>
                <a:spcPct val="80000"/>
              </a:lnSpc>
            </a:pPr>
            <a:r>
              <a:rPr lang="en-US" sz="1300"/>
              <a:t>Hermann, G. (1999). Exploring narrative: Telling stories and making connections, </a:t>
            </a:r>
            <a:r>
              <a:rPr lang="en-US" sz="1300" i="1"/>
              <a:t>Museums and the Web</a:t>
            </a:r>
            <a:r>
              <a:rPr lang="en-US" sz="1300"/>
              <a:t>. New Orleans, Louisiana: Archives &amp; Museum Informatics. Retrieved 19th July, 2007, from </a:t>
            </a:r>
            <a:r>
              <a:rPr lang="en-US" sz="1300">
                <a:hlinkClick r:id="rId3"/>
              </a:rPr>
              <a:t>http://www.archimuse.com/mw99/papers/hermann/hermann.html</a:t>
            </a:r>
            <a:endParaRPr lang="en-US" sz="1300"/>
          </a:p>
          <a:p>
            <a:pPr>
              <a:lnSpc>
                <a:spcPct val="80000"/>
              </a:lnSpc>
            </a:pPr>
            <a:r>
              <a:rPr lang="en-US" sz="1300"/>
              <a:t>Hughes, L. M. (2004). </a:t>
            </a:r>
            <a:r>
              <a:rPr lang="en-US" sz="1300" i="1"/>
              <a:t>Digitizing collections: Strategic issues for the information manager</a:t>
            </a:r>
            <a:r>
              <a:rPr lang="en-US" sz="1300"/>
              <a:t>: London: Facet Publishing.</a:t>
            </a:r>
          </a:p>
          <a:p>
            <a:pPr>
              <a:lnSpc>
                <a:spcPct val="80000"/>
              </a:lnSpc>
            </a:pPr>
            <a:r>
              <a:rPr lang="en-US" sz="1300"/>
              <a:t>Kohli, M. (2003). </a:t>
            </a:r>
            <a:r>
              <a:rPr lang="en-US" sz="1300" i="1"/>
              <a:t>The golden bridge: Young immigrants to Canada, 1833-1939</a:t>
            </a:r>
            <a:r>
              <a:rPr lang="en-US" sz="1300"/>
              <a:t>. Toronto: Natural Heritage / Natural History Inc.</a:t>
            </a:r>
          </a:p>
          <a:p>
            <a:pPr>
              <a:lnSpc>
                <a:spcPct val="80000"/>
              </a:lnSpc>
            </a:pPr>
            <a:r>
              <a:rPr lang="en-US" sz="1300"/>
              <a:t>Muir, A. (2004). Digital preservation: Awareness, responsibility and rights issues. </a:t>
            </a:r>
            <a:r>
              <a:rPr lang="en-US" sz="1300" i="1"/>
              <a:t>Journal of Information Science, 30</a:t>
            </a:r>
            <a:r>
              <a:rPr lang="en-US" sz="1300"/>
              <a:t>(1), 73-92.</a:t>
            </a:r>
          </a:p>
          <a:p>
            <a:pPr>
              <a:lnSpc>
                <a:spcPct val="80000"/>
              </a:lnSpc>
            </a:pPr>
            <a:r>
              <a:rPr lang="en-US" sz="1300"/>
              <a:t>Nickerson, M. (2002). Voices: Bringing multimedia museum exhibits to the World Wide Web. </a:t>
            </a:r>
            <a:r>
              <a:rPr lang="en-US" sz="1300" i="1"/>
              <a:t>First Monday, 7</a:t>
            </a:r>
            <a:r>
              <a:rPr lang="en-US" sz="1300"/>
              <a:t>(5). Retrieved 19th July, 2007, from </a:t>
            </a:r>
            <a:r>
              <a:rPr lang="en-US" sz="1300">
                <a:hlinkClick r:id="rId4"/>
              </a:rPr>
              <a:t>http://www.firstmonday.org/issues/issue7_5/nickerson/index.html</a:t>
            </a:r>
            <a:endParaRPr lang="en-US" sz="1300"/>
          </a:p>
          <a:p>
            <a:pPr>
              <a:lnSpc>
                <a:spcPct val="80000"/>
              </a:lnSpc>
            </a:pPr>
            <a:r>
              <a:rPr lang="en-US" sz="1300"/>
              <a:t>Parr, J. (1994). </a:t>
            </a:r>
            <a:r>
              <a:rPr lang="en-US" sz="1300" i="1"/>
              <a:t>Labouring children: British immigrant apprentices to Canada, 1869-1924</a:t>
            </a:r>
            <a:r>
              <a:rPr lang="en-US" sz="1300"/>
              <a:t>: University of Toronto Press.</a:t>
            </a:r>
          </a:p>
          <a:p>
            <a:pPr>
              <a:lnSpc>
                <a:spcPct val="80000"/>
              </a:lnSpc>
            </a:pPr>
            <a:r>
              <a:rPr lang="en-US" sz="1300"/>
              <a:t>Webb, C. (1996). Future directions in access and preservation technologies and new electronic formats. </a:t>
            </a:r>
            <a:r>
              <a:rPr lang="en-US" sz="1300" i="1"/>
              <a:t>National Conservations and Preservations Strategy Public Forum, National Library of Australia Online.</a:t>
            </a:r>
          </a:p>
          <a:p>
            <a:pPr>
              <a:lnSpc>
                <a:spcPct val="80000"/>
              </a:lnSpc>
            </a:pPr>
            <a:endParaRPr lang="en-US" sz="13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B0148AF0-1BC2-A840-9006-97509A58AC8E}" type="slidenum">
              <a:rPr lang="en-GB"/>
              <a:pPr/>
              <a:t>21</a:t>
            </a:fld>
            <a:r>
              <a:rPr lang="en-GB"/>
              <a:t> of 21</a:t>
            </a:r>
          </a:p>
        </p:txBody>
      </p:sp>
      <p:sp>
        <p:nvSpPr>
          <p:cNvPr id="7" name="Footer Placeholder 4"/>
          <p:cNvSpPr>
            <a:spLocks noGrp="1"/>
          </p:cNvSpPr>
          <p:nvPr>
            <p:ph type="ftr" sz="quarter" idx="11"/>
          </p:nvPr>
        </p:nvSpPr>
        <p:spPr/>
        <p:txBody>
          <a:bodyPr/>
          <a:lstStyle/>
          <a:p>
            <a:r>
              <a:rPr lang="en-GB"/>
              <a:t> Neil Ballantyne &amp; Ellen Daly | HUSITA8, August 2007</a:t>
            </a:r>
          </a:p>
        </p:txBody>
      </p:sp>
      <p:sp>
        <p:nvSpPr>
          <p:cNvPr id="310274" name="Rectangle 2"/>
          <p:cNvSpPr>
            <a:spLocks noGrp="1" noChangeArrowheads="1"/>
          </p:cNvSpPr>
          <p:nvPr>
            <p:ph type="title"/>
          </p:nvPr>
        </p:nvSpPr>
        <p:spPr/>
        <p:txBody>
          <a:bodyPr/>
          <a:lstStyle/>
          <a:p>
            <a:r>
              <a:rPr lang="en-GB"/>
              <a:t>For further information</a:t>
            </a:r>
            <a:endParaRPr lang="en-US"/>
          </a:p>
        </p:txBody>
      </p:sp>
      <p:sp>
        <p:nvSpPr>
          <p:cNvPr id="310275" name="Rectangle 3"/>
          <p:cNvSpPr>
            <a:spLocks noGrp="1" noChangeArrowheads="1"/>
          </p:cNvSpPr>
          <p:nvPr>
            <p:ph type="body" idx="1"/>
          </p:nvPr>
        </p:nvSpPr>
        <p:spPr/>
        <p:txBody>
          <a:bodyPr/>
          <a:lstStyle/>
          <a:p>
            <a:pPr algn="ctr">
              <a:lnSpc>
                <a:spcPct val="90000"/>
              </a:lnSpc>
              <a:buFontTx/>
              <a:buNone/>
            </a:pPr>
            <a:r>
              <a:rPr lang="en-GB" sz="2000">
                <a:hlinkClick r:id="rId3"/>
              </a:rPr>
              <a:t>neil.ballantyne@strath.ac.uk</a:t>
            </a:r>
            <a:endParaRPr lang="en-GB" sz="2000"/>
          </a:p>
          <a:p>
            <a:pPr algn="ctr">
              <a:lnSpc>
                <a:spcPct val="90000"/>
              </a:lnSpc>
              <a:buFontTx/>
              <a:buNone/>
            </a:pPr>
            <a:r>
              <a:rPr lang="en-GB" sz="2000"/>
              <a:t>&amp;</a:t>
            </a:r>
          </a:p>
          <a:p>
            <a:pPr algn="ctr">
              <a:lnSpc>
                <a:spcPct val="90000"/>
              </a:lnSpc>
              <a:buFontTx/>
              <a:buNone/>
            </a:pPr>
            <a:r>
              <a:rPr lang="en-GB" sz="2000">
                <a:hlinkClick r:id="rId4"/>
              </a:rPr>
              <a:t>e.daly@strath.ac.uk</a:t>
            </a:r>
            <a:endParaRPr lang="en-GB" sz="2000"/>
          </a:p>
          <a:p>
            <a:pPr algn="ctr">
              <a:lnSpc>
                <a:spcPct val="90000"/>
              </a:lnSpc>
              <a:buFontTx/>
              <a:buNone/>
            </a:pPr>
            <a:endParaRPr lang="en-GB" sz="2000"/>
          </a:p>
          <a:p>
            <a:pPr algn="ctr">
              <a:lnSpc>
                <a:spcPct val="90000"/>
              </a:lnSpc>
              <a:buFontTx/>
              <a:buNone/>
            </a:pPr>
            <a:r>
              <a:rPr lang="en-GB" sz="1800"/>
              <a:t>Slides</a:t>
            </a:r>
          </a:p>
          <a:p>
            <a:pPr algn="ctr">
              <a:lnSpc>
                <a:spcPct val="90000"/>
              </a:lnSpc>
              <a:buFontTx/>
              <a:buNone/>
            </a:pPr>
            <a:r>
              <a:rPr lang="en-US" sz="1800">
                <a:hlinkClick r:id="rId5"/>
              </a:rPr>
              <a:t>http://www.sieswe.org/HUSITAgoldenbridge</a:t>
            </a:r>
            <a:endParaRPr lang="en-US" sz="1800"/>
          </a:p>
          <a:p>
            <a:pPr algn="ctr">
              <a:lnSpc>
                <a:spcPct val="90000"/>
              </a:lnSpc>
              <a:buFontTx/>
              <a:buNone/>
            </a:pPr>
            <a:endParaRPr lang="en-GB" sz="1800"/>
          </a:p>
          <a:p>
            <a:pPr algn="ctr">
              <a:lnSpc>
                <a:spcPct val="90000"/>
              </a:lnSpc>
              <a:buFontTx/>
              <a:buNone/>
            </a:pPr>
            <a:r>
              <a:rPr lang="en-GB" sz="1800"/>
              <a:t>The Golden Bridge </a:t>
            </a:r>
          </a:p>
          <a:p>
            <a:pPr algn="ctr">
              <a:lnSpc>
                <a:spcPct val="90000"/>
              </a:lnSpc>
              <a:buFontTx/>
              <a:buNone/>
            </a:pPr>
            <a:r>
              <a:rPr lang="en-GB" sz="1800">
                <a:hlinkClick r:id="rId6"/>
              </a:rPr>
              <a:t>http://www.sieswe.org/opencontent/goldenbridge</a:t>
            </a:r>
            <a:endParaRPr lang="en-GB" sz="1800"/>
          </a:p>
          <a:p>
            <a:pPr algn="ctr">
              <a:lnSpc>
                <a:spcPct val="90000"/>
              </a:lnSpc>
              <a:buFontTx/>
              <a:buNone/>
            </a:pPr>
            <a:endParaRPr lang="en-GB" sz="1800"/>
          </a:p>
          <a:p>
            <a:pPr algn="ctr">
              <a:lnSpc>
                <a:spcPct val="90000"/>
              </a:lnSpc>
              <a:buFontTx/>
              <a:buNone/>
            </a:pPr>
            <a:r>
              <a:rPr lang="en-GB" sz="1800"/>
              <a:t>Forthcoming article</a:t>
            </a:r>
          </a:p>
          <a:p>
            <a:pPr algn="ctr">
              <a:lnSpc>
                <a:spcPct val="90000"/>
              </a:lnSpc>
              <a:buFontTx/>
              <a:buNone/>
            </a:pPr>
            <a:r>
              <a:rPr lang="en-US" sz="1800">
                <a:hlinkClick r:id="rId7"/>
              </a:rPr>
              <a:t>http://fsw.ucalgary.ca/currents/</a:t>
            </a:r>
            <a:endParaRPr lang="en-US" sz="1100">
              <a:latin typeface="Arial" charset="0"/>
              <a:cs typeface="ＭＳ Ｐゴシック" charset="0"/>
            </a:endParaRPr>
          </a:p>
        </p:txBody>
      </p:sp>
      <p:pic>
        <p:nvPicPr>
          <p:cNvPr id="310276" name="Picture 4" descr="cc"/>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086600" y="4953000"/>
            <a:ext cx="1600200" cy="631825"/>
          </a:xfrm>
          <a:prstGeom prst="rect">
            <a:avLst/>
          </a:prstGeom>
          <a:noFill/>
          <a:extLst>
            <a:ext uri="{909E8E84-426E-40dd-AFC4-6F175D3DCCD1}">
              <a14:hiddenFill xmlns:a14="http://schemas.microsoft.com/office/drawing/2010/main">
                <a:solidFill>
                  <a:srgbClr val="FFFFFF"/>
                </a:solidFill>
              </a14:hiddenFill>
            </a:ext>
          </a:extLst>
        </p:spPr>
      </p:pic>
      <p:sp>
        <p:nvSpPr>
          <p:cNvPr id="310277" name="Text Box 5"/>
          <p:cNvSpPr txBox="1">
            <a:spLocks noChangeArrowheads="1"/>
          </p:cNvSpPr>
          <p:nvPr/>
        </p:nvSpPr>
        <p:spPr bwMode="auto">
          <a:xfrm>
            <a:off x="6624638" y="5562600"/>
            <a:ext cx="2443162"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100">
                <a:latin typeface="Verdana" charset="0"/>
              </a:rPr>
              <a:t>Images in slides 5, 12, 13 &amp; 14 </a:t>
            </a:r>
          </a:p>
          <a:p>
            <a:pPr algn="ctr"/>
            <a:r>
              <a:rPr lang="en-US" sz="1100">
                <a:latin typeface="Verdana" charset="0"/>
              </a:rPr>
              <a:t>C</a:t>
            </a:r>
            <a:r>
              <a:rPr lang="en-GB" sz="1100"/>
              <a:t>opyright © Quarriers 2007</a:t>
            </a:r>
            <a:endParaRPr lang="en-US" sz="110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13F0DEA-5CD0-2746-832D-6079B6F7A57B}" type="slidenum">
              <a:rPr lang="en-GB"/>
              <a:pPr/>
              <a:t>3</a:t>
            </a:fld>
            <a:r>
              <a:rPr lang="en-GB"/>
              <a:t> of 21</a:t>
            </a:r>
          </a:p>
        </p:txBody>
      </p:sp>
      <p:sp>
        <p:nvSpPr>
          <p:cNvPr id="5" name="Footer Placeholder 4"/>
          <p:cNvSpPr>
            <a:spLocks noGrp="1"/>
          </p:cNvSpPr>
          <p:nvPr>
            <p:ph type="ftr" sz="quarter" idx="11"/>
          </p:nvPr>
        </p:nvSpPr>
        <p:spPr/>
        <p:txBody>
          <a:bodyPr/>
          <a:lstStyle/>
          <a:p>
            <a:r>
              <a:rPr lang="en-GB"/>
              <a:t> Neil Ballantyne &amp; Ellen Daly | HUSITA8, August 2007</a:t>
            </a:r>
          </a:p>
        </p:txBody>
      </p:sp>
      <p:sp>
        <p:nvSpPr>
          <p:cNvPr id="421890" name="Rectangle 2"/>
          <p:cNvSpPr>
            <a:spLocks noGrp="1" noChangeArrowheads="1"/>
          </p:cNvSpPr>
          <p:nvPr>
            <p:ph type="title"/>
          </p:nvPr>
        </p:nvSpPr>
        <p:spPr/>
        <p:txBody>
          <a:bodyPr/>
          <a:lstStyle/>
          <a:p>
            <a:r>
              <a:rPr lang="en-GB"/>
              <a:t>Does it matter today?</a:t>
            </a:r>
            <a:endParaRPr lang="en-US"/>
          </a:p>
        </p:txBody>
      </p:sp>
      <p:sp>
        <p:nvSpPr>
          <p:cNvPr id="421891" name="Rectangle 3"/>
          <p:cNvSpPr>
            <a:spLocks noGrp="1" noChangeArrowheads="1"/>
          </p:cNvSpPr>
          <p:nvPr>
            <p:ph type="body" idx="1"/>
          </p:nvPr>
        </p:nvSpPr>
        <p:spPr/>
        <p:txBody>
          <a:bodyPr/>
          <a:lstStyle/>
          <a:p>
            <a:pPr>
              <a:lnSpc>
                <a:spcPct val="90000"/>
              </a:lnSpc>
            </a:pPr>
            <a:r>
              <a:rPr lang="en-US" sz="2000"/>
              <a:t>Literature search using Social Care Online database </a:t>
            </a:r>
          </a:p>
          <a:p>
            <a:pPr>
              <a:lnSpc>
                <a:spcPct val="90000"/>
              </a:lnSpc>
            </a:pPr>
            <a:r>
              <a:rPr lang="en-US" sz="2000"/>
              <a:t>642 records of books and articles published 1997 to 2006 classified with the phrase </a:t>
            </a:r>
            <a:r>
              <a:rPr lang="ja-JP" altLang="en-US" sz="2000"/>
              <a:t>“</a:t>
            </a:r>
            <a:r>
              <a:rPr lang="en-US" sz="2000"/>
              <a:t>social work history</a:t>
            </a:r>
            <a:r>
              <a:rPr lang="ja-JP" altLang="en-US" sz="2000"/>
              <a:t>”</a:t>
            </a:r>
            <a:r>
              <a:rPr lang="en-US" sz="2000"/>
              <a:t>. </a:t>
            </a:r>
          </a:p>
          <a:p>
            <a:pPr>
              <a:lnSpc>
                <a:spcPct val="90000"/>
              </a:lnSpc>
            </a:pPr>
            <a:r>
              <a:rPr lang="en-US" sz="2000"/>
              <a:t>516 were articles, 126 were books.</a:t>
            </a:r>
          </a:p>
          <a:p>
            <a:pPr>
              <a:lnSpc>
                <a:spcPct val="90000"/>
              </a:lnSpc>
            </a:pPr>
            <a:r>
              <a:rPr lang="en-US" sz="2000"/>
              <a:t>Mean of 64.2 social work history articles each year.</a:t>
            </a:r>
          </a:p>
          <a:p>
            <a:pPr>
              <a:lnSpc>
                <a:spcPct val="90000"/>
              </a:lnSpc>
            </a:pPr>
            <a:r>
              <a:rPr lang="en-US" sz="2000"/>
              <a:t>Just over one publication each week of the last ten years. </a:t>
            </a:r>
          </a:p>
          <a:p>
            <a:pPr>
              <a:lnSpc>
                <a:spcPct val="90000"/>
              </a:lnSpc>
            </a:pPr>
            <a:r>
              <a:rPr lang="en-US" sz="2000"/>
              <a:t>Historians make sense of the present by tracing its roots and resonances with the past.</a:t>
            </a:r>
          </a:p>
          <a:p>
            <a:pPr>
              <a:lnSpc>
                <a:spcPct val="90000"/>
              </a:lnSpc>
            </a:pPr>
            <a:r>
              <a:rPr lang="en-US" sz="2000"/>
              <a:t>Social amnesia is not healthy.</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D40E640-43CF-8849-B1F7-5B7BCF67C790}" type="slidenum">
              <a:rPr lang="en-GB"/>
              <a:pPr/>
              <a:t>4</a:t>
            </a:fld>
            <a:r>
              <a:rPr lang="en-GB"/>
              <a:t> of 21</a:t>
            </a:r>
          </a:p>
        </p:txBody>
      </p:sp>
      <p:sp>
        <p:nvSpPr>
          <p:cNvPr id="5" name="Footer Placeholder 4"/>
          <p:cNvSpPr>
            <a:spLocks noGrp="1"/>
          </p:cNvSpPr>
          <p:nvPr>
            <p:ph type="ftr" sz="quarter" idx="11"/>
          </p:nvPr>
        </p:nvSpPr>
        <p:spPr/>
        <p:txBody>
          <a:bodyPr/>
          <a:lstStyle/>
          <a:p>
            <a:r>
              <a:rPr lang="en-GB"/>
              <a:t> Neil Ballantyne &amp; Ellen Daly | HUSITA8, August 2007</a:t>
            </a:r>
          </a:p>
        </p:txBody>
      </p:sp>
      <p:sp>
        <p:nvSpPr>
          <p:cNvPr id="428034" name="Rectangle 2"/>
          <p:cNvSpPr>
            <a:spLocks noGrp="1" noChangeArrowheads="1"/>
          </p:cNvSpPr>
          <p:nvPr>
            <p:ph type="title"/>
          </p:nvPr>
        </p:nvSpPr>
        <p:spPr/>
        <p:txBody>
          <a:bodyPr/>
          <a:lstStyle/>
          <a:p>
            <a:r>
              <a:rPr lang="en-GB"/>
              <a:t>Heatherbank </a:t>
            </a:r>
            <a:br>
              <a:rPr lang="en-GB"/>
            </a:br>
            <a:r>
              <a:rPr lang="en-GB"/>
              <a:t>Museum of Social Work</a:t>
            </a:r>
            <a:endParaRPr lang="en-US"/>
          </a:p>
        </p:txBody>
      </p:sp>
      <p:sp>
        <p:nvSpPr>
          <p:cNvPr id="428035" name="Rectangle 3"/>
          <p:cNvSpPr>
            <a:spLocks noGrp="1" noChangeArrowheads="1"/>
          </p:cNvSpPr>
          <p:nvPr>
            <p:ph type="body" idx="1"/>
          </p:nvPr>
        </p:nvSpPr>
        <p:spPr/>
        <p:txBody>
          <a:bodyPr/>
          <a:lstStyle/>
          <a:p>
            <a:pPr>
              <a:lnSpc>
                <a:spcPct val="80000"/>
              </a:lnSpc>
            </a:pPr>
            <a:r>
              <a:rPr lang="en-GB" sz="1800"/>
              <a:t>Opened to the public from his home in Glasgow by Colin Harvey in 1975.</a:t>
            </a:r>
          </a:p>
          <a:p>
            <a:pPr>
              <a:lnSpc>
                <a:spcPct val="80000"/>
              </a:lnSpc>
            </a:pPr>
            <a:r>
              <a:rPr lang="en-GB" sz="1800"/>
              <a:t>Moved to Glasgow Caledonian University in 1994.</a:t>
            </a:r>
          </a:p>
          <a:p>
            <a:pPr>
              <a:lnSpc>
                <a:spcPct val="80000"/>
              </a:lnSpc>
            </a:pPr>
            <a:r>
              <a:rPr lang="en-US" sz="1800"/>
              <a:t>Aims to: </a:t>
            </a:r>
          </a:p>
          <a:p>
            <a:pPr lvl="1">
              <a:lnSpc>
                <a:spcPct val="80000"/>
              </a:lnSpc>
            </a:pPr>
            <a:r>
              <a:rPr lang="en-US" sz="1800"/>
              <a:t>help </a:t>
            </a:r>
            <a:r>
              <a:rPr lang="en-US" sz="1800" b="1"/>
              <a:t>educate &amp; challenge</a:t>
            </a:r>
            <a:r>
              <a:rPr lang="en-US" sz="1800"/>
              <a:t> society to understand the caring professions and those needing care; </a:t>
            </a:r>
          </a:p>
          <a:p>
            <a:pPr lvl="1">
              <a:lnSpc>
                <a:spcPct val="80000"/>
              </a:lnSpc>
            </a:pPr>
            <a:r>
              <a:rPr lang="en-US" sz="1800"/>
              <a:t>act as a </a:t>
            </a:r>
            <a:r>
              <a:rPr lang="en-US" sz="1800" b="1"/>
              <a:t>resource for the study</a:t>
            </a:r>
            <a:r>
              <a:rPr lang="en-US" sz="1800"/>
              <a:t> of the history of social work and welfare; increase awareness of social welfare needs by presenting interesting, challenging exhibitions; </a:t>
            </a:r>
          </a:p>
          <a:p>
            <a:pPr lvl="1">
              <a:lnSpc>
                <a:spcPct val="80000"/>
              </a:lnSpc>
            </a:pPr>
            <a:r>
              <a:rPr lang="en-US" sz="1800"/>
              <a:t>and </a:t>
            </a:r>
            <a:r>
              <a:rPr lang="en-US" sz="1800" b="1"/>
              <a:t>rescue, collect &amp; preserve</a:t>
            </a:r>
            <a:r>
              <a:rPr lang="en-US" sz="1800"/>
              <a:t> artifacts and documents from discontinued social work institutions.</a:t>
            </a:r>
            <a:endParaRPr lang="en-GB" sz="1800"/>
          </a:p>
          <a:p>
            <a:pPr>
              <a:lnSpc>
                <a:spcPct val="80000"/>
              </a:lnSpc>
            </a:pPr>
            <a:r>
              <a:rPr lang="en-GB" sz="1800"/>
              <a:t>Archived in 2004</a:t>
            </a:r>
            <a:r>
              <a:rPr lang="en-US" sz="1800"/>
              <a:t> by Glasgow Caledonian University.</a:t>
            </a:r>
          </a:p>
          <a:p>
            <a:pPr>
              <a:lnSpc>
                <a:spcPct val="80000"/>
              </a:lnSpc>
            </a:pPr>
            <a:r>
              <a:rPr lang="en-GB" sz="1800"/>
              <a:t>Plans proposed to create a virtual Heatherbank.</a:t>
            </a:r>
            <a:endParaRPr lang="en-US" sz="170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E6D73CB8-969F-0549-9306-41921A683595}" type="slidenum">
              <a:rPr lang="en-GB"/>
              <a:pPr/>
              <a:t>5</a:t>
            </a:fld>
            <a:r>
              <a:rPr lang="en-GB"/>
              <a:t> of 21</a:t>
            </a:r>
          </a:p>
        </p:txBody>
      </p:sp>
      <p:sp>
        <p:nvSpPr>
          <p:cNvPr id="7" name="Footer Placeholder 5"/>
          <p:cNvSpPr>
            <a:spLocks noGrp="1"/>
          </p:cNvSpPr>
          <p:nvPr>
            <p:ph type="ftr" sz="quarter" idx="11"/>
          </p:nvPr>
        </p:nvSpPr>
        <p:spPr/>
        <p:txBody>
          <a:bodyPr/>
          <a:lstStyle/>
          <a:p>
            <a:r>
              <a:rPr lang="en-GB"/>
              <a:t> Neil Ballantyne &amp; Ellen Daly | HUSITA8, August 2007</a:t>
            </a:r>
          </a:p>
        </p:txBody>
      </p:sp>
      <p:sp>
        <p:nvSpPr>
          <p:cNvPr id="432130" name="Rectangle 2"/>
          <p:cNvSpPr>
            <a:spLocks noGrp="1" noChangeArrowheads="1"/>
          </p:cNvSpPr>
          <p:nvPr>
            <p:ph type="title"/>
          </p:nvPr>
        </p:nvSpPr>
        <p:spPr/>
        <p:txBody>
          <a:bodyPr/>
          <a:lstStyle/>
          <a:p>
            <a:r>
              <a:rPr lang="en-GB"/>
              <a:t>The Golden Bridge</a:t>
            </a:r>
            <a:endParaRPr lang="en-US"/>
          </a:p>
        </p:txBody>
      </p:sp>
      <p:sp>
        <p:nvSpPr>
          <p:cNvPr id="432131" name="Rectangle 3"/>
          <p:cNvSpPr>
            <a:spLocks noGrp="1" noChangeArrowheads="1"/>
          </p:cNvSpPr>
          <p:nvPr>
            <p:ph type="body" sz="half" idx="1"/>
          </p:nvPr>
        </p:nvSpPr>
        <p:spPr/>
        <p:txBody>
          <a:bodyPr/>
          <a:lstStyle/>
          <a:p>
            <a:pPr>
              <a:lnSpc>
                <a:spcPct val="80000"/>
              </a:lnSpc>
              <a:buFontTx/>
              <a:buNone/>
            </a:pPr>
            <a:r>
              <a:rPr lang="en-US" sz="1800" i="1"/>
              <a:t>	"We who labour here are tired of relieving misery from hand to mouth, and also heartsick of seeing hundreds of families pining for want of work, when over on the shores of Ontario the cry is heard </a:t>
            </a:r>
            <a:r>
              <a:rPr lang="ja-JP" altLang="en-US" sz="1800" i="1"/>
              <a:t>‘</a:t>
            </a:r>
            <a:r>
              <a:rPr lang="en-US" sz="1800" i="1"/>
              <a:t>Come over and we will help you</a:t>
            </a:r>
            <a:r>
              <a:rPr lang="ja-JP" altLang="en-US" sz="1800" i="1"/>
              <a:t>’</a:t>
            </a:r>
            <a:r>
              <a:rPr lang="en-US" sz="1800" i="1"/>
              <a:t>. </a:t>
            </a:r>
          </a:p>
          <a:p>
            <a:pPr>
              <a:lnSpc>
                <a:spcPct val="80000"/>
              </a:lnSpc>
              <a:buFontTx/>
              <a:buNone/>
            </a:pPr>
            <a:r>
              <a:rPr lang="en-US" sz="1800" i="1"/>
              <a:t>	…give us the power to make a: </a:t>
            </a:r>
            <a:r>
              <a:rPr lang="en-US" sz="1800" b="1" i="1"/>
              <a:t>Golden Bridge</a:t>
            </a:r>
            <a:r>
              <a:rPr lang="en-US" sz="1800" i="1"/>
              <a:t> across the Atlantic.</a:t>
            </a:r>
            <a:r>
              <a:rPr lang="ja-JP" altLang="en-US" sz="1800" i="1"/>
              <a:t>”</a:t>
            </a:r>
            <a:endParaRPr lang="en-US" sz="1800" i="1"/>
          </a:p>
          <a:p>
            <a:pPr algn="r">
              <a:lnSpc>
                <a:spcPct val="80000"/>
              </a:lnSpc>
              <a:buFontTx/>
              <a:buNone/>
            </a:pPr>
            <a:endParaRPr lang="en-GB" sz="1800"/>
          </a:p>
          <a:p>
            <a:pPr algn="r">
              <a:lnSpc>
                <a:spcPct val="80000"/>
              </a:lnSpc>
              <a:buFontTx/>
              <a:buNone/>
            </a:pPr>
            <a:r>
              <a:rPr lang="en-GB" sz="1800"/>
              <a:t>Annie MacPherson (1869)</a:t>
            </a:r>
          </a:p>
          <a:p>
            <a:pPr algn="r">
              <a:lnSpc>
                <a:spcPct val="80000"/>
              </a:lnSpc>
              <a:buFontTx/>
              <a:buNone/>
            </a:pPr>
            <a:r>
              <a:rPr lang="en-GB" sz="1800"/>
              <a:t>Cited in Birt (1913)</a:t>
            </a:r>
            <a:endParaRPr lang="en-US" sz="1800"/>
          </a:p>
        </p:txBody>
      </p:sp>
      <p:pic>
        <p:nvPicPr>
          <p:cNvPr id="432133"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2349500"/>
            <a:ext cx="4103688" cy="337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32135" name="Text Box 7"/>
          <p:cNvSpPr txBox="1">
            <a:spLocks noChangeArrowheads="1"/>
          </p:cNvSpPr>
          <p:nvPr/>
        </p:nvSpPr>
        <p:spPr bwMode="auto">
          <a:xfrm>
            <a:off x="4605338" y="5486400"/>
            <a:ext cx="17954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000">
                <a:solidFill>
                  <a:schemeClr val="bg1"/>
                </a:solidFill>
              </a:rPr>
              <a:t>Copyright © Quarriers 2007</a:t>
            </a:r>
            <a:r>
              <a:rPr lang="en-GB">
                <a:solidFill>
                  <a:schemeClr val="bg1"/>
                </a:solidFill>
              </a:rPr>
              <a:t> </a:t>
            </a:r>
            <a:endParaRPr lang="en-US">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4EEDAF7-DC19-534F-AE9D-71B808E5CDC1}" type="slidenum">
              <a:rPr lang="en-GB"/>
              <a:pPr/>
              <a:t>6</a:t>
            </a:fld>
            <a:r>
              <a:rPr lang="en-GB"/>
              <a:t> of 21</a:t>
            </a:r>
          </a:p>
        </p:txBody>
      </p:sp>
      <p:sp>
        <p:nvSpPr>
          <p:cNvPr id="5" name="Footer Placeholder 4"/>
          <p:cNvSpPr>
            <a:spLocks noGrp="1"/>
          </p:cNvSpPr>
          <p:nvPr>
            <p:ph type="ftr" sz="quarter" idx="11"/>
          </p:nvPr>
        </p:nvSpPr>
        <p:spPr/>
        <p:txBody>
          <a:bodyPr/>
          <a:lstStyle/>
          <a:p>
            <a:r>
              <a:rPr lang="en-GB"/>
              <a:t> Neil Ballantyne &amp; Ellen Daly | HUSITA8, August 2007</a:t>
            </a:r>
          </a:p>
        </p:txBody>
      </p:sp>
      <p:sp>
        <p:nvSpPr>
          <p:cNvPr id="434178" name="Rectangle 2"/>
          <p:cNvSpPr>
            <a:spLocks noGrp="1" noChangeArrowheads="1"/>
          </p:cNvSpPr>
          <p:nvPr>
            <p:ph type="title"/>
          </p:nvPr>
        </p:nvSpPr>
        <p:spPr/>
        <p:txBody>
          <a:bodyPr/>
          <a:lstStyle/>
          <a:p>
            <a:r>
              <a:rPr lang="en-GB"/>
              <a:t>The historical ‘facts’</a:t>
            </a:r>
            <a:endParaRPr lang="en-US"/>
          </a:p>
        </p:txBody>
      </p:sp>
      <p:sp>
        <p:nvSpPr>
          <p:cNvPr id="434179" name="Rectangle 3"/>
          <p:cNvSpPr>
            <a:spLocks noGrp="1" noChangeArrowheads="1"/>
          </p:cNvSpPr>
          <p:nvPr>
            <p:ph type="body" idx="1"/>
          </p:nvPr>
        </p:nvSpPr>
        <p:spPr/>
        <p:txBody>
          <a:bodyPr/>
          <a:lstStyle/>
          <a:p>
            <a:pPr>
              <a:lnSpc>
                <a:spcPct val="80000"/>
              </a:lnSpc>
            </a:pPr>
            <a:r>
              <a:rPr lang="en-US" sz="2000"/>
              <a:t>Between 1869 and 1939 over 100,000 children were migrated from the United Kingdom to Canada.</a:t>
            </a:r>
          </a:p>
          <a:p>
            <a:pPr>
              <a:lnSpc>
                <a:spcPct val="80000"/>
              </a:lnSpc>
            </a:pPr>
            <a:r>
              <a:rPr lang="en-US" sz="2000"/>
              <a:t>10,000 were migrated from Scotland (7,000 from Quarriers Orphan Homes).</a:t>
            </a:r>
          </a:p>
          <a:p>
            <a:pPr>
              <a:lnSpc>
                <a:spcPct val="80000"/>
              </a:lnSpc>
            </a:pPr>
            <a:r>
              <a:rPr lang="en-US" sz="2000"/>
              <a:t>Two-thirds had at least one surviving parent and most were from families experiencing extreme poverty.</a:t>
            </a:r>
          </a:p>
          <a:p>
            <a:pPr>
              <a:lnSpc>
                <a:spcPct val="80000"/>
              </a:lnSpc>
            </a:pPr>
            <a:r>
              <a:rPr lang="en-US" sz="2000"/>
              <a:t>The children were placed with families to work as farm labourers or domestic servants. </a:t>
            </a:r>
          </a:p>
          <a:p>
            <a:pPr>
              <a:lnSpc>
                <a:spcPct val="80000"/>
              </a:lnSpc>
            </a:pPr>
            <a:r>
              <a:rPr lang="en-US" sz="2000"/>
              <a:t>Canadian historians have uncovered harrowing stories of abuse &amp; exploitation; as well as stories of compassion &amp; humanity (Kohli, 2003; Harrison, 1979; Parr, 1994; Bagnell, 2001).</a:t>
            </a:r>
            <a:endParaRPr lang="en-US" sz="1500"/>
          </a:p>
          <a:p>
            <a:pPr>
              <a:lnSpc>
                <a:spcPct val="80000"/>
              </a:lnSpc>
            </a:pPr>
            <a:endParaRPr lang="en-US" sz="150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ACE62A02-697D-3740-90AF-FEDF2CA28FD6}" type="slidenum">
              <a:rPr lang="en-GB"/>
              <a:pPr/>
              <a:t>7</a:t>
            </a:fld>
            <a:r>
              <a:rPr lang="en-GB"/>
              <a:t> of 21</a:t>
            </a:r>
          </a:p>
        </p:txBody>
      </p:sp>
      <p:sp>
        <p:nvSpPr>
          <p:cNvPr id="6" name="Footer Placeholder 4"/>
          <p:cNvSpPr>
            <a:spLocks noGrp="1"/>
          </p:cNvSpPr>
          <p:nvPr>
            <p:ph type="ftr" sz="quarter" idx="11"/>
          </p:nvPr>
        </p:nvSpPr>
        <p:spPr/>
        <p:txBody>
          <a:bodyPr/>
          <a:lstStyle/>
          <a:p>
            <a:r>
              <a:rPr lang="en-GB"/>
              <a:t> Neil Ballantyne &amp; Ellen Daly | HUSITA8, August 2007</a:t>
            </a:r>
          </a:p>
        </p:txBody>
      </p:sp>
      <p:sp>
        <p:nvSpPr>
          <p:cNvPr id="440322" name="Rectangle 2"/>
          <p:cNvSpPr>
            <a:spLocks noGrp="1" noChangeArrowheads="1"/>
          </p:cNvSpPr>
          <p:nvPr>
            <p:ph type="title"/>
          </p:nvPr>
        </p:nvSpPr>
        <p:spPr/>
        <p:txBody>
          <a:bodyPr/>
          <a:lstStyle/>
          <a:p>
            <a:r>
              <a:rPr lang="en-GB"/>
              <a:t>Original Golden Bridge exhibition</a:t>
            </a:r>
            <a:endParaRPr lang="en-US"/>
          </a:p>
        </p:txBody>
      </p:sp>
      <p:sp>
        <p:nvSpPr>
          <p:cNvPr id="440323" name="Rectangle 3"/>
          <p:cNvSpPr>
            <a:spLocks noGrp="1" noChangeArrowheads="1"/>
          </p:cNvSpPr>
          <p:nvPr>
            <p:ph type="body" idx="1"/>
          </p:nvPr>
        </p:nvSpPr>
        <p:spPr/>
        <p:txBody>
          <a:bodyPr/>
          <a:lstStyle/>
          <a:p>
            <a:r>
              <a:rPr lang="en-GB" sz="2600"/>
              <a:t>Eight large display boards.</a:t>
            </a:r>
          </a:p>
          <a:p>
            <a:r>
              <a:rPr lang="en-GB" sz="2600"/>
              <a:t>Replica child migrants trunk.</a:t>
            </a:r>
          </a:p>
          <a:p>
            <a:r>
              <a:rPr lang="en-GB" sz="2600"/>
              <a:t>Testimony tree (42 maple leaves).</a:t>
            </a:r>
          </a:p>
          <a:p>
            <a:r>
              <a:rPr lang="en-GB" sz="2600"/>
              <a:t>Living Histories video.</a:t>
            </a:r>
          </a:p>
          <a:p>
            <a:r>
              <a:rPr lang="en-GB" sz="2600"/>
              <a:t>Historic images &amp; ‘Narrative of Facts’ on on loan from Quarriers.</a:t>
            </a:r>
          </a:p>
          <a:p>
            <a:r>
              <a:rPr lang="en-GB" sz="2600"/>
              <a:t>The curator: Rev Alastair Ramage</a:t>
            </a:r>
            <a:endParaRPr lang="en-US" sz="2600"/>
          </a:p>
        </p:txBody>
      </p:sp>
      <p:pic>
        <p:nvPicPr>
          <p:cNvPr id="44032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08850" y="3500438"/>
            <a:ext cx="17145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fld id="{53D9BA6D-5FEF-8442-99C2-4A1073FF3EAD}" type="slidenum">
              <a:rPr lang="en-GB"/>
              <a:pPr/>
              <a:t>8</a:t>
            </a:fld>
            <a:r>
              <a:rPr lang="en-GB"/>
              <a:t> of 21</a:t>
            </a:r>
          </a:p>
        </p:txBody>
      </p:sp>
      <p:sp>
        <p:nvSpPr>
          <p:cNvPr id="7" name="Footer Placeholder 3"/>
          <p:cNvSpPr>
            <a:spLocks noGrp="1"/>
          </p:cNvSpPr>
          <p:nvPr>
            <p:ph type="ftr" sz="quarter" idx="11"/>
          </p:nvPr>
        </p:nvSpPr>
        <p:spPr/>
        <p:txBody>
          <a:bodyPr/>
          <a:lstStyle/>
          <a:p>
            <a:r>
              <a:rPr lang="en-GB"/>
              <a:t> Neil Ballantyne &amp; Ellen Daly | HUSITA8, August 2007</a:t>
            </a:r>
          </a:p>
        </p:txBody>
      </p:sp>
      <p:sp>
        <p:nvSpPr>
          <p:cNvPr id="448514" name="Rectangle 2"/>
          <p:cNvSpPr>
            <a:spLocks noGrp="1" noChangeArrowheads="1"/>
          </p:cNvSpPr>
          <p:nvPr>
            <p:ph type="title"/>
          </p:nvPr>
        </p:nvSpPr>
        <p:spPr/>
        <p:txBody>
          <a:bodyPr/>
          <a:lstStyle/>
          <a:p>
            <a:r>
              <a:rPr lang="en-GB"/>
              <a:t>Original display boards</a:t>
            </a:r>
          </a:p>
        </p:txBody>
      </p:sp>
      <p:pic>
        <p:nvPicPr>
          <p:cNvPr id="448515" name="Picture 3" descr="1_Intr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388" y="2133600"/>
            <a:ext cx="2670175" cy="3814763"/>
          </a:xfrm>
          <a:prstGeom prst="rect">
            <a:avLst/>
          </a:prstGeom>
          <a:noFill/>
          <a:extLst>
            <a:ext uri="{909E8E84-426E-40dd-AFC4-6F175D3DCCD1}">
              <a14:hiddenFill xmlns:a14="http://schemas.microsoft.com/office/drawing/2010/main">
                <a:solidFill>
                  <a:srgbClr val="FFFFFF"/>
                </a:solidFill>
              </a14:hiddenFill>
            </a:ext>
          </a:extLst>
        </p:spPr>
      </p:pic>
      <p:pic>
        <p:nvPicPr>
          <p:cNvPr id="448516" name="Picture 4" descr="4_Wh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16238" y="2133600"/>
            <a:ext cx="2579687" cy="3814763"/>
          </a:xfrm>
          <a:prstGeom prst="rect">
            <a:avLst/>
          </a:prstGeom>
          <a:noFill/>
          <a:extLst>
            <a:ext uri="{909E8E84-426E-40dd-AFC4-6F175D3DCCD1}">
              <a14:hiddenFill xmlns:a14="http://schemas.microsoft.com/office/drawing/2010/main">
                <a:solidFill>
                  <a:srgbClr val="FFFFFF"/>
                </a:solidFill>
              </a14:hiddenFill>
            </a:ext>
          </a:extLst>
        </p:spPr>
      </p:pic>
      <p:pic>
        <p:nvPicPr>
          <p:cNvPr id="448517" name="Picture 5" descr="8_Ending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564188" y="2133600"/>
            <a:ext cx="2679700" cy="3816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F232CD8D-71ED-644A-9E17-ABA31AD0C78C}" type="slidenum">
              <a:rPr lang="en-GB"/>
              <a:pPr/>
              <a:t>9</a:t>
            </a:fld>
            <a:r>
              <a:rPr lang="en-GB"/>
              <a:t> of 21</a:t>
            </a:r>
          </a:p>
        </p:txBody>
      </p:sp>
      <p:sp>
        <p:nvSpPr>
          <p:cNvPr id="6" name="Footer Placeholder 3"/>
          <p:cNvSpPr>
            <a:spLocks noGrp="1"/>
          </p:cNvSpPr>
          <p:nvPr>
            <p:ph type="ftr" sz="quarter" idx="11"/>
          </p:nvPr>
        </p:nvSpPr>
        <p:spPr/>
        <p:txBody>
          <a:bodyPr/>
          <a:lstStyle/>
          <a:p>
            <a:r>
              <a:rPr lang="en-GB"/>
              <a:t> Neil Ballantyne &amp; Ellen Daly | HUSITA8, August 2007</a:t>
            </a:r>
          </a:p>
        </p:txBody>
      </p:sp>
      <p:sp>
        <p:nvSpPr>
          <p:cNvPr id="453634" name="Rectangle 2"/>
          <p:cNvSpPr>
            <a:spLocks noGrp="1" noChangeArrowheads="1"/>
          </p:cNvSpPr>
          <p:nvPr>
            <p:ph type="title"/>
          </p:nvPr>
        </p:nvSpPr>
        <p:spPr/>
        <p:txBody>
          <a:bodyPr/>
          <a:lstStyle/>
          <a:p>
            <a:r>
              <a:rPr lang="en-GB"/>
              <a:t>Replica migrant’s trunk</a:t>
            </a:r>
            <a:endParaRPr lang="en-US"/>
          </a:p>
        </p:txBody>
      </p:sp>
      <p:pic>
        <p:nvPicPr>
          <p:cNvPr id="453639"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3850" y="1916113"/>
            <a:ext cx="5894388" cy="384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53641" name="Text Box 9"/>
          <p:cNvSpPr txBox="1">
            <a:spLocks noChangeArrowheads="1"/>
          </p:cNvSpPr>
          <p:nvPr/>
        </p:nvSpPr>
        <p:spPr bwMode="auto">
          <a:xfrm>
            <a:off x="6496050" y="2513013"/>
            <a:ext cx="2370138"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Replica trunk with</a:t>
            </a:r>
          </a:p>
          <a:p>
            <a:r>
              <a:rPr lang="en-GB"/>
              <a:t>contents typical</a:t>
            </a:r>
          </a:p>
          <a:p>
            <a:r>
              <a:rPr lang="en-GB"/>
              <a:t>of those with which a </a:t>
            </a:r>
          </a:p>
          <a:p>
            <a:r>
              <a:rPr lang="en-GB"/>
              <a:t>female migrant would</a:t>
            </a:r>
          </a:p>
          <a:p>
            <a:r>
              <a:rPr lang="en-GB"/>
              <a:t>depart.</a:t>
            </a:r>
            <a:endParaRPr lang="en-US"/>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IESWE">
  <a:themeElements>
    <a:clrScheme name="SIESWE 14">
      <a:dk1>
        <a:srgbClr val="000000"/>
      </a:dk1>
      <a:lt1>
        <a:srgbClr val="FFFFFF"/>
      </a:lt1>
      <a:dk2>
        <a:srgbClr val="000000"/>
      </a:dk2>
      <a:lt2>
        <a:srgbClr val="808080"/>
      </a:lt2>
      <a:accent1>
        <a:srgbClr val="F5E5E5"/>
      </a:accent1>
      <a:accent2>
        <a:srgbClr val="990000"/>
      </a:accent2>
      <a:accent3>
        <a:srgbClr val="FFFFFF"/>
      </a:accent3>
      <a:accent4>
        <a:srgbClr val="000000"/>
      </a:accent4>
      <a:accent5>
        <a:srgbClr val="F9F0F0"/>
      </a:accent5>
      <a:accent6>
        <a:srgbClr val="8A0000"/>
      </a:accent6>
      <a:hlink>
        <a:srgbClr val="333399"/>
      </a:hlink>
      <a:folHlink>
        <a:srgbClr val="BE5C5C"/>
      </a:folHlink>
    </a:clrScheme>
    <a:fontScheme name="SIESWE">
      <a:majorFont>
        <a:latin typeface="Arial"/>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IESW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ESW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ESW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ESW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ESW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ESW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ESW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ESW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ESW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ESW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ESW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ESW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IESWE 13">
        <a:dk1>
          <a:srgbClr val="000000"/>
        </a:dk1>
        <a:lt1>
          <a:srgbClr val="FFFFFF"/>
        </a:lt1>
        <a:dk2>
          <a:srgbClr val="99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ESWE 14">
        <a:dk1>
          <a:srgbClr val="000000"/>
        </a:dk1>
        <a:lt1>
          <a:srgbClr val="FFFFFF"/>
        </a:lt1>
        <a:dk2>
          <a:srgbClr val="000000"/>
        </a:dk2>
        <a:lt2>
          <a:srgbClr val="808080"/>
        </a:lt2>
        <a:accent1>
          <a:srgbClr val="F5E5E5"/>
        </a:accent1>
        <a:accent2>
          <a:srgbClr val="990000"/>
        </a:accent2>
        <a:accent3>
          <a:srgbClr val="FFFFFF"/>
        </a:accent3>
        <a:accent4>
          <a:srgbClr val="000000"/>
        </a:accent4>
        <a:accent5>
          <a:srgbClr val="F9F0F0"/>
        </a:accent5>
        <a:accent6>
          <a:srgbClr val="8A0000"/>
        </a:accent6>
        <a:hlink>
          <a:srgbClr val="333399"/>
        </a:hlink>
        <a:folHlink>
          <a:srgbClr val="BE5C5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SIESWE</Template>
  <TotalTime>2337</TotalTime>
  <Words>1779</Words>
  <Application>Microsoft Macintosh PowerPoint</Application>
  <PresentationFormat>On-screen Show (4:3)</PresentationFormat>
  <Paragraphs>198</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ＭＳ Ｐゴシック</vt:lpstr>
      <vt:lpstr>Verdana</vt:lpstr>
      <vt:lpstr>Myriad Pro</vt:lpstr>
      <vt:lpstr>SIESWE</vt:lpstr>
      <vt:lpstr>The Canadian “Home Children”</vt:lpstr>
      <vt:lpstr>Social work history</vt:lpstr>
      <vt:lpstr>Does it matter today?</vt:lpstr>
      <vt:lpstr>Heatherbank  Museum of Social Work</vt:lpstr>
      <vt:lpstr>The Golden Bridge</vt:lpstr>
      <vt:lpstr>The historical ‘facts’</vt:lpstr>
      <vt:lpstr>Original Golden Bridge exhibition</vt:lpstr>
      <vt:lpstr>Original display boards</vt:lpstr>
      <vt:lpstr>Replica migrant’s trunk</vt:lpstr>
      <vt:lpstr>Living Histories video</vt:lpstr>
      <vt:lpstr>Testimony tree</vt:lpstr>
      <vt:lpstr>Narrative of Facts 1872-1910</vt:lpstr>
      <vt:lpstr>Photo album (circa 1880s)</vt:lpstr>
      <vt:lpstr>Glass slides (circa 1922)</vt:lpstr>
      <vt:lpstr>Project objectives</vt:lpstr>
      <vt:lpstr>Digital preservation</vt:lpstr>
      <vt:lpstr>Repurposing the exhibition</vt:lpstr>
      <vt:lpstr>Intellectual property rights</vt:lpstr>
      <vt:lpstr>References</vt:lpstr>
      <vt:lpstr>References (continued)</vt:lpstr>
      <vt:lpstr>For further information</vt:lpstr>
    </vt:vector>
  </TitlesOfParts>
  <Manager/>
  <Company>SIESWE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Canadian "Home Children". A case study in the digitization of social work heritage material</dc:title>
  <dc:subject>digitization</dc:subject>
  <dc:creator>Neil Ballantyne and Ellen Daly</dc:creator>
  <cp:keywords>digitization,archiving,social work,children</cp:keywords>
  <dc:description/>
  <cp:lastModifiedBy>Lesley Duff</cp:lastModifiedBy>
  <cp:revision>90</cp:revision>
  <dcterms:created xsi:type="dcterms:W3CDTF">2005-11-10T09:10:04Z</dcterms:created>
  <dcterms:modified xsi:type="dcterms:W3CDTF">2016-03-18T15:21:56Z</dcterms:modified>
  <cp:category/>
</cp:coreProperties>
</file>