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5" r:id="rId6"/>
    <p:sldId id="266" r:id="rId7"/>
    <p:sldId id="267" r:id="rId8"/>
    <p:sldId id="259" r:id="rId9"/>
    <p:sldId id="262" r:id="rId10"/>
    <p:sldId id="261" r:id="rId11"/>
    <p:sldId id="260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767" autoAdjust="0"/>
  </p:normalViewPr>
  <p:slideViewPr>
    <p:cSldViewPr snapToGrid="0">
      <p:cViewPr varScale="1">
        <p:scale>
          <a:sx n="101" d="100"/>
          <a:sy n="101" d="100"/>
        </p:scale>
        <p:origin x="-9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82ABC-F0E8-4ACA-8C95-B470B4A5F82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3AA9D8-EFE5-4675-BA89-1C6DFD4B2248}">
      <dgm:prSet phldrT="[Text]"/>
      <dgm:spPr>
        <a:xfrm>
          <a:off x="3118571" y="2638339"/>
          <a:ext cx="3763294" cy="3740353"/>
        </a:xfrm>
        <a:noFill/>
        <a:ln w="127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High Resource Individuals</a:t>
          </a:r>
          <a:endParaRPr lang="en-GB" dirty="0">
            <a:solidFill>
              <a:srgbClr val="FFFFFF"/>
            </a:solidFill>
            <a:latin typeface="Corbel" panose="020B0503020204020204"/>
            <a:ea typeface="+mn-ea"/>
            <a:cs typeface="+mn-cs"/>
          </a:endParaRPr>
        </a:p>
      </dgm:t>
    </dgm:pt>
    <dgm:pt modelId="{33189D39-2B81-46EE-9AB0-4496FD27CD41}" type="parTrans" cxnId="{13C47F52-648C-4315-8BAF-012DB8DCEE47}">
      <dgm:prSet/>
      <dgm:spPr/>
      <dgm:t>
        <a:bodyPr/>
        <a:lstStyle/>
        <a:p>
          <a:endParaRPr lang="en-GB"/>
        </a:p>
      </dgm:t>
    </dgm:pt>
    <dgm:pt modelId="{928178A1-38B8-4E9F-983F-F2293C6DAE6E}" type="sibTrans" cxnId="{13C47F52-648C-4315-8BAF-012DB8DCEE47}">
      <dgm:prSet/>
      <dgm:spPr>
        <a:xfrm>
          <a:off x="2952592" y="305680"/>
          <a:ext cx="4887394" cy="6233922"/>
        </a:xfr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D9AB6D29-B27E-4355-A2F7-B37C7AE955FC}">
      <dgm:prSet phldrT="[Text]"/>
      <dgm:spPr>
        <a:xfrm>
          <a:off x="8637335" y="156190"/>
          <a:ext cx="646302" cy="1683158"/>
        </a:xfrm>
        <a:noFill/>
        <a:ln>
          <a:noFill/>
        </a:ln>
        <a:effectLst/>
      </dgm:spPr>
      <dgm:t>
        <a:bodyPr/>
        <a:lstStyle/>
        <a:p>
          <a:endParaRPr lang="en-GB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Corbel" panose="020B0503020204020204"/>
            <a:ea typeface="+mn-ea"/>
            <a:cs typeface="+mn-cs"/>
          </a:endParaRPr>
        </a:p>
      </dgm:t>
    </dgm:pt>
    <dgm:pt modelId="{06733C0D-856F-4209-A7E4-076704BEE06B}" type="parTrans" cxnId="{5341C662-5EEE-46CF-A198-77BF031B90F0}">
      <dgm:prSet/>
      <dgm:spPr/>
      <dgm:t>
        <a:bodyPr/>
        <a:lstStyle/>
        <a:p>
          <a:endParaRPr lang="en-GB"/>
        </a:p>
      </dgm:t>
    </dgm:pt>
    <dgm:pt modelId="{D7A6BE47-1B17-4F5B-A0DC-087C2F359B2D}" type="sibTrans" cxnId="{5341C662-5EEE-46CF-A198-77BF031B90F0}">
      <dgm:prSet/>
      <dgm:spPr/>
      <dgm:t>
        <a:bodyPr/>
        <a:lstStyle/>
        <a:p>
          <a:endParaRPr lang="en-GB"/>
        </a:p>
      </dgm:t>
    </dgm:pt>
    <dgm:pt modelId="{526C6B5C-64A9-454E-B359-BBD3DE6112FD}">
      <dgm:prSet phldrT="[Text]"/>
      <dgm:spPr>
        <a:xfrm>
          <a:off x="8637335" y="2142318"/>
          <a:ext cx="646302" cy="1683158"/>
        </a:xfrm>
        <a:noFill/>
        <a:ln>
          <a:noFill/>
        </a:ln>
        <a:effectLst/>
      </dgm:spPr>
      <dgm:t>
        <a:bodyPr/>
        <a:lstStyle/>
        <a:p>
          <a:endParaRPr lang="en-GB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Corbel" panose="020B0503020204020204"/>
            <a:ea typeface="+mn-ea"/>
            <a:cs typeface="+mn-cs"/>
          </a:endParaRPr>
        </a:p>
      </dgm:t>
    </dgm:pt>
    <dgm:pt modelId="{9A5F54F7-ECE2-44A9-9F72-044D0BE2EFA1}" type="parTrans" cxnId="{64DA03FD-9A8D-4696-934C-20620896EFFA}">
      <dgm:prSet/>
      <dgm:spPr/>
      <dgm:t>
        <a:bodyPr/>
        <a:lstStyle/>
        <a:p>
          <a:endParaRPr lang="en-GB"/>
        </a:p>
      </dgm:t>
    </dgm:pt>
    <dgm:pt modelId="{B012CC96-DC27-4C2A-814A-FA8133A87975}" type="sibTrans" cxnId="{64DA03FD-9A8D-4696-934C-20620896EFFA}">
      <dgm:prSet/>
      <dgm:spPr/>
      <dgm:t>
        <a:bodyPr/>
        <a:lstStyle/>
        <a:p>
          <a:endParaRPr lang="en-GB"/>
        </a:p>
      </dgm:t>
    </dgm:pt>
    <dgm:pt modelId="{2795BE81-F53A-4F8F-A741-B666C1EFE789}">
      <dgm:prSet phldrT="[Text]"/>
      <dgm:spPr>
        <a:xfrm>
          <a:off x="8637335" y="4128446"/>
          <a:ext cx="646302" cy="1683158"/>
        </a:xfrm>
        <a:noFill/>
        <a:ln>
          <a:noFill/>
        </a:ln>
        <a:effectLst/>
      </dgm:spPr>
      <dgm:t>
        <a:bodyPr/>
        <a:lstStyle/>
        <a:p>
          <a:endParaRPr lang="en-GB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Corbel" panose="020B0503020204020204"/>
            <a:ea typeface="+mn-ea"/>
            <a:cs typeface="+mn-cs"/>
          </a:endParaRPr>
        </a:p>
      </dgm:t>
    </dgm:pt>
    <dgm:pt modelId="{CC68613C-C559-4144-A548-0060E55CC430}" type="parTrans" cxnId="{4A4B50B3-212B-4BE5-AB8E-5ADCF9933930}">
      <dgm:prSet/>
      <dgm:spPr/>
      <dgm:t>
        <a:bodyPr/>
        <a:lstStyle/>
        <a:p>
          <a:endParaRPr lang="en-GB"/>
        </a:p>
      </dgm:t>
    </dgm:pt>
    <dgm:pt modelId="{78026C66-28DC-4DC8-952E-1286AFCC60C5}" type="sibTrans" cxnId="{4A4B50B3-212B-4BE5-AB8E-5ADCF9933930}">
      <dgm:prSet/>
      <dgm:spPr/>
      <dgm:t>
        <a:bodyPr/>
        <a:lstStyle/>
        <a:p>
          <a:endParaRPr lang="en-GB"/>
        </a:p>
      </dgm:t>
    </dgm:pt>
    <dgm:pt modelId="{0D13FD08-50E9-49F0-BF23-0C1D1BB792EA}" type="pres">
      <dgm:prSet presAssocID="{4DA82ABC-F0E8-4ACA-8C95-B470B4A5F82D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25BD5CD9-FFC0-4B70-BEBB-07DB39BD8150}" type="pres">
      <dgm:prSet presAssocID="{928178A1-38B8-4E9F-983F-F2293C6DAE6E}" presName="picture_1" presStyleLbl="bgImgPlace1" presStyleIdx="0" presStyleCnt="1" custLinFactNeighborX="-44699" custLinFactNeighborY="-4495"/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F92BE894-2746-4349-9DA9-7D239B4981C6}" type="pres">
      <dgm:prSet presAssocID="{933AA9D8-EFE5-4675-BA89-1C6DFD4B2248}" presName="text_1" presStyleLbl="node1" presStyleIdx="0" presStyleCnt="0" custLinFactNeighborX="-50103" custLinFactNeighborY="-8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6DAE45E-F1AE-4A36-B151-6128EE247BD5}" type="pres">
      <dgm:prSet presAssocID="{4DA82ABC-F0E8-4ACA-8C95-B470B4A5F82D}" presName="linV" presStyleCnt="0"/>
      <dgm:spPr/>
    </dgm:pt>
    <dgm:pt modelId="{ABE8AF52-A56A-4800-ABD3-F005F3E81910}" type="pres">
      <dgm:prSet presAssocID="{D9AB6D29-B27E-4355-A2F7-B37C7AE955FC}" presName="pair" presStyleCnt="0"/>
      <dgm:spPr/>
    </dgm:pt>
    <dgm:pt modelId="{966DB68E-322A-4795-85FF-B2EB6C28D6F6}" type="pres">
      <dgm:prSet presAssocID="{D9AB6D29-B27E-4355-A2F7-B37C7AE955FC}" presName="spaceH" presStyleLbl="node1" presStyleIdx="0" presStyleCnt="0"/>
      <dgm:spPr/>
    </dgm:pt>
    <dgm:pt modelId="{9D5FA2E2-0BF7-49F8-ADCC-A85ABD49F106}" type="pres">
      <dgm:prSet presAssocID="{D9AB6D29-B27E-4355-A2F7-B37C7AE955FC}" presName="desPictures" presStyleLbl="alignImgPlace1" presStyleIdx="0" presStyleCnt="3" custLinFactX="-29791" custLinFactNeighborX="-100000" custLinFactNeighborY="-9280"/>
      <dgm:spPr>
        <a:xfrm>
          <a:off x="6998444" y="118000"/>
          <a:ext cx="1683158" cy="16831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5854C2DD-2997-4E30-B0F1-D03DA902CB05}" type="pres">
      <dgm:prSet presAssocID="{D9AB6D29-B27E-4355-A2F7-B37C7AE955FC}" presName="desTextWrapper" presStyleCnt="0"/>
      <dgm:spPr/>
    </dgm:pt>
    <dgm:pt modelId="{7C1BB0B3-6204-4EF9-86F2-EDAEF40A461D}" type="pres">
      <dgm:prSet presAssocID="{D9AB6D29-B27E-4355-A2F7-B37C7AE955FC}" presName="desText" presStyleLbl="revTx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B9A347E-0942-4626-92E3-C758672E1024}" type="pres">
      <dgm:prSet presAssocID="{D7A6BE47-1B17-4F5B-A0DC-087C2F359B2D}" presName="spaceV" presStyleCnt="0"/>
      <dgm:spPr/>
    </dgm:pt>
    <dgm:pt modelId="{3516885B-F2E9-4985-815E-4B46A397A21B}" type="pres">
      <dgm:prSet presAssocID="{526C6B5C-64A9-454E-B359-BBD3DE6112FD}" presName="pair" presStyleCnt="0"/>
      <dgm:spPr/>
    </dgm:pt>
    <dgm:pt modelId="{EC7F6168-0E37-4981-9495-5363AC162603}" type="pres">
      <dgm:prSet presAssocID="{526C6B5C-64A9-454E-B359-BBD3DE6112FD}" presName="spaceH" presStyleLbl="node1" presStyleIdx="0" presStyleCnt="0"/>
      <dgm:spPr/>
    </dgm:pt>
    <dgm:pt modelId="{E79C5103-3C0E-4868-8A05-52E94D086792}" type="pres">
      <dgm:prSet presAssocID="{526C6B5C-64A9-454E-B359-BBD3DE6112FD}" presName="desPictures" presStyleLbl="alignImgPlace1" presStyleIdx="1" presStyleCnt="3" custLinFactX="-29791" custLinFactNeighborX="-100000" custLinFactNeighborY="-16649"/>
      <dgm:spPr>
        <a:xfrm>
          <a:off x="6998444" y="1980095"/>
          <a:ext cx="1683158" cy="16831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02E19E94-E45C-4C04-B770-8557CEB60150}" type="pres">
      <dgm:prSet presAssocID="{526C6B5C-64A9-454E-B359-BBD3DE6112FD}" presName="desTextWrapper" presStyleCnt="0"/>
      <dgm:spPr/>
    </dgm:pt>
    <dgm:pt modelId="{CB0C795F-8CE4-46A7-8853-C2725C0B3C62}" type="pres">
      <dgm:prSet presAssocID="{526C6B5C-64A9-454E-B359-BBD3DE6112FD}" presName="desText" presStyleLbl="revTx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87C0C3B-0B93-44F1-B80E-2FF858A4B693}" type="pres">
      <dgm:prSet presAssocID="{B012CC96-DC27-4C2A-814A-FA8133A87975}" presName="spaceV" presStyleCnt="0"/>
      <dgm:spPr/>
    </dgm:pt>
    <dgm:pt modelId="{352FCC23-B6C3-4034-8AC6-18096BEF455A}" type="pres">
      <dgm:prSet presAssocID="{2795BE81-F53A-4F8F-A741-B666C1EFE789}" presName="pair" presStyleCnt="0"/>
      <dgm:spPr/>
    </dgm:pt>
    <dgm:pt modelId="{7FA8EDF8-D35D-43E0-A613-55F4AB48A809}" type="pres">
      <dgm:prSet presAssocID="{2795BE81-F53A-4F8F-A741-B666C1EFE789}" presName="spaceH" presStyleLbl="node1" presStyleIdx="0" presStyleCnt="0"/>
      <dgm:spPr/>
    </dgm:pt>
    <dgm:pt modelId="{8DE036D0-0815-46D3-B286-DBC4843805D7}" type="pres">
      <dgm:prSet presAssocID="{2795BE81-F53A-4F8F-A741-B666C1EFE789}" presName="desPictures" presStyleLbl="alignImgPlace1" presStyleIdx="2" presStyleCnt="3" custLinFactX="-29791" custLinFactNeighborX="-100000" custLinFactNeighborY="-16649"/>
      <dgm:spPr>
        <a:xfrm>
          <a:off x="6998444" y="3966223"/>
          <a:ext cx="1683158" cy="168315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D4AAB86A-4A68-4315-8A13-AF5392F17DE8}" type="pres">
      <dgm:prSet presAssocID="{2795BE81-F53A-4F8F-A741-B666C1EFE789}" presName="desTextWrapper" presStyleCnt="0"/>
      <dgm:spPr/>
    </dgm:pt>
    <dgm:pt modelId="{9D43F623-B19F-4CAF-9574-4887CC92E5A0}" type="pres">
      <dgm:prSet presAssocID="{2795BE81-F53A-4F8F-A741-B666C1EFE789}" presName="desText" presStyleLbl="revTx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F7D753C-3675-4C2C-91B1-8F328D7EA5A8}" type="pres">
      <dgm:prSet presAssocID="{4DA82ABC-F0E8-4ACA-8C95-B470B4A5F82D}" presName="maxNode" presStyleCnt="0"/>
      <dgm:spPr/>
    </dgm:pt>
    <dgm:pt modelId="{FF4E0024-EF47-4314-910C-1EA3945DC6CB}" type="pres">
      <dgm:prSet presAssocID="{4DA82ABC-F0E8-4ACA-8C95-B470B4A5F82D}" presName="Name33" presStyleCnt="0"/>
      <dgm:spPr/>
    </dgm:pt>
  </dgm:ptLst>
  <dgm:cxnLst>
    <dgm:cxn modelId="{DBDB1496-5140-4F11-814C-8DC48C689383}" type="presOf" srcId="{2795BE81-F53A-4F8F-A741-B666C1EFE789}" destId="{9D43F623-B19F-4CAF-9574-4887CC92E5A0}" srcOrd="0" destOrd="0" presId="urn:microsoft.com/office/officeart/2008/layout/AccentedPicture"/>
    <dgm:cxn modelId="{64DA03FD-9A8D-4696-934C-20620896EFFA}" srcId="{4DA82ABC-F0E8-4ACA-8C95-B470B4A5F82D}" destId="{526C6B5C-64A9-454E-B359-BBD3DE6112FD}" srcOrd="2" destOrd="0" parTransId="{9A5F54F7-ECE2-44A9-9F72-044D0BE2EFA1}" sibTransId="{B012CC96-DC27-4C2A-814A-FA8133A87975}"/>
    <dgm:cxn modelId="{4A4B50B3-212B-4BE5-AB8E-5ADCF9933930}" srcId="{4DA82ABC-F0E8-4ACA-8C95-B470B4A5F82D}" destId="{2795BE81-F53A-4F8F-A741-B666C1EFE789}" srcOrd="3" destOrd="0" parTransId="{CC68613C-C559-4144-A548-0060E55CC430}" sibTransId="{78026C66-28DC-4DC8-952E-1286AFCC60C5}"/>
    <dgm:cxn modelId="{7EF9EED8-A22F-4463-B7A3-ED394CF7FFFC}" type="presOf" srcId="{526C6B5C-64A9-454E-B359-BBD3DE6112FD}" destId="{CB0C795F-8CE4-46A7-8853-C2725C0B3C62}" srcOrd="0" destOrd="0" presId="urn:microsoft.com/office/officeart/2008/layout/AccentedPicture"/>
    <dgm:cxn modelId="{5341C662-5EEE-46CF-A198-77BF031B90F0}" srcId="{4DA82ABC-F0E8-4ACA-8C95-B470B4A5F82D}" destId="{D9AB6D29-B27E-4355-A2F7-B37C7AE955FC}" srcOrd="1" destOrd="0" parTransId="{06733C0D-856F-4209-A7E4-076704BEE06B}" sibTransId="{D7A6BE47-1B17-4F5B-A0DC-087C2F359B2D}"/>
    <dgm:cxn modelId="{13C47F52-648C-4315-8BAF-012DB8DCEE47}" srcId="{4DA82ABC-F0E8-4ACA-8C95-B470B4A5F82D}" destId="{933AA9D8-EFE5-4675-BA89-1C6DFD4B2248}" srcOrd="0" destOrd="0" parTransId="{33189D39-2B81-46EE-9AB0-4496FD27CD41}" sibTransId="{928178A1-38B8-4E9F-983F-F2293C6DAE6E}"/>
    <dgm:cxn modelId="{3FE02A43-9EA8-4889-88ED-442E692F896D}" type="presOf" srcId="{4DA82ABC-F0E8-4ACA-8C95-B470B4A5F82D}" destId="{0D13FD08-50E9-49F0-BF23-0C1D1BB792EA}" srcOrd="0" destOrd="0" presId="urn:microsoft.com/office/officeart/2008/layout/AccentedPicture"/>
    <dgm:cxn modelId="{44C2FB82-B191-4BB6-BEDB-284745414BAA}" type="presOf" srcId="{D9AB6D29-B27E-4355-A2F7-B37C7AE955FC}" destId="{7C1BB0B3-6204-4EF9-86F2-EDAEF40A461D}" srcOrd="0" destOrd="0" presId="urn:microsoft.com/office/officeart/2008/layout/AccentedPicture"/>
    <dgm:cxn modelId="{FFB6E2FC-31D0-4B88-93FD-69558CCF95E2}" type="presOf" srcId="{928178A1-38B8-4E9F-983F-F2293C6DAE6E}" destId="{25BD5CD9-FFC0-4B70-BEBB-07DB39BD8150}" srcOrd="0" destOrd="0" presId="urn:microsoft.com/office/officeart/2008/layout/AccentedPicture"/>
    <dgm:cxn modelId="{B1519183-4C66-4EE0-8EF1-9861338FCC93}" type="presOf" srcId="{933AA9D8-EFE5-4675-BA89-1C6DFD4B2248}" destId="{F92BE894-2746-4349-9DA9-7D239B4981C6}" srcOrd="0" destOrd="0" presId="urn:microsoft.com/office/officeart/2008/layout/AccentedPicture"/>
    <dgm:cxn modelId="{C4B2F8D2-ECA7-44D4-BD33-9FEE60FC5B3B}" type="presParOf" srcId="{0D13FD08-50E9-49F0-BF23-0C1D1BB792EA}" destId="{25BD5CD9-FFC0-4B70-BEBB-07DB39BD8150}" srcOrd="0" destOrd="0" presId="urn:microsoft.com/office/officeart/2008/layout/AccentedPicture"/>
    <dgm:cxn modelId="{B86C5F1A-7DC5-4274-834E-E82A71426BBD}" type="presParOf" srcId="{0D13FD08-50E9-49F0-BF23-0C1D1BB792EA}" destId="{F92BE894-2746-4349-9DA9-7D239B4981C6}" srcOrd="1" destOrd="0" presId="urn:microsoft.com/office/officeart/2008/layout/AccentedPicture"/>
    <dgm:cxn modelId="{18F8CF94-1FAE-468E-A2D8-46997E74A640}" type="presParOf" srcId="{0D13FD08-50E9-49F0-BF23-0C1D1BB792EA}" destId="{86DAE45E-F1AE-4A36-B151-6128EE247BD5}" srcOrd="2" destOrd="0" presId="urn:microsoft.com/office/officeart/2008/layout/AccentedPicture"/>
    <dgm:cxn modelId="{43CCA8DB-3949-43CE-B65A-050DB0AE924D}" type="presParOf" srcId="{86DAE45E-F1AE-4A36-B151-6128EE247BD5}" destId="{ABE8AF52-A56A-4800-ABD3-F005F3E81910}" srcOrd="0" destOrd="0" presId="urn:microsoft.com/office/officeart/2008/layout/AccentedPicture"/>
    <dgm:cxn modelId="{359F495C-CA96-4A98-9730-7075B0B694DB}" type="presParOf" srcId="{ABE8AF52-A56A-4800-ABD3-F005F3E81910}" destId="{966DB68E-322A-4795-85FF-B2EB6C28D6F6}" srcOrd="0" destOrd="0" presId="urn:microsoft.com/office/officeart/2008/layout/AccentedPicture"/>
    <dgm:cxn modelId="{379462FF-34D0-4BD5-8160-112ADDAA3D64}" type="presParOf" srcId="{ABE8AF52-A56A-4800-ABD3-F005F3E81910}" destId="{9D5FA2E2-0BF7-49F8-ADCC-A85ABD49F106}" srcOrd="1" destOrd="0" presId="urn:microsoft.com/office/officeart/2008/layout/AccentedPicture"/>
    <dgm:cxn modelId="{43F877B8-AB67-4055-87C3-8F820083EA24}" type="presParOf" srcId="{ABE8AF52-A56A-4800-ABD3-F005F3E81910}" destId="{5854C2DD-2997-4E30-B0F1-D03DA902CB05}" srcOrd="2" destOrd="0" presId="urn:microsoft.com/office/officeart/2008/layout/AccentedPicture"/>
    <dgm:cxn modelId="{01BB91F6-8B1E-412A-9FBC-800B8A4F65A7}" type="presParOf" srcId="{5854C2DD-2997-4E30-B0F1-D03DA902CB05}" destId="{7C1BB0B3-6204-4EF9-86F2-EDAEF40A461D}" srcOrd="0" destOrd="0" presId="urn:microsoft.com/office/officeart/2008/layout/AccentedPicture"/>
    <dgm:cxn modelId="{C14D70C5-379C-4408-95C8-3C4D4C060407}" type="presParOf" srcId="{86DAE45E-F1AE-4A36-B151-6128EE247BD5}" destId="{EB9A347E-0942-4626-92E3-C758672E1024}" srcOrd="1" destOrd="0" presId="urn:microsoft.com/office/officeart/2008/layout/AccentedPicture"/>
    <dgm:cxn modelId="{B1562777-7CF9-4070-AAA5-5C4FE1625D92}" type="presParOf" srcId="{86DAE45E-F1AE-4A36-B151-6128EE247BD5}" destId="{3516885B-F2E9-4985-815E-4B46A397A21B}" srcOrd="2" destOrd="0" presId="urn:microsoft.com/office/officeart/2008/layout/AccentedPicture"/>
    <dgm:cxn modelId="{D8612147-C416-4B2A-9785-3136AAA8C595}" type="presParOf" srcId="{3516885B-F2E9-4985-815E-4B46A397A21B}" destId="{EC7F6168-0E37-4981-9495-5363AC162603}" srcOrd="0" destOrd="0" presId="urn:microsoft.com/office/officeart/2008/layout/AccentedPicture"/>
    <dgm:cxn modelId="{AEF4DBBF-C3A3-4442-8F76-860585786D2E}" type="presParOf" srcId="{3516885B-F2E9-4985-815E-4B46A397A21B}" destId="{E79C5103-3C0E-4868-8A05-52E94D086792}" srcOrd="1" destOrd="0" presId="urn:microsoft.com/office/officeart/2008/layout/AccentedPicture"/>
    <dgm:cxn modelId="{73997A48-6231-4F4B-87A5-19C54F38F5DD}" type="presParOf" srcId="{3516885B-F2E9-4985-815E-4B46A397A21B}" destId="{02E19E94-E45C-4C04-B770-8557CEB60150}" srcOrd="2" destOrd="0" presId="urn:microsoft.com/office/officeart/2008/layout/AccentedPicture"/>
    <dgm:cxn modelId="{EC4CB996-E1B3-435B-841C-DA0459DF2B6B}" type="presParOf" srcId="{02E19E94-E45C-4C04-B770-8557CEB60150}" destId="{CB0C795F-8CE4-46A7-8853-C2725C0B3C62}" srcOrd="0" destOrd="0" presId="urn:microsoft.com/office/officeart/2008/layout/AccentedPicture"/>
    <dgm:cxn modelId="{F16F7C17-94C8-4D36-A2EF-B58C5B9B9EAB}" type="presParOf" srcId="{86DAE45E-F1AE-4A36-B151-6128EE247BD5}" destId="{587C0C3B-0B93-44F1-B80E-2FF858A4B693}" srcOrd="3" destOrd="0" presId="urn:microsoft.com/office/officeart/2008/layout/AccentedPicture"/>
    <dgm:cxn modelId="{8D22B19D-AAED-4239-8BA0-F93653E1B45A}" type="presParOf" srcId="{86DAE45E-F1AE-4A36-B151-6128EE247BD5}" destId="{352FCC23-B6C3-4034-8AC6-18096BEF455A}" srcOrd="4" destOrd="0" presId="urn:microsoft.com/office/officeart/2008/layout/AccentedPicture"/>
    <dgm:cxn modelId="{2485BBBB-4967-4911-ADFD-E9474886399E}" type="presParOf" srcId="{352FCC23-B6C3-4034-8AC6-18096BEF455A}" destId="{7FA8EDF8-D35D-43E0-A613-55F4AB48A809}" srcOrd="0" destOrd="0" presId="urn:microsoft.com/office/officeart/2008/layout/AccentedPicture"/>
    <dgm:cxn modelId="{A3A6E2F4-33E8-497A-AED9-6A554E571C42}" type="presParOf" srcId="{352FCC23-B6C3-4034-8AC6-18096BEF455A}" destId="{8DE036D0-0815-46D3-B286-DBC4843805D7}" srcOrd="1" destOrd="0" presId="urn:microsoft.com/office/officeart/2008/layout/AccentedPicture"/>
    <dgm:cxn modelId="{08A5E486-BF05-4848-95BC-B50F00B2629A}" type="presParOf" srcId="{352FCC23-B6C3-4034-8AC6-18096BEF455A}" destId="{D4AAB86A-4A68-4315-8A13-AF5392F17DE8}" srcOrd="2" destOrd="0" presId="urn:microsoft.com/office/officeart/2008/layout/AccentedPicture"/>
    <dgm:cxn modelId="{A6F7A2C2-7D3F-46AE-A053-F424B9D39230}" type="presParOf" srcId="{D4AAB86A-4A68-4315-8A13-AF5392F17DE8}" destId="{9D43F623-B19F-4CAF-9574-4887CC92E5A0}" srcOrd="0" destOrd="0" presId="urn:microsoft.com/office/officeart/2008/layout/AccentedPicture"/>
    <dgm:cxn modelId="{6699929A-12D3-43E9-8A35-EE6739D75979}" type="presParOf" srcId="{0D13FD08-50E9-49F0-BF23-0C1D1BB792EA}" destId="{8F7D753C-3675-4C2C-91B1-8F328D7EA5A8}" srcOrd="3" destOrd="0" presId="urn:microsoft.com/office/officeart/2008/layout/AccentedPicture"/>
    <dgm:cxn modelId="{C8D7EFA1-08A2-402D-A974-BC59615B4D22}" type="presParOf" srcId="{8F7D753C-3675-4C2C-91B1-8F328D7EA5A8}" destId="{FF4E0024-EF47-4314-910C-1EA3945DC6C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D5CD9-FFC0-4B70-BEBB-07DB39BD8150}">
      <dsp:nvSpPr>
        <dsp:cNvPr id="0" name=""/>
        <dsp:cNvSpPr/>
      </dsp:nvSpPr>
      <dsp:spPr>
        <a:xfrm>
          <a:off x="723744" y="187672"/>
          <a:ext cx="4887394" cy="623392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BE894-2746-4349-9DA9-7D239B4981C6}">
      <dsp:nvSpPr>
        <dsp:cNvPr id="0" name=""/>
        <dsp:cNvSpPr/>
      </dsp:nvSpPr>
      <dsp:spPr>
        <a:xfrm>
          <a:off x="1218334" y="2681203"/>
          <a:ext cx="3763294" cy="37403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54940" rIns="154940" bIns="154940" numCol="1" spcCol="1270" anchor="b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100" kern="1200" dirty="0" smtClean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High Resource Individuals</a:t>
          </a:r>
          <a:endParaRPr lang="en-GB" sz="6100" kern="1200" dirty="0">
            <a:solidFill>
              <a:srgbClr val="FFFFFF"/>
            </a:solidFill>
            <a:latin typeface="Corbel" panose="020B0503020204020204"/>
            <a:ea typeface="+mn-ea"/>
            <a:cs typeface="+mn-cs"/>
          </a:endParaRPr>
        </a:p>
      </dsp:txBody>
      <dsp:txXfrm>
        <a:off x="1218334" y="2681203"/>
        <a:ext cx="3763294" cy="3740353"/>
      </dsp:txXfrm>
    </dsp:sp>
    <dsp:sp modelId="{9D5FA2E2-0BF7-49F8-ADCC-A85ABD49F106}">
      <dsp:nvSpPr>
        <dsp:cNvPr id="0" name=""/>
        <dsp:cNvSpPr/>
      </dsp:nvSpPr>
      <dsp:spPr>
        <a:xfrm>
          <a:off x="4769588" y="0"/>
          <a:ext cx="1683158" cy="16831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BB0B3-6204-4EF9-86F2-EDAEF40A461D}">
      <dsp:nvSpPr>
        <dsp:cNvPr id="0" name=""/>
        <dsp:cNvSpPr/>
      </dsp:nvSpPr>
      <dsp:spPr>
        <a:xfrm>
          <a:off x="8637335" y="156190"/>
          <a:ext cx="646302" cy="16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82550" rIns="16510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Corbel" panose="020B0503020204020204"/>
            <a:ea typeface="+mn-ea"/>
            <a:cs typeface="+mn-cs"/>
          </a:endParaRPr>
        </a:p>
      </dsp:txBody>
      <dsp:txXfrm>
        <a:off x="8637335" y="156190"/>
        <a:ext cx="646302" cy="1683158"/>
      </dsp:txXfrm>
    </dsp:sp>
    <dsp:sp modelId="{E79C5103-3C0E-4868-8A05-52E94D086792}">
      <dsp:nvSpPr>
        <dsp:cNvPr id="0" name=""/>
        <dsp:cNvSpPr/>
      </dsp:nvSpPr>
      <dsp:spPr>
        <a:xfrm>
          <a:off x="4769588" y="1862089"/>
          <a:ext cx="1683158" cy="16831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C795F-8CE4-46A7-8853-C2725C0B3C62}">
      <dsp:nvSpPr>
        <dsp:cNvPr id="0" name=""/>
        <dsp:cNvSpPr/>
      </dsp:nvSpPr>
      <dsp:spPr>
        <a:xfrm>
          <a:off x="8637335" y="2142318"/>
          <a:ext cx="646302" cy="16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82550" rIns="16510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Corbel" panose="020B0503020204020204"/>
            <a:ea typeface="+mn-ea"/>
            <a:cs typeface="+mn-cs"/>
          </a:endParaRPr>
        </a:p>
      </dsp:txBody>
      <dsp:txXfrm>
        <a:off x="8637335" y="2142318"/>
        <a:ext cx="646302" cy="1683158"/>
      </dsp:txXfrm>
    </dsp:sp>
    <dsp:sp modelId="{8DE036D0-0815-46D3-B286-DBC4843805D7}">
      <dsp:nvSpPr>
        <dsp:cNvPr id="0" name=""/>
        <dsp:cNvSpPr/>
      </dsp:nvSpPr>
      <dsp:spPr>
        <a:xfrm>
          <a:off x="4769588" y="3848216"/>
          <a:ext cx="1683158" cy="168315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3F623-B19F-4CAF-9574-4887CC92E5A0}">
      <dsp:nvSpPr>
        <dsp:cNvPr id="0" name=""/>
        <dsp:cNvSpPr/>
      </dsp:nvSpPr>
      <dsp:spPr>
        <a:xfrm>
          <a:off x="8637335" y="4128446"/>
          <a:ext cx="646302" cy="16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82550" rIns="16510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Corbel" panose="020B0503020204020204"/>
            <a:ea typeface="+mn-ea"/>
            <a:cs typeface="+mn-cs"/>
          </a:endParaRPr>
        </a:p>
      </dsp:txBody>
      <dsp:txXfrm>
        <a:off x="8637335" y="4128446"/>
        <a:ext cx="646302" cy="1683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06904-7CE8-41B1-9531-A336CA6DFFC4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C4E90-85E7-4881-B1F5-37C8C5E83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Hands</a:t>
            </a:r>
            <a:r>
              <a:rPr lang="en-GB" baseline="0" dirty="0" smtClean="0"/>
              <a:t> up whose world is simple</a:t>
            </a:r>
          </a:p>
          <a:p>
            <a:r>
              <a:rPr lang="en-GB" baseline="0" dirty="0" smtClean="0"/>
              <a:t>Hands up whose world is complex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4E90-85E7-4881-B1F5-37C8C5E83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53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started talking about people and we’ll end with people,</a:t>
            </a:r>
            <a:r>
              <a:rPr lang="en-GB" baseline="0" dirty="0" smtClean="0"/>
              <a:t> your strongest asset and enabler.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4E90-85E7-4881-B1F5-37C8C5E832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1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sz="1200" dirty="0" smtClean="0">
                <a:solidFill>
                  <a:srgbClr val="4A6FB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1.Ability to </a:t>
            </a:r>
            <a:r>
              <a:rPr lang="en-GB" sz="1200" b="1" dirty="0" smtClean="0">
                <a:solidFill>
                  <a:srgbClr val="4A6FB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work across boundaries </a:t>
            </a:r>
            <a:r>
              <a:rPr lang="en-GB" sz="1200" dirty="0" smtClean="0">
                <a:solidFill>
                  <a:srgbClr val="4A6FB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both personal/interpersonal and sector boundaries.</a:t>
            </a:r>
          </a:p>
          <a:p>
            <a:pPr marL="0" indent="0">
              <a:buFont typeface="Arial" charset="0"/>
              <a:buNone/>
            </a:pPr>
            <a:r>
              <a:rPr lang="en-GB" sz="1200" dirty="0" smtClean="0">
                <a:solidFill>
                  <a:srgbClr val="4A6FB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2.Participation – </a:t>
            </a:r>
            <a:r>
              <a:rPr lang="en-GB" sz="1200" b="1" dirty="0" smtClean="0">
                <a:solidFill>
                  <a:srgbClr val="4A6FB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able to engage in collaborative relationships </a:t>
            </a:r>
            <a:r>
              <a:rPr lang="en-GB" sz="1200" dirty="0" smtClean="0">
                <a:solidFill>
                  <a:srgbClr val="4A6FB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and processes as well as hierarchical “telling” relationships and processes.</a:t>
            </a:r>
          </a:p>
          <a:p>
            <a:r>
              <a:rPr lang="en-GB" sz="1200" b="1" dirty="0" smtClean="0">
                <a:solidFill>
                  <a:srgbClr val="4A6FB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3. Knowledge brokers</a:t>
            </a:r>
            <a:r>
              <a:rPr lang="en-GB" sz="1200" dirty="0" smtClean="0">
                <a:solidFill>
                  <a:srgbClr val="4A6FB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- able to pass information,  connect ideas and generate new knowledge. This is characterised by the response “we must tell XYZ about ABC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4E90-85E7-4881-B1F5-37C8C5E83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4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sz="1200" b="1" dirty="0" smtClean="0">
                <a:solidFill>
                  <a:srgbClr val="4A6FBC"/>
                </a:solidFill>
              </a:rPr>
              <a:t>1.Able to build trust in groups and communities</a:t>
            </a:r>
            <a:r>
              <a:rPr lang="en-GB" sz="1200" dirty="0" smtClean="0">
                <a:solidFill>
                  <a:srgbClr val="4A6FBC"/>
                </a:solidFill>
              </a:rPr>
              <a:t> and able to model, give and enact trust.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1200" dirty="0" smtClean="0">
                <a:solidFill>
                  <a:srgbClr val="4A6FBC"/>
                </a:solidFill>
              </a:rPr>
              <a:t> 2.</a:t>
            </a:r>
            <a:r>
              <a:rPr lang="en-GB" sz="1200" baseline="0" dirty="0" smtClean="0">
                <a:solidFill>
                  <a:srgbClr val="4A6FBC"/>
                </a:solidFill>
              </a:rPr>
              <a:t> </a:t>
            </a:r>
            <a:r>
              <a:rPr lang="en-GB" sz="1200" b="1" dirty="0" smtClean="0">
                <a:solidFill>
                  <a:srgbClr val="4A6FBC"/>
                </a:solidFill>
              </a:rPr>
              <a:t>Maintain and restore humanity to services </a:t>
            </a:r>
            <a:r>
              <a:rPr lang="en-GB" sz="1200" dirty="0" smtClean="0">
                <a:solidFill>
                  <a:srgbClr val="4A6FBC"/>
                </a:solidFill>
              </a:rPr>
              <a:t>which can become de-sensitised to human needs and mechanistic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1200" b="1" dirty="0" smtClean="0">
                <a:solidFill>
                  <a:srgbClr val="4A6FBC"/>
                </a:solidFill>
              </a:rPr>
              <a:t>3. reflective </a:t>
            </a:r>
            <a:r>
              <a:rPr lang="en-GB" sz="1200" dirty="0" smtClean="0">
                <a:solidFill>
                  <a:srgbClr val="4A6FBC"/>
                </a:solidFill>
              </a:rPr>
              <a:t>- Good at delaying, reflecting, holding questions for exploration rather than always rushing to action.</a:t>
            </a:r>
          </a:p>
          <a:p>
            <a:pPr marL="0" indent="0">
              <a:buFont typeface="Arial" charset="0"/>
              <a:buNone/>
              <a:defRPr/>
            </a:pPr>
            <a:endParaRPr lang="en-GB" sz="1200" dirty="0" smtClean="0">
              <a:solidFill>
                <a:srgbClr val="4A6FBC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4E90-85E7-4881-B1F5-37C8C5E83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2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6646-2C2C-416B-841A-60AAD5A8EF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GB" baseline="0" dirty="0" smtClean="0"/>
              <a:t>IRISS ITF systems leadership residency - A different type of learning opportunity, experiential learning – not what we do but how we do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6646-2C2C-416B-841A-60AAD5A8EF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0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6646-2C2C-416B-841A-60AAD5A8EF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24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 smtClean="0"/>
              <a:t>Recognised – intelligence as an asset board, shortlisted data insight award, pharmacy development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6646-2C2C-416B-841A-60AAD5A8EF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28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Doesn’t sit well with people who work in traditional hierarchies</a:t>
            </a:r>
          </a:p>
          <a:p>
            <a:pPr marL="228600" indent="-228600">
              <a:buAutoNum type="arabicPeriod"/>
            </a:pPr>
            <a:r>
              <a:rPr lang="en-GB" dirty="0" smtClean="0"/>
              <a:t>Challenging, Requires resilience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4E90-85E7-4881-B1F5-37C8C5E832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2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4E90-85E7-4881-B1F5-37C8C5E832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59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7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7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7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9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7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2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69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8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15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2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7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FECF-463B-409F-8657-74F41FD8E3E7}" type="datetimeFigureOut">
              <a:rPr lang="en-GB" smtClean="0"/>
              <a:t>15/06/17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6595-BE08-417C-B110-3B9F85285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1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uk.linkedin.com/in/zaid-tariq-66250b34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95084"/>
            <a:ext cx="9144000" cy="2387600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Systems Leadership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76400" y="2930189"/>
            <a:ext cx="9144000" cy="195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Imagining the Future</a:t>
            </a: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latin typeface="Arial Rounded MT Bold" panose="020F0704030504030204" pitchFamily="34" charset="0"/>
              </a:rPr>
              <a:t>Zaid Tariq, Strategic Planning Lead</a:t>
            </a:r>
          </a:p>
          <a:p>
            <a:r>
              <a:rPr lang="en-GB" sz="2000" dirty="0" smtClean="0">
                <a:latin typeface="Arial Rounded MT Bold" panose="020F0704030504030204" pitchFamily="34" charset="0"/>
              </a:rPr>
              <a:t>East Renfrewshire Health and Social Care Partnership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29648"/>
            <a:ext cx="12192000" cy="6854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latin typeface="Arial Rounded MT Bold" panose="020F0704030504030204" pitchFamily="34" charset="0"/>
              </a:rPr>
              <a:t>What does good leadership look like in Scotland’s social services? An event for managers &amp; strategic leaders.</a:t>
            </a:r>
          </a:p>
          <a:p>
            <a:r>
              <a:rPr lang="en-GB" sz="1600" dirty="0" smtClean="0">
                <a:latin typeface="Arial Rounded MT Bold" panose="020F0704030504030204" pitchFamily="34" charset="0"/>
              </a:rPr>
              <a:t>1 June 2017, Renfield Conference Centre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2.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How does working in this way make a difference?</a:t>
            </a: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88038"/>
            <a:ext cx="12192000" cy="228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350" y="3021806"/>
            <a:ext cx="12192000" cy="228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9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31" y="2543311"/>
            <a:ext cx="1330885" cy="1611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206" y="2504826"/>
            <a:ext cx="1441137" cy="158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67" y="2504826"/>
            <a:ext cx="1640911" cy="1640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671" y="2504826"/>
            <a:ext cx="2059858" cy="20598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0515600" cy="81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Journey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01" y="2543311"/>
            <a:ext cx="2289379" cy="17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3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31" y="2543311"/>
            <a:ext cx="1330885" cy="1611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206" y="2504826"/>
            <a:ext cx="1441137" cy="158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67" y="2504826"/>
            <a:ext cx="1640911" cy="1640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671" y="2504826"/>
            <a:ext cx="2059858" cy="20598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0515600" cy="81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Journey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01" y="2543311"/>
            <a:ext cx="2289379" cy="1714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71" y="1618510"/>
            <a:ext cx="605603" cy="605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20" y="1618510"/>
            <a:ext cx="605603" cy="605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20" y="834658"/>
            <a:ext cx="605603" cy="605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8" y="1618509"/>
            <a:ext cx="605603" cy="605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69" y="1668156"/>
            <a:ext cx="605603" cy="605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18" y="834658"/>
            <a:ext cx="605603" cy="6056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53" y="72598"/>
            <a:ext cx="605603" cy="6056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018" y="1668156"/>
            <a:ext cx="697164" cy="4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130" t="11795" r="60353" b="39818"/>
          <a:stretch/>
        </p:blipFill>
        <p:spPr>
          <a:xfrm>
            <a:off x="6375188" y="136320"/>
            <a:ext cx="2794421" cy="37053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0515600" cy="81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Portfolio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0004" t="20818" r="29184" b="20745"/>
          <a:stretch/>
        </p:blipFill>
        <p:spPr>
          <a:xfrm>
            <a:off x="2816941" y="136320"/>
            <a:ext cx="3200401" cy="34125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941" y="4046230"/>
            <a:ext cx="3367236" cy="21923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459" y="4166085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difference working in this way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4237"/>
            <a:ext cx="10515600" cy="4351338"/>
          </a:xfrm>
        </p:spPr>
        <p:txBody>
          <a:bodyPr/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Interesting, new conversations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 smtClean="0">
                <a:latin typeface="Arial Rounded MT Bold" panose="020F0704030504030204" pitchFamily="34" charset="0"/>
              </a:rPr>
              <a:t>Wider, meaningful impact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 smtClean="0">
                <a:latin typeface="Arial Rounded MT Bold" panose="020F0704030504030204" pitchFamily="34" charset="0"/>
              </a:rPr>
              <a:t>Slower, more time invested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6" y="1885950"/>
            <a:ext cx="1057274" cy="1057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3211510"/>
            <a:ext cx="952500" cy="965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6" y="4445109"/>
            <a:ext cx="1057274" cy="10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6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3.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Practical, tangible examples</a:t>
            </a: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88038"/>
            <a:ext cx="12192000" cy="228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21806"/>
            <a:ext cx="12192000" cy="228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1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610294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4"/>
          <p:cNvSpPr txBox="1">
            <a:spLocks/>
          </p:cNvSpPr>
          <p:nvPr/>
        </p:nvSpPr>
        <p:spPr>
          <a:xfrm>
            <a:off x="7675563" y="522083"/>
            <a:ext cx="4083050" cy="618648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New approaches</a:t>
            </a:r>
          </a:p>
          <a:p>
            <a:pPr marL="0" indent="0">
              <a:buNone/>
            </a:pP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Story board cross sector drop-ins</a:t>
            </a:r>
          </a:p>
          <a:p>
            <a:pPr marL="0" indent="0">
              <a:buNone/>
            </a:pP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Iterative</a:t>
            </a:r>
          </a:p>
          <a:p>
            <a:pPr marL="0" indent="0">
              <a:buNone/>
            </a:pP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Operational – system triggers</a:t>
            </a:r>
          </a:p>
          <a:p>
            <a:pPr marL="0" indent="0">
              <a:buNone/>
            </a:pP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Recognised &amp; applied</a:t>
            </a:r>
          </a:p>
        </p:txBody>
      </p:sp>
    </p:spTree>
    <p:extLst>
      <p:ext uri="{BB962C8B-B14F-4D97-AF65-F5344CB8AC3E}">
        <p14:creationId xmlns:p14="http://schemas.microsoft.com/office/powerpoint/2010/main" val="28064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130" t="11795" r="60353" b="39818"/>
          <a:stretch/>
        </p:blipFill>
        <p:spPr>
          <a:xfrm>
            <a:off x="1817476" y="279196"/>
            <a:ext cx="4597612" cy="6096280"/>
          </a:xfrm>
          <a:prstGeom prst="rect">
            <a:avLst/>
          </a:prstGeom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7675563" y="522083"/>
            <a:ext cx="4083050" cy="61864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Digital Participation</a:t>
            </a:r>
          </a:p>
          <a:p>
            <a:pPr marL="0" indent="0">
              <a:buNone/>
            </a:pP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Council links</a:t>
            </a:r>
          </a:p>
          <a:p>
            <a:pPr marL="0" indent="0">
              <a:buNone/>
            </a:pP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National E-health</a:t>
            </a:r>
          </a:p>
          <a:p>
            <a:pPr marL="0" indent="0">
              <a:buNone/>
            </a:pP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Digital Forum</a:t>
            </a:r>
          </a:p>
          <a:p>
            <a:pPr marL="0" indent="0">
              <a:buNone/>
            </a:pP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Integrated Strategy</a:t>
            </a:r>
          </a:p>
        </p:txBody>
      </p:sp>
    </p:spTree>
    <p:extLst>
      <p:ext uri="{BB962C8B-B14F-4D97-AF65-F5344CB8AC3E}">
        <p14:creationId xmlns:p14="http://schemas.microsoft.com/office/powerpoint/2010/main" val="368122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4.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Relevant risk / enablers to systems leadership </a:t>
            </a: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02338"/>
            <a:ext cx="12192000" cy="228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21806"/>
            <a:ext cx="12192000" cy="228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682"/>
          <a:stretch/>
        </p:blipFill>
        <p:spPr>
          <a:xfrm>
            <a:off x="2738436" y="676275"/>
            <a:ext cx="3490913" cy="5503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99" y="1581627"/>
            <a:ext cx="5162789" cy="343566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8612" y="128588"/>
            <a:ext cx="10515600" cy="81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Risks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8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Today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latin typeface="Arial Rounded MT Bold" panose="020F0704030504030204" pitchFamily="34" charset="0"/>
              </a:rPr>
              <a:t>What does systems leadership mean?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latin typeface="Arial Rounded MT Bold" panose="020F0704030504030204" pitchFamily="34" charset="0"/>
              </a:rPr>
              <a:t>How does working in this way make a difference?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 smtClean="0">
              <a:latin typeface="Arial Rounded MT Bold" panose="020F07040305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latin typeface="Arial Rounded MT Bold" panose="020F0704030504030204" pitchFamily="34" charset="0"/>
              </a:rPr>
              <a:t>Practical, tangible examples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Relevant risk / enablers to systems leadership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835" y="5420931"/>
            <a:ext cx="1083929" cy="10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2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57275" y="3203476"/>
            <a:ext cx="10515600" cy="81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Enablers</a:t>
            </a:r>
            <a:endParaRPr lang="en-GB" sz="9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1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57275" y="3203476"/>
            <a:ext cx="10515600" cy="81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Enablers</a:t>
            </a:r>
            <a:endParaRPr lang="en-GB" sz="9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32" y="1673384"/>
            <a:ext cx="3874930" cy="38749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272213"/>
            <a:ext cx="12192000" cy="342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Thank you for listening.       </a:t>
            </a:r>
            <a:r>
              <a:rPr lang="en-GB" dirty="0">
                <a:latin typeface="Arial Rounded MT Bold" panose="020F0704030504030204" pitchFamily="34" charset="0"/>
              </a:rPr>
              <a:t>LinkedIn: </a:t>
            </a:r>
            <a:r>
              <a:rPr lang="en-GB" dirty="0">
                <a:latin typeface="Arial Rounded MT Bold" panose="020F0704030504030204" pitchFamily="34" charset="0"/>
                <a:hlinkClick r:id="rId4"/>
              </a:rPr>
              <a:t>https://</a:t>
            </a:r>
            <a:r>
              <a:rPr lang="en-GB" dirty="0" smtClean="0">
                <a:latin typeface="Arial Rounded MT Bold" panose="020F0704030504030204" pitchFamily="34" charset="0"/>
                <a:hlinkClick r:id="rId4"/>
              </a:rPr>
              <a:t>uk.linkedin.com/in/zaid-tariq-66250b34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3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1.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What does systems leadership mean? </a:t>
            </a:r>
            <a:endParaRPr lang="en-GB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88038"/>
            <a:ext cx="12192000" cy="228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350" y="3021806"/>
            <a:ext cx="12192000" cy="228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4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16" y="1326523"/>
            <a:ext cx="4635320" cy="4635320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486714" y="275040"/>
            <a:ext cx="10515600" cy="7939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world</a:t>
            </a:r>
            <a:endParaRPr lang="en-GB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1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9708" y="2044386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services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4628" y="204438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supports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452" y="51763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systems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7867" y="51763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people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86714" y="275040"/>
            <a:ext cx="10515600" cy="7939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system?</a:t>
            </a:r>
            <a:endParaRPr lang="en-GB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931" y="-280220"/>
            <a:ext cx="3760839" cy="3760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40" y="-280221"/>
            <a:ext cx="3760839" cy="3760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9" y="-280221"/>
            <a:ext cx="3760839" cy="3760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61" y="3220064"/>
            <a:ext cx="3760839" cy="3760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2" y="3220063"/>
            <a:ext cx="3760839" cy="3760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31" y="3296262"/>
            <a:ext cx="3760839" cy="3760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2"/>
          <a:stretch/>
        </p:blipFill>
        <p:spPr>
          <a:xfrm>
            <a:off x="10889839" y="-280222"/>
            <a:ext cx="1276352" cy="3760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2"/>
          <a:stretch/>
        </p:blipFill>
        <p:spPr>
          <a:xfrm>
            <a:off x="-237821" y="3296261"/>
            <a:ext cx="1276352" cy="3760839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4244" y="637916"/>
            <a:ext cx="10515600" cy="7939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system!</a:t>
            </a:r>
            <a:endParaRPr lang="en-GB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516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931" y="-280220"/>
            <a:ext cx="3760839" cy="3760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40" y="-280221"/>
            <a:ext cx="3760839" cy="3760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9" y="-280221"/>
            <a:ext cx="3760839" cy="3760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61" y="3220064"/>
            <a:ext cx="3760839" cy="3760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2" y="3220063"/>
            <a:ext cx="3760839" cy="3760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31" y="3296262"/>
            <a:ext cx="3760839" cy="3760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2"/>
          <a:stretch/>
        </p:blipFill>
        <p:spPr>
          <a:xfrm>
            <a:off x="10889839" y="-280222"/>
            <a:ext cx="1276352" cy="3760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2"/>
          <a:stretch/>
        </p:blipFill>
        <p:spPr>
          <a:xfrm>
            <a:off x="-237821" y="3296261"/>
            <a:ext cx="1276352" cy="3760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329" y="54452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variation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400" y="7028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opinions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6890" y="54452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protocols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8209" y="65023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Re-designs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851" y="299549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experiences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127" y="306175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targets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2851" y="538034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personalities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9120" y="65023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expectations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3098" y="3034651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understanding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87" y="921911"/>
            <a:ext cx="2200611" cy="2200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060" y="2444000"/>
            <a:ext cx="2599385" cy="2599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433" y="4412320"/>
            <a:ext cx="2143125" cy="2143125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0" y="128005"/>
            <a:ext cx="10515600" cy="7939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of the behaviours</a:t>
            </a:r>
            <a:endParaRPr lang="en-GB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4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96" y="2022891"/>
            <a:ext cx="2539682" cy="2539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568" y="2110861"/>
            <a:ext cx="2363742" cy="2363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00" y="1960880"/>
            <a:ext cx="2539682" cy="2539682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229539" y="232178"/>
            <a:ext cx="10515600" cy="7939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more of the behaviours</a:t>
            </a:r>
            <a:endParaRPr lang="en-GB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441</Words>
  <Application>Microsoft Macintosh PowerPoint</Application>
  <PresentationFormat>Custom</PresentationFormat>
  <Paragraphs>96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Systems Leadership</vt:lpstr>
      <vt:lpstr>Today</vt:lpstr>
      <vt:lpstr>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</vt:lpstr>
      <vt:lpstr>PowerPoint Presentation</vt:lpstr>
      <vt:lpstr>PowerPoint Presentation</vt:lpstr>
      <vt:lpstr>PowerPoint Presentation</vt:lpstr>
      <vt:lpstr>The difference working in this way</vt:lpstr>
      <vt:lpstr>3.</vt:lpstr>
      <vt:lpstr>PowerPoint Presentation</vt:lpstr>
      <vt:lpstr>PowerPoint Presentation</vt:lpstr>
      <vt:lpstr>4.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Tariq, Zaid</dc:creator>
  <cp:lastModifiedBy>Ellen Daly</cp:lastModifiedBy>
  <cp:revision>74</cp:revision>
  <dcterms:created xsi:type="dcterms:W3CDTF">2017-05-31T08:20:04Z</dcterms:created>
  <dcterms:modified xsi:type="dcterms:W3CDTF">2017-06-15T12:13:52Z</dcterms:modified>
</cp:coreProperties>
</file>