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3004800" cy="9753600"/>
  <p:notesSz cx="13004800" cy="97536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71600" y="330200"/>
            <a:ext cx="10261600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Helvetica"/>
                <a:cs typeface="Helvetic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7195" y="2946400"/>
            <a:ext cx="12170410" cy="5194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Helvetica-Light"/>
                <a:cs typeface="Helvetica-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9363456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jpg"/><Relationship Id="rId3" Type="http://schemas.openxmlformats.org/officeDocument/2006/relationships/image" Target="../media/image50.jpg"/><Relationship Id="rId4" Type="http://schemas.openxmlformats.org/officeDocument/2006/relationships/image" Target="../media/image51.jpg"/><Relationship Id="rId5" Type="http://schemas.openxmlformats.org/officeDocument/2006/relationships/image" Target="../media/image52.pn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jpg"/><Relationship Id="rId3" Type="http://schemas.openxmlformats.org/officeDocument/2006/relationships/image" Target="../media/image54.jpg"/><Relationship Id="rId4" Type="http://schemas.openxmlformats.org/officeDocument/2006/relationships/hyperlink" Target="mailto:isaacblake@romaniarts.co.uk" TargetMode="External"/><Relationship Id="rId5" Type="http://schemas.openxmlformats.org/officeDocument/2006/relationships/image" Target="../media/image55.jpg"/><Relationship Id="rId6" Type="http://schemas.openxmlformats.org/officeDocument/2006/relationships/image" Target="../media/image56.pn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Relationship Id="rId3" Type="http://schemas.openxmlformats.org/officeDocument/2006/relationships/image" Target="../media/image58.jpg"/><Relationship Id="rId4" Type="http://schemas.openxmlformats.org/officeDocument/2006/relationships/image" Target="../media/image59.jpg"/><Relationship Id="rId5" Type="http://schemas.openxmlformats.org/officeDocument/2006/relationships/image" Target="../media/image60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jpg"/><Relationship Id="rId4" Type="http://schemas.openxmlformats.org/officeDocument/2006/relationships/image" Target="../media/image63.jpg"/><Relationship Id="rId5" Type="http://schemas.openxmlformats.org/officeDocument/2006/relationships/image" Target="../media/image64.pn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5.pn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jpg"/><Relationship Id="rId4" Type="http://schemas.openxmlformats.org/officeDocument/2006/relationships/image" Target="../media/image71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3" Type="http://schemas.openxmlformats.org/officeDocument/2006/relationships/image" Target="../media/image73.jpg"/><Relationship Id="rId4" Type="http://schemas.openxmlformats.org/officeDocument/2006/relationships/image" Target="../media/image74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jpg"/><Relationship Id="rId4" Type="http://schemas.openxmlformats.org/officeDocument/2006/relationships/image" Target="../media/image77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Relationship Id="rId3" Type="http://schemas.openxmlformats.org/officeDocument/2006/relationships/image" Target="../media/image79.jpg"/><Relationship Id="rId4" Type="http://schemas.openxmlformats.org/officeDocument/2006/relationships/image" Target="../media/image80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jpg"/><Relationship Id="rId4" Type="http://schemas.openxmlformats.org/officeDocument/2006/relationships/image" Target="../media/image83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Relationship Id="rId3" Type="http://schemas.openxmlformats.org/officeDocument/2006/relationships/image" Target="../media/image6.jpg"/><Relationship Id="rId4" Type="http://schemas.openxmlformats.org/officeDocument/2006/relationships/image" Target="../media/image7.pn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4.png"/><Relationship Id="rId3" Type="http://schemas.openxmlformats.org/officeDocument/2006/relationships/image" Target="../media/image85.jpg"/><Relationship Id="rId4" Type="http://schemas.openxmlformats.org/officeDocument/2006/relationships/image" Target="../media/image86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7.png"/><Relationship Id="rId3" Type="http://schemas.openxmlformats.org/officeDocument/2006/relationships/image" Target="../media/image88.jpg"/><Relationship Id="rId4" Type="http://schemas.openxmlformats.org/officeDocument/2006/relationships/image" Target="../media/image8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1.jpg"/><Relationship Id="rId4" Type="http://schemas.openxmlformats.org/officeDocument/2006/relationships/image" Target="../media/image92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3.png"/><Relationship Id="rId3" Type="http://schemas.openxmlformats.org/officeDocument/2006/relationships/image" Target="../media/image94.jpg"/><Relationship Id="rId4" Type="http://schemas.openxmlformats.org/officeDocument/2006/relationships/image" Target="../media/image95.jpg"/><Relationship Id="rId5" Type="http://schemas.openxmlformats.org/officeDocument/2006/relationships/image" Target="../media/image96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Relationship Id="rId4" Type="http://schemas.openxmlformats.org/officeDocument/2006/relationships/hyperlink" Target="http://www.romaniarts.co.uk/" TargetMode="External"/><Relationship Id="rId5" Type="http://schemas.openxmlformats.org/officeDocument/2006/relationships/hyperlink" Target="http://www.twitter.com/Romaniarts" TargetMode="External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5" Type="http://schemas.openxmlformats.org/officeDocument/2006/relationships/image" Target="../media/image15.png"/><Relationship Id="rId6" Type="http://schemas.openxmlformats.org/officeDocument/2006/relationships/image" Target="../media/image16.jpg"/><Relationship Id="rId7" Type="http://schemas.openxmlformats.org/officeDocument/2006/relationships/image" Target="../media/image17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9.jpg"/><Relationship Id="rId4" Type="http://schemas.openxmlformats.org/officeDocument/2006/relationships/image" Target="../media/image20.jpg"/><Relationship Id="rId5" Type="http://schemas.openxmlformats.org/officeDocument/2006/relationships/image" Target="../media/image21.png"/><Relationship Id="rId6" Type="http://schemas.openxmlformats.org/officeDocument/2006/relationships/image" Target="../media/image22.jpg"/><Relationship Id="rId7" Type="http://schemas.openxmlformats.org/officeDocument/2006/relationships/image" Target="../media/image23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Relationship Id="rId3" Type="http://schemas.openxmlformats.org/officeDocument/2006/relationships/image" Target="../media/image25.jpg"/><Relationship Id="rId4" Type="http://schemas.openxmlformats.org/officeDocument/2006/relationships/image" Target="../media/image26.jpg"/><Relationship Id="rId5" Type="http://schemas.openxmlformats.org/officeDocument/2006/relationships/image" Target="../media/image27.jpg"/><Relationship Id="rId6" Type="http://schemas.openxmlformats.org/officeDocument/2006/relationships/image" Target="../media/image28.png"/><Relationship Id="rId7" Type="http://schemas.openxmlformats.org/officeDocument/2006/relationships/image" Target="../media/image29.jpg"/><Relationship Id="rId8" Type="http://schemas.openxmlformats.org/officeDocument/2006/relationships/image" Target="../media/image3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g"/><Relationship Id="rId8" Type="http://schemas.openxmlformats.org/officeDocument/2006/relationships/image" Target="../media/image3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jpg"/><Relationship Id="rId4" Type="http://schemas.openxmlformats.org/officeDocument/2006/relationships/image" Target="../media/image40.jpg"/><Relationship Id="rId5" Type="http://schemas.openxmlformats.org/officeDocument/2006/relationships/image" Target="../media/image41.jpg"/><Relationship Id="rId6" Type="http://schemas.openxmlformats.org/officeDocument/2006/relationships/image" Target="../media/image42.jpg"/><Relationship Id="rId7" Type="http://schemas.openxmlformats.org/officeDocument/2006/relationships/image" Target="../media/image43.jpg"/><Relationship Id="rId8" Type="http://schemas.openxmlformats.org/officeDocument/2006/relationships/image" Target="../media/image4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jpg"/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5" Type="http://schemas.openxmlformats.org/officeDocument/2006/relationships/image" Target="../media/image48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59000" y="6756400"/>
            <a:ext cx="8679815" cy="78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 sz="5000">
                <a:latin typeface="Helvetica Neue"/>
                <a:cs typeface="Helvetica Neue"/>
              </a:rPr>
              <a:t>Stories	of	Health	and	</a:t>
            </a:r>
            <a:r>
              <a:rPr dirty="0" sz="5000" spc="-40">
                <a:latin typeface="Helvetica Neue"/>
                <a:cs typeface="Helvetica Neue"/>
              </a:rPr>
              <a:t>Wellness</a:t>
            </a:r>
            <a:endParaRPr sz="5000">
              <a:latin typeface="Helvetica Neue"/>
              <a:cs typeface="Helvetica Neu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10000" y="7797800"/>
            <a:ext cx="537972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 &amp;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</a:t>
            </a:r>
            <a:r>
              <a:rPr dirty="0" sz="2000" spc="-10">
                <a:latin typeface="Helvetica Neue"/>
                <a:cs typeface="Helvetica Neue"/>
              </a:rPr>
              <a:t> </a:t>
            </a:r>
            <a:r>
              <a:rPr dirty="0" sz="2000" spc="-15">
                <a:latin typeface="Helvetica Neue"/>
                <a:cs typeface="Helvetica Neue"/>
              </a:rPr>
              <a:t>Wales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78100" y="850900"/>
            <a:ext cx="78486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00" y="1460500"/>
            <a:ext cx="10261600" cy="6832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122784" y="609082"/>
            <a:ext cx="75069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Family </a:t>
            </a:r>
            <a:r>
              <a:rPr dirty="0"/>
              <a:t>Lines, </a:t>
            </a:r>
            <a:r>
              <a:rPr dirty="0" spc="-5"/>
              <a:t>Family</a:t>
            </a:r>
            <a:r>
              <a:rPr dirty="0" spc="-135"/>
              <a:t> </a:t>
            </a:r>
            <a:r>
              <a:rPr dirty="0" spc="-35"/>
              <a:t>Trails</a:t>
            </a:r>
          </a:p>
        </p:txBody>
      </p:sp>
      <p:sp>
        <p:nvSpPr>
          <p:cNvPr id="4" name="object 4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327900" y="4419600"/>
            <a:ext cx="4241800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Helvetica Neue"/>
                <a:cs typeface="Helvetica Neue"/>
              </a:rPr>
              <a:t>The RCAC </a:t>
            </a:r>
            <a:r>
              <a:rPr dirty="0" sz="2000" spc="-5">
                <a:latin typeface="Helvetica Neue"/>
                <a:cs typeface="Helvetica Neue"/>
              </a:rPr>
              <a:t>promotes </a:t>
            </a:r>
            <a:r>
              <a:rPr dirty="0" sz="2000">
                <a:latin typeface="Helvetica Neue"/>
                <a:cs typeface="Helvetica Neue"/>
              </a:rPr>
              <a:t>the rights of 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people </a:t>
            </a:r>
            <a:r>
              <a:rPr dirty="0" sz="2000" spc="-10">
                <a:latin typeface="Helvetica Neue"/>
                <a:cs typeface="Helvetica Neue"/>
              </a:rPr>
              <a:t>through  </a:t>
            </a:r>
            <a:r>
              <a:rPr dirty="0" sz="2000">
                <a:latin typeface="Helvetica Neue"/>
                <a:cs typeface="Helvetica Neue"/>
              </a:rPr>
              <a:t>all its activities and works in schools,  homes, community </a:t>
            </a:r>
            <a:r>
              <a:rPr dirty="0" sz="2000" spc="-5">
                <a:latin typeface="Helvetica Neue"/>
                <a:cs typeface="Helvetica Neue"/>
              </a:rPr>
              <a:t>centres, </a:t>
            </a:r>
            <a:r>
              <a:rPr dirty="0" sz="2000">
                <a:latin typeface="Helvetica Neue"/>
                <a:cs typeface="Helvetica Neue"/>
              </a:rPr>
              <a:t>on  caravan sites and in the</a:t>
            </a:r>
            <a:r>
              <a:rPr dirty="0" sz="2000" spc="-10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communities  </a:t>
            </a:r>
            <a:r>
              <a:rPr dirty="0" sz="2000" spc="-10">
                <a:latin typeface="Helvetica Neue"/>
                <a:cs typeface="Helvetica Neue"/>
              </a:rPr>
              <a:t>across</a:t>
            </a:r>
            <a:r>
              <a:rPr dirty="0" sz="2000" spc="-5">
                <a:latin typeface="Helvetica Neue"/>
                <a:cs typeface="Helvetica Neue"/>
              </a:rPr>
              <a:t> </a:t>
            </a:r>
            <a:r>
              <a:rPr dirty="0" sz="2000" spc="-15">
                <a:latin typeface="Helvetica Neue"/>
                <a:cs typeface="Helvetica Neue"/>
              </a:rPr>
              <a:t>Wales.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912494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Contact:  </a:t>
            </a:r>
            <a:r>
              <a:rPr dirty="0" u="sng" sz="2000" spc="-5">
                <a:uFill>
                  <a:solidFill>
                    <a:srgbClr val="000000"/>
                  </a:solidFill>
                </a:uFill>
                <a:latin typeface="Helvetica Neue"/>
                <a:cs typeface="Helvetica Neue"/>
                <a:hlinkClick r:id="rId4"/>
              </a:rPr>
              <a:t>isaacblake@romaniarts.co.uk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200900" y="1638300"/>
            <a:ext cx="4140835" cy="2311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29155" algn="l"/>
                <a:tab pos="2540000" algn="l"/>
              </a:tabLst>
            </a:pPr>
            <a:r>
              <a:rPr dirty="0" spc="-10">
                <a:latin typeface="Helvetica Neue"/>
                <a:cs typeface="Helvetica Neue"/>
              </a:rPr>
              <a:t>Promoting  </a:t>
            </a:r>
            <a:r>
              <a:rPr dirty="0" spc="-65">
                <a:latin typeface="Helvetica Neue"/>
                <a:cs typeface="Helvetica Neue"/>
              </a:rPr>
              <a:t>Gypsy,	</a:t>
            </a:r>
            <a:r>
              <a:rPr dirty="0">
                <a:latin typeface="Helvetica Neue"/>
                <a:cs typeface="Helvetica Neue"/>
              </a:rPr>
              <a:t>Roma,  </a:t>
            </a:r>
            <a:r>
              <a:rPr dirty="0" spc="-459">
                <a:latin typeface="Helvetica Neue"/>
                <a:cs typeface="Helvetica Neue"/>
              </a:rPr>
              <a:t>T</a:t>
            </a:r>
            <a:r>
              <a:rPr dirty="0">
                <a:latin typeface="Helvetica Neue"/>
                <a:cs typeface="Helvetica Neue"/>
              </a:rPr>
              <a:t>raveller	rights</a:t>
            </a:r>
          </a:p>
        </p:txBody>
      </p:sp>
      <p:sp>
        <p:nvSpPr>
          <p:cNvPr id="6" name="object 6"/>
          <p:cNvSpPr/>
          <p:nvPr/>
        </p:nvSpPr>
        <p:spPr>
          <a:xfrm>
            <a:off x="1409700" y="1600200"/>
            <a:ext cx="40132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05200" marR="5080" indent="-3492500">
              <a:lnSpc>
                <a:spcPct val="150000"/>
              </a:lnSpc>
              <a:spcBef>
                <a:spcPts val="100"/>
              </a:spcBef>
              <a:tabLst>
                <a:tab pos="5022215" algn="l"/>
                <a:tab pos="6047740" algn="l"/>
                <a:tab pos="8271509" algn="l"/>
              </a:tabLst>
            </a:pPr>
            <a:r>
              <a:rPr dirty="0"/>
              <a:t>Cen</a:t>
            </a:r>
            <a:r>
              <a:rPr dirty="0" spc="-5"/>
              <a:t>tr</a:t>
            </a:r>
            <a:r>
              <a:rPr dirty="0"/>
              <a:t>e </a:t>
            </a:r>
            <a:r>
              <a:rPr dirty="0" spc="-5"/>
              <a:t>f</a:t>
            </a:r>
            <a:r>
              <a:rPr dirty="0"/>
              <a:t>or</a:t>
            </a:r>
            <a:r>
              <a:rPr dirty="0" spc="-5"/>
              <a:t> </a:t>
            </a:r>
            <a:r>
              <a:rPr dirty="0"/>
              <a:t>Equali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&amp;	Hu</a:t>
            </a:r>
            <a:r>
              <a:rPr dirty="0" spc="-5"/>
              <a:t>m</a:t>
            </a:r>
            <a:r>
              <a:rPr dirty="0"/>
              <a:t>an	Righ</a:t>
            </a:r>
            <a:r>
              <a:rPr dirty="0" spc="-5"/>
              <a:t>t</a:t>
            </a:r>
            <a:r>
              <a:rPr dirty="0"/>
              <a:t>s,  NHS	</a:t>
            </a:r>
            <a:r>
              <a:rPr dirty="0" spc="-40"/>
              <a:t>Wales</a:t>
            </a:r>
          </a:p>
        </p:txBody>
      </p:sp>
      <p:sp>
        <p:nvSpPr>
          <p:cNvPr id="7" name="object 7"/>
          <p:cNvSpPr/>
          <p:nvPr/>
        </p:nvSpPr>
        <p:spPr>
          <a:xfrm>
            <a:off x="6261100" y="2857500"/>
            <a:ext cx="6083300" cy="504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55600" y="2901525"/>
            <a:ext cx="5270500" cy="47244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831850">
              <a:lnSpc>
                <a:spcPct val="130600"/>
              </a:lnSpc>
              <a:spcBef>
                <a:spcPts val="95"/>
              </a:spcBef>
            </a:pPr>
            <a:r>
              <a:rPr dirty="0" sz="3700" spc="-15">
                <a:latin typeface="Helvetica-Light"/>
                <a:cs typeface="Helvetica-Light"/>
              </a:rPr>
              <a:t>We </a:t>
            </a:r>
            <a:r>
              <a:rPr dirty="0" sz="3700" spc="10">
                <a:latin typeface="Helvetica-Light"/>
                <a:cs typeface="Helvetica-Light"/>
              </a:rPr>
              <a:t>know </a:t>
            </a:r>
            <a:r>
              <a:rPr dirty="0" sz="3700" spc="5">
                <a:latin typeface="Helvetica-Light"/>
                <a:cs typeface="Helvetica-Light"/>
              </a:rPr>
              <a:t>it's </a:t>
            </a:r>
            <a:r>
              <a:rPr dirty="0" sz="3700" spc="10">
                <a:latin typeface="Helvetica-Light"/>
                <a:cs typeface="Helvetica-Light"/>
              </a:rPr>
              <a:t>not </a:t>
            </a:r>
            <a:r>
              <a:rPr dirty="0" sz="3700" spc="5">
                <a:latin typeface="Helvetica-Light"/>
                <a:cs typeface="Helvetica-Light"/>
              </a:rPr>
              <a:t>fair  </a:t>
            </a:r>
            <a:r>
              <a:rPr dirty="0" sz="3700" spc="-15">
                <a:latin typeface="Helvetica-Light"/>
                <a:cs typeface="Helvetica-Light"/>
              </a:rPr>
              <a:t>We </a:t>
            </a:r>
            <a:r>
              <a:rPr dirty="0" sz="3700" spc="10">
                <a:latin typeface="Helvetica-Light"/>
                <a:cs typeface="Helvetica-Light"/>
              </a:rPr>
              <a:t>believe </a:t>
            </a:r>
            <a:r>
              <a:rPr dirty="0" sz="3700" spc="0">
                <a:latin typeface="Helvetica-Light"/>
                <a:cs typeface="Helvetica-Light"/>
              </a:rPr>
              <a:t>it</a:t>
            </a:r>
            <a:r>
              <a:rPr dirty="0" sz="3700" spc="-65">
                <a:latin typeface="Helvetica-Light"/>
                <a:cs typeface="Helvetica-Light"/>
              </a:rPr>
              <a:t> </a:t>
            </a:r>
            <a:r>
              <a:rPr dirty="0" sz="3700" spc="10">
                <a:latin typeface="Helvetica-Light"/>
                <a:cs typeface="Helvetica-Light"/>
              </a:rPr>
              <a:t>matters</a:t>
            </a:r>
            <a:endParaRPr sz="3700">
              <a:latin typeface="Helvetica-Light"/>
              <a:cs typeface="Helvetica-Light"/>
            </a:endParaRPr>
          </a:p>
          <a:p>
            <a:pPr marL="12700" marR="5080">
              <a:lnSpc>
                <a:spcPct val="103600"/>
              </a:lnSpc>
              <a:spcBef>
                <a:spcPts val="1200"/>
              </a:spcBef>
            </a:pPr>
            <a:r>
              <a:rPr dirty="0" sz="3700" spc="-40">
                <a:latin typeface="Helvetica-Light"/>
                <a:cs typeface="Helvetica-Light"/>
              </a:rPr>
              <a:t>Together </a:t>
            </a:r>
            <a:r>
              <a:rPr dirty="0" sz="3700" spc="15">
                <a:latin typeface="Helvetica-Light"/>
                <a:cs typeface="Helvetica-Light"/>
              </a:rPr>
              <a:t>we </a:t>
            </a:r>
            <a:r>
              <a:rPr dirty="0" sz="3700" spc="10">
                <a:latin typeface="Helvetica-Light"/>
                <a:cs typeface="Helvetica-Light"/>
              </a:rPr>
              <a:t>can change  things</a:t>
            </a:r>
            <a:endParaRPr sz="3700">
              <a:latin typeface="Helvetica-Light"/>
              <a:cs typeface="Helvetica-Light"/>
            </a:endParaRPr>
          </a:p>
          <a:p>
            <a:pPr marL="12700" marR="59055">
              <a:lnSpc>
                <a:spcPct val="103600"/>
              </a:lnSpc>
              <a:spcBef>
                <a:spcPts val="1200"/>
              </a:spcBef>
            </a:pPr>
            <a:r>
              <a:rPr dirty="0" sz="3700" spc="5">
                <a:latin typeface="Helvetica-Light"/>
                <a:cs typeface="Helvetica-Light"/>
              </a:rPr>
              <a:t>http://  </a:t>
            </a:r>
            <a:r>
              <a:rPr dirty="0" sz="3700" spc="15">
                <a:latin typeface="Helvetica-Light"/>
                <a:cs typeface="Helvetica-Light"/>
              </a:rPr>
              <a:t>ww</a:t>
            </a:r>
            <a:r>
              <a:rPr dirty="0" sz="3700" spc="-190">
                <a:latin typeface="Helvetica-Light"/>
                <a:cs typeface="Helvetica-Light"/>
              </a:rPr>
              <a:t>w</a:t>
            </a:r>
            <a:r>
              <a:rPr dirty="0" sz="3700" spc="5">
                <a:latin typeface="Helvetica-Light"/>
                <a:cs typeface="Helvetica-Light"/>
              </a:rPr>
              <a:t>.equalityhumanright  </a:t>
            </a:r>
            <a:r>
              <a:rPr dirty="0" sz="3700" spc="10">
                <a:latin typeface="Helvetica-Light"/>
                <a:cs typeface="Helvetica-Light"/>
              </a:rPr>
              <a:t>s.wal</a:t>
            </a:r>
            <a:r>
              <a:rPr dirty="0" sz="3700" spc="-10">
                <a:latin typeface="Helvetica-Light"/>
                <a:cs typeface="Helvetica-Light"/>
              </a:rPr>
              <a:t> </a:t>
            </a:r>
            <a:r>
              <a:rPr dirty="0" sz="3700" spc="10">
                <a:latin typeface="Helvetica-Light"/>
                <a:cs typeface="Helvetica-Light"/>
              </a:rPr>
              <a:t>es.nhs.uk/home</a:t>
            </a:r>
            <a:endParaRPr sz="3700">
              <a:latin typeface="Helvetica-Light"/>
              <a:cs typeface="Helvetica-Ligh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505200" marR="5080" indent="-3492500">
              <a:lnSpc>
                <a:spcPct val="150000"/>
              </a:lnSpc>
              <a:spcBef>
                <a:spcPts val="100"/>
              </a:spcBef>
              <a:tabLst>
                <a:tab pos="5022215" algn="l"/>
                <a:tab pos="6047740" algn="l"/>
                <a:tab pos="8271509" algn="l"/>
              </a:tabLst>
            </a:pPr>
            <a:r>
              <a:rPr dirty="0"/>
              <a:t>Cen</a:t>
            </a:r>
            <a:r>
              <a:rPr dirty="0" spc="-5"/>
              <a:t>tr</a:t>
            </a:r>
            <a:r>
              <a:rPr dirty="0"/>
              <a:t>e </a:t>
            </a:r>
            <a:r>
              <a:rPr dirty="0" spc="-5"/>
              <a:t>f</a:t>
            </a:r>
            <a:r>
              <a:rPr dirty="0"/>
              <a:t>or</a:t>
            </a:r>
            <a:r>
              <a:rPr dirty="0" spc="-5"/>
              <a:t> </a:t>
            </a:r>
            <a:r>
              <a:rPr dirty="0"/>
              <a:t>Equali</a:t>
            </a:r>
            <a:r>
              <a:rPr dirty="0" spc="-5"/>
              <a:t>t</a:t>
            </a:r>
            <a:r>
              <a:rPr dirty="0"/>
              <a:t>y</a:t>
            </a:r>
            <a:r>
              <a:rPr dirty="0" spc="-5"/>
              <a:t> </a:t>
            </a:r>
            <a:r>
              <a:rPr dirty="0"/>
              <a:t>&amp;	Hu</a:t>
            </a:r>
            <a:r>
              <a:rPr dirty="0" spc="-5"/>
              <a:t>m</a:t>
            </a:r>
            <a:r>
              <a:rPr dirty="0"/>
              <a:t>an	Righ</a:t>
            </a:r>
            <a:r>
              <a:rPr dirty="0" spc="-5"/>
              <a:t>t</a:t>
            </a:r>
            <a:r>
              <a:rPr dirty="0"/>
              <a:t>s,  NHS	</a:t>
            </a:r>
            <a:r>
              <a:rPr dirty="0" spc="-40"/>
              <a:t>Wales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894705" marR="320040">
              <a:lnSpc>
                <a:spcPct val="103299"/>
              </a:lnSpc>
            </a:pPr>
            <a:r>
              <a:rPr dirty="0"/>
              <a:t>Supporting NHS </a:t>
            </a:r>
            <a:r>
              <a:rPr dirty="0" spc="-20"/>
              <a:t>Wales </a:t>
            </a:r>
            <a:r>
              <a:rPr dirty="0"/>
              <a:t>to </a:t>
            </a:r>
            <a:r>
              <a:rPr dirty="0" spc="-10"/>
              <a:t>provide </a:t>
            </a:r>
            <a:r>
              <a:rPr dirty="0"/>
              <a:t>quality  </a:t>
            </a:r>
            <a:r>
              <a:rPr dirty="0" spc="-5"/>
              <a:t>healthcare </a:t>
            </a:r>
            <a:r>
              <a:rPr dirty="0"/>
              <a:t>services that meet the</a:t>
            </a:r>
            <a:r>
              <a:rPr dirty="0" spc="-90"/>
              <a:t> </a:t>
            </a:r>
            <a:r>
              <a:rPr dirty="0" spc="-10"/>
              <a:t>different  </a:t>
            </a:r>
            <a:r>
              <a:rPr dirty="0"/>
              <a:t>needs of people and tackle</a:t>
            </a:r>
            <a:r>
              <a:rPr dirty="0" spc="-45"/>
              <a:t> </a:t>
            </a:r>
            <a:r>
              <a:rPr dirty="0"/>
              <a:t>inequality</a:t>
            </a:r>
          </a:p>
          <a:p>
            <a:pPr marL="5894705" marR="68580">
              <a:lnSpc>
                <a:spcPct val="103299"/>
              </a:lnSpc>
              <a:spcBef>
                <a:spcPts val="1200"/>
              </a:spcBef>
            </a:pPr>
            <a:r>
              <a:rPr dirty="0" spc="-10"/>
              <a:t>Through </a:t>
            </a:r>
            <a:r>
              <a:rPr dirty="0"/>
              <a:t>developing </a:t>
            </a:r>
            <a:r>
              <a:rPr dirty="0" spc="-5"/>
              <a:t>‘Standards’ </a:t>
            </a:r>
            <a:r>
              <a:rPr dirty="0"/>
              <a:t>for</a:t>
            </a:r>
            <a:r>
              <a:rPr dirty="0" spc="-50"/>
              <a:t> </a:t>
            </a:r>
            <a:r>
              <a:rPr dirty="0"/>
              <a:t>equality  in health service </a:t>
            </a:r>
            <a:r>
              <a:rPr dirty="0" spc="0"/>
              <a:t>delivery </a:t>
            </a:r>
            <a:r>
              <a:rPr dirty="0" spc="-10"/>
              <a:t>across</a:t>
            </a:r>
            <a:r>
              <a:rPr dirty="0" spc="-35"/>
              <a:t> </a:t>
            </a:r>
            <a:r>
              <a:rPr dirty="0" spc="-20"/>
              <a:t>Wales</a:t>
            </a:r>
          </a:p>
          <a:p>
            <a:pPr marL="5894705" marR="309880">
              <a:lnSpc>
                <a:spcPct val="103299"/>
              </a:lnSpc>
              <a:spcBef>
                <a:spcPts val="1200"/>
              </a:spcBef>
            </a:pPr>
            <a:r>
              <a:rPr dirty="0" spc="-10"/>
              <a:t>Through </a:t>
            </a:r>
            <a:r>
              <a:rPr dirty="0" spc="-5"/>
              <a:t>reporting, </a:t>
            </a:r>
            <a:r>
              <a:rPr dirty="0"/>
              <a:t>such as the</a:t>
            </a:r>
            <a:r>
              <a:rPr dirty="0" spc="-10"/>
              <a:t> </a:t>
            </a:r>
            <a:r>
              <a:rPr dirty="0"/>
              <a:t>“Review</a:t>
            </a:r>
            <a:r>
              <a:rPr dirty="0" spc="-5"/>
              <a:t> </a:t>
            </a:r>
            <a:r>
              <a:rPr dirty="0"/>
              <a:t>of  the Use of Equality Assessments in the  Public Health Sector” and the Equality  Impact Assessment </a:t>
            </a:r>
            <a:r>
              <a:rPr dirty="0" spc="-40"/>
              <a:t>Toolkit</a:t>
            </a:r>
            <a:r>
              <a:rPr dirty="0" spc="-20"/>
              <a:t> </a:t>
            </a:r>
            <a:r>
              <a:rPr dirty="0"/>
              <a:t>(2012)</a:t>
            </a:r>
          </a:p>
          <a:p>
            <a:pPr marL="5894705" marR="5080">
              <a:lnSpc>
                <a:spcPct val="103299"/>
              </a:lnSpc>
              <a:spcBef>
                <a:spcPts val="1200"/>
              </a:spcBef>
            </a:pPr>
            <a:r>
              <a:rPr dirty="0"/>
              <a:t>Developing on-line,</a:t>
            </a:r>
            <a:r>
              <a:rPr dirty="0" spc="-30"/>
              <a:t> </a:t>
            </a:r>
            <a:r>
              <a:rPr dirty="0"/>
              <a:t>e-learning</a:t>
            </a:r>
            <a:r>
              <a:rPr dirty="0" spc="-15"/>
              <a:t> </a:t>
            </a:r>
            <a:r>
              <a:rPr dirty="0" spc="-5"/>
              <a:t>programmes, </a:t>
            </a:r>
            <a:r>
              <a:rPr dirty="0"/>
              <a:t> such as </a:t>
            </a:r>
            <a:r>
              <a:rPr dirty="0" spc="-50"/>
              <a:t>“Treat </a:t>
            </a:r>
            <a:r>
              <a:rPr dirty="0"/>
              <a:t>Me Fairly”, for health  practitioners and</a:t>
            </a:r>
            <a:r>
              <a:rPr dirty="0" spc="-10"/>
              <a:t> </a:t>
            </a:r>
            <a:r>
              <a:rPr dirty="0" spc="-5"/>
              <a:t>professionals</a:t>
            </a:r>
          </a:p>
        </p:txBody>
      </p:sp>
      <p:sp>
        <p:nvSpPr>
          <p:cNvPr id="8" name="object 8"/>
          <p:cNvSpPr/>
          <p:nvPr/>
        </p:nvSpPr>
        <p:spPr>
          <a:xfrm>
            <a:off x="774700" y="3314700"/>
            <a:ext cx="5067300" cy="3797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31800" y="1066800"/>
            <a:ext cx="5238115" cy="673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Helvetica Neue"/>
                <a:cs typeface="Helvetica Neue"/>
              </a:rPr>
              <a:t>In our </a:t>
            </a:r>
            <a:r>
              <a:rPr dirty="0" sz="2000" spc="-5">
                <a:latin typeface="Helvetica Neue"/>
                <a:cs typeface="Helvetica Neue"/>
              </a:rPr>
              <a:t>project, </a:t>
            </a:r>
            <a:r>
              <a:rPr dirty="0" sz="2000">
                <a:latin typeface="Helvetica Neue"/>
                <a:cs typeface="Helvetica Neue"/>
              </a:rPr>
              <a:t>the terms “Romani” and  </a:t>
            </a:r>
            <a:r>
              <a:rPr dirty="0" sz="2000" spc="-20">
                <a:latin typeface="Helvetica Neue"/>
                <a:cs typeface="Helvetica Neue"/>
              </a:rPr>
              <a:t>“Traveller”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used alongside “Gypsy”,  “Roma” and </a:t>
            </a:r>
            <a:r>
              <a:rPr dirty="0" sz="2000" spc="-20">
                <a:latin typeface="Helvetica Neue"/>
                <a:cs typeface="Helvetica Neue"/>
              </a:rPr>
              <a:t>“Traveller” </a:t>
            </a:r>
            <a:r>
              <a:rPr dirty="0" sz="2000">
                <a:latin typeface="Helvetica Neue"/>
                <a:cs typeface="Helvetica Neue"/>
              </a:rPr>
              <a:t>as inclusive of </a:t>
            </a:r>
            <a:r>
              <a:rPr dirty="0" sz="2000" spc="-25">
                <a:latin typeface="Helvetica Neue"/>
                <a:cs typeface="Helvetica Neue"/>
              </a:rPr>
              <a:t>Gypsy,  </a:t>
            </a:r>
            <a:r>
              <a:rPr dirty="0" sz="2000">
                <a:latin typeface="Helvetica Neue"/>
                <a:cs typeface="Helvetica Neue"/>
              </a:rPr>
              <a:t>Romani, Irish </a:t>
            </a:r>
            <a:r>
              <a:rPr dirty="0" sz="2000" spc="-40">
                <a:latin typeface="Helvetica Neue"/>
                <a:cs typeface="Helvetica Neue"/>
              </a:rPr>
              <a:t>Traveller, </a:t>
            </a:r>
            <a:r>
              <a:rPr dirty="0" sz="2000">
                <a:latin typeface="Helvetica Neue"/>
                <a:cs typeface="Helvetica Neue"/>
              </a:rPr>
              <a:t>Scottish Gypsy-  </a:t>
            </a:r>
            <a:r>
              <a:rPr dirty="0" sz="2000" spc="-40">
                <a:latin typeface="Helvetica Neue"/>
                <a:cs typeface="Helvetica Neue"/>
              </a:rPr>
              <a:t>Traveller, </a:t>
            </a:r>
            <a:r>
              <a:rPr dirty="0" sz="2000">
                <a:latin typeface="Helvetica Neue"/>
                <a:cs typeface="Helvetica Neue"/>
              </a:rPr>
              <a:t>east and central </a:t>
            </a:r>
            <a:r>
              <a:rPr dirty="0" sz="2000" spc="-5">
                <a:latin typeface="Helvetica Neue"/>
                <a:cs typeface="Helvetica Neue"/>
              </a:rPr>
              <a:t>European </a:t>
            </a:r>
            <a:r>
              <a:rPr dirty="0" sz="2000">
                <a:latin typeface="Helvetica Neue"/>
                <a:cs typeface="Helvetica Neue"/>
              </a:rPr>
              <a:t>Roma  (including Kalderash, Lovari, Ghurbeti,</a:t>
            </a:r>
            <a:r>
              <a:rPr dirty="0" sz="2000" spc="-10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Rudari,  Beyash, </a:t>
            </a:r>
            <a:r>
              <a:rPr dirty="0" sz="2000" spc="-5">
                <a:latin typeface="Helvetica Neue"/>
                <a:cs typeface="Helvetica Neue"/>
              </a:rPr>
              <a:t>Romungro, </a:t>
            </a:r>
            <a:r>
              <a:rPr dirty="0" sz="2000">
                <a:latin typeface="Helvetica Neue"/>
                <a:cs typeface="Helvetica Neue"/>
              </a:rPr>
              <a:t>Vlachi, Xoraxane) and  south- east </a:t>
            </a:r>
            <a:r>
              <a:rPr dirty="0" sz="2000" spc="-5">
                <a:latin typeface="Helvetica Neue"/>
                <a:cs typeface="Helvetica Neue"/>
              </a:rPr>
              <a:t>European </a:t>
            </a:r>
            <a:r>
              <a:rPr dirty="0" sz="2000">
                <a:latin typeface="Helvetica Neue"/>
                <a:cs typeface="Helvetica Neue"/>
              </a:rPr>
              <a:t>Ashkali and Egyptians,  </a:t>
            </a:r>
            <a:r>
              <a:rPr dirty="0" sz="2000" spc="-30">
                <a:latin typeface="Helvetica Neue"/>
                <a:cs typeface="Helvetica Neue"/>
              </a:rPr>
              <a:t>Turkish </a:t>
            </a:r>
            <a:r>
              <a:rPr dirty="0" sz="2000" spc="-25">
                <a:latin typeface="Helvetica Neue"/>
                <a:cs typeface="Helvetica Neue"/>
              </a:rPr>
              <a:t>Romanlar, </a:t>
            </a:r>
            <a:r>
              <a:rPr dirty="0" sz="2000" spc="-30">
                <a:latin typeface="Helvetica Neue"/>
                <a:cs typeface="Helvetica Neue"/>
              </a:rPr>
              <a:t>Domlar, </a:t>
            </a:r>
            <a:r>
              <a:rPr dirty="0" sz="2000">
                <a:latin typeface="Helvetica Neue"/>
                <a:cs typeface="Helvetica Neue"/>
              </a:rPr>
              <a:t>Lomlar and Syrian  Domari, all of whom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 spc="-10">
                <a:latin typeface="Helvetica Neue"/>
                <a:cs typeface="Helvetica Neue"/>
              </a:rPr>
              <a:t>present </a:t>
            </a:r>
            <a:r>
              <a:rPr dirty="0" sz="2000">
                <a:latin typeface="Helvetica Neue"/>
                <a:cs typeface="Helvetica Neue"/>
              </a:rPr>
              <a:t>in the UK.  The ‘lumping together’ of all Roma as an  </a:t>
            </a:r>
            <a:r>
              <a:rPr dirty="0" sz="2000" spc="-5">
                <a:latin typeface="Helvetica Neue"/>
                <a:cs typeface="Helvetica Neue"/>
              </a:rPr>
              <a:t>undiﬀerentiated </a:t>
            </a:r>
            <a:r>
              <a:rPr dirty="0" sz="2000" spc="-10">
                <a:latin typeface="Helvetica Neue"/>
                <a:cs typeface="Helvetica Neue"/>
              </a:rPr>
              <a:t>group, </a:t>
            </a:r>
            <a:r>
              <a:rPr dirty="0" sz="2000">
                <a:latin typeface="Helvetica Neue"/>
                <a:cs typeface="Helvetica Neue"/>
              </a:rPr>
              <a:t>with Gypsies and  </a:t>
            </a:r>
            <a:r>
              <a:rPr dirty="0" sz="2000" spc="-20">
                <a:latin typeface="Helvetica Neue"/>
                <a:cs typeface="Helvetica Neue"/>
              </a:rPr>
              <a:t>Travellers, </a:t>
            </a:r>
            <a:r>
              <a:rPr dirty="0" sz="2000">
                <a:latin typeface="Helvetica Neue"/>
                <a:cs typeface="Helvetica Neue"/>
              </a:rPr>
              <a:t>in the </a:t>
            </a:r>
            <a:r>
              <a:rPr dirty="0" sz="2000" spc="-10">
                <a:latin typeface="Helvetica Neue"/>
                <a:cs typeface="Helvetica Neue"/>
              </a:rPr>
              <a:t>acronym “GRT”, </a:t>
            </a:r>
            <a:r>
              <a:rPr dirty="0" sz="2000">
                <a:latin typeface="Helvetica Neue"/>
                <a:cs typeface="Helvetica Neue"/>
              </a:rPr>
              <a:t>is avoided,  as this is rapidly </a:t>
            </a:r>
            <a:r>
              <a:rPr dirty="0" sz="2000" spc="-5">
                <a:latin typeface="Helvetica Neue"/>
                <a:cs typeface="Helvetica Neue"/>
              </a:rPr>
              <a:t>creating </a:t>
            </a:r>
            <a:r>
              <a:rPr dirty="0" sz="2000">
                <a:latin typeface="Helvetica Neue"/>
                <a:cs typeface="Helvetica Neue"/>
              </a:rPr>
              <a:t>an elision of cultural  and linguistic diversity amongst Romani and 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 spc="-10">
                <a:latin typeface="Helvetica Neue"/>
                <a:cs typeface="Helvetica Neue"/>
              </a:rPr>
              <a:t>groups, </a:t>
            </a:r>
            <a:r>
              <a:rPr dirty="0" sz="2000">
                <a:latin typeface="Helvetica Neue"/>
                <a:cs typeface="Helvetica Neue"/>
              </a:rPr>
              <a:t>which is ultimately  discriminatory in its impact, </a:t>
            </a:r>
            <a:r>
              <a:rPr dirty="0" sz="2000" spc="-5">
                <a:latin typeface="Helvetica Neue"/>
                <a:cs typeface="Helvetica Neue"/>
              </a:rPr>
              <a:t>reducing </a:t>
            </a:r>
            <a:r>
              <a:rPr dirty="0" sz="2000">
                <a:latin typeface="Helvetica Neue"/>
                <a:cs typeface="Helvetica Neue"/>
              </a:rPr>
              <a:t>as it  does, complex ethnicities to a formula. The  analogy would be to describe UK populations  as ‘ESWI’ - English, Scottish, </a:t>
            </a:r>
            <a:r>
              <a:rPr dirty="0" sz="2000" spc="-20">
                <a:latin typeface="Helvetica Neue"/>
                <a:cs typeface="Helvetica Neue"/>
              </a:rPr>
              <a:t>Welsh, </a:t>
            </a:r>
            <a:r>
              <a:rPr dirty="0" sz="2000">
                <a:latin typeface="Helvetica Neue"/>
                <a:cs typeface="Helvetica Neue"/>
              </a:rPr>
              <a:t>Irish</a:t>
            </a:r>
            <a:r>
              <a:rPr dirty="0" sz="2000" spc="-3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-</a:t>
            </a:r>
            <a:endParaRPr sz="2000">
              <a:latin typeface="Helvetica Neue"/>
              <a:cs typeface="Helvetica Neue"/>
            </a:endParaRPr>
          </a:p>
          <a:p>
            <a:pPr marL="12700" marR="281940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no-one suggests this </a:t>
            </a:r>
            <a:r>
              <a:rPr dirty="0" sz="2000" spc="-5">
                <a:latin typeface="Helvetica Neue"/>
                <a:cs typeface="Helvetica Neue"/>
              </a:rPr>
              <a:t>reduction </a:t>
            </a:r>
            <a:r>
              <a:rPr dirty="0" sz="2000">
                <a:latin typeface="Helvetica Neue"/>
                <a:cs typeface="Helvetica Neue"/>
              </a:rPr>
              <a:t>and</a:t>
            </a:r>
            <a:r>
              <a:rPr dirty="0" sz="2000" spc="-60">
                <a:latin typeface="Helvetica Neue"/>
                <a:cs typeface="Helvetica Neue"/>
              </a:rPr>
              <a:t> </a:t>
            </a:r>
            <a:r>
              <a:rPr dirty="0" sz="2000" spc="-10">
                <a:latin typeface="Helvetica Neue"/>
                <a:cs typeface="Helvetica Neue"/>
              </a:rPr>
              <a:t>erasure  </a:t>
            </a:r>
            <a:r>
              <a:rPr dirty="0" sz="2000">
                <a:latin typeface="Helvetica Neue"/>
                <a:cs typeface="Helvetica Neue"/>
              </a:rPr>
              <a:t>of diversity in </a:t>
            </a:r>
            <a:r>
              <a:rPr dirty="0" sz="2000" spc="0">
                <a:latin typeface="Helvetica Neue"/>
                <a:cs typeface="Helvetica Neue"/>
              </a:rPr>
              <a:t>modern</a:t>
            </a:r>
            <a:r>
              <a:rPr dirty="0" sz="2000" spc="-1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Britain.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0600" y="1587500"/>
            <a:ext cx="48387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7569200" y="7429500"/>
            <a:ext cx="4095115" cy="1333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135"/>
              </a:spcBef>
            </a:pPr>
            <a:r>
              <a:rPr dirty="0" sz="2000">
                <a:latin typeface="Helvetica Neue"/>
                <a:cs typeface="Helvetica Neue"/>
              </a:rPr>
              <a:t>Aleksandar G. </a:t>
            </a:r>
            <a:r>
              <a:rPr dirty="0" sz="2000" spc="-20">
                <a:latin typeface="Helvetica Neue"/>
                <a:cs typeface="Helvetica Neue"/>
              </a:rPr>
              <a:t>Marinov, </a:t>
            </a:r>
            <a:r>
              <a:rPr dirty="0" sz="2000" i="1">
                <a:latin typeface="Helvetica Neue"/>
                <a:cs typeface="Helvetica Neue"/>
              </a:rPr>
              <a:t>Ph.D.,</a:t>
            </a:r>
            <a:r>
              <a:rPr dirty="0" sz="2000" spc="-70" i="1">
                <a:latin typeface="Helvetica Neue"/>
                <a:cs typeface="Helvetica Neue"/>
              </a:rPr>
              <a:t> </a:t>
            </a:r>
            <a:r>
              <a:rPr dirty="0" sz="2000" i="1">
                <a:latin typeface="Helvetica Neue"/>
                <a:cs typeface="Helvetica Neue"/>
              </a:rPr>
              <a:t>post-  doctorate, </a:t>
            </a:r>
            <a:r>
              <a:rPr dirty="0" sz="2000" spc="-10" i="1">
                <a:latin typeface="Helvetica Neue"/>
                <a:cs typeface="Helvetica Neue"/>
              </a:rPr>
              <a:t>research </a:t>
            </a:r>
            <a:r>
              <a:rPr dirty="0" sz="2000" i="1">
                <a:latin typeface="Helvetica Neue"/>
                <a:cs typeface="Helvetica Neue"/>
              </a:rPr>
              <a:t>fellow at the  School of </a:t>
            </a:r>
            <a:r>
              <a:rPr dirty="0" sz="2000" spc="-20" i="1">
                <a:latin typeface="Helvetica Neue"/>
                <a:cs typeface="Helvetica Neue"/>
              </a:rPr>
              <a:t>History, </a:t>
            </a:r>
            <a:r>
              <a:rPr dirty="0" sz="2000" i="1">
                <a:latin typeface="Helvetica Neue"/>
                <a:cs typeface="Helvetica Neue"/>
              </a:rPr>
              <a:t>University of St  </a:t>
            </a:r>
            <a:r>
              <a:rPr dirty="0" sz="2000" spc="-5" i="1">
                <a:latin typeface="Helvetica Neue"/>
                <a:cs typeface="Helvetica Neue"/>
              </a:rPr>
              <a:t>Andrews, </a:t>
            </a:r>
            <a:r>
              <a:rPr dirty="0" sz="2000" i="1">
                <a:latin typeface="Helvetica Neue"/>
                <a:cs typeface="Helvetica Neue"/>
              </a:rPr>
              <a:t>Scotland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6" name="object 6"/>
          <p:cNvSpPr/>
          <p:nvPr/>
        </p:nvSpPr>
        <p:spPr>
          <a:xfrm>
            <a:off x="1028700" y="2019300"/>
            <a:ext cx="4279900" cy="5715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698500" y="2565400"/>
            <a:ext cx="11012170" cy="7112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134100" marR="1016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spc="-10">
                <a:latin typeface="Helvetica Neue"/>
                <a:cs typeface="Helvetica Neue"/>
              </a:rPr>
              <a:t>project </a:t>
            </a:r>
            <a:r>
              <a:rPr dirty="0" sz="2000">
                <a:latin typeface="Helvetica Neue"/>
                <a:cs typeface="Helvetica Neue"/>
              </a:rPr>
              <a:t>was developed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a</a:t>
            </a:r>
            <a:r>
              <a:rPr dirty="0" sz="2000" spc="-5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concept  paper in November 2015, finalised in  January 2016 and launched in</a:t>
            </a:r>
            <a:r>
              <a:rPr dirty="0" sz="2000" spc="-3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April.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6134100" marR="273050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The NHS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>
                <a:latin typeface="Helvetica Neue"/>
                <a:cs typeface="Helvetica Neue"/>
              </a:rPr>
              <a:t>team and the RCAC  Consultant worked closely together to  </a:t>
            </a:r>
            <a:r>
              <a:rPr dirty="0" sz="2000" spc="-10">
                <a:latin typeface="Helvetica Neue"/>
                <a:cs typeface="Helvetica Neue"/>
              </a:rPr>
              <a:t>produce </a:t>
            </a:r>
            <a:r>
              <a:rPr dirty="0" sz="2000">
                <a:latin typeface="Helvetica Neue"/>
                <a:cs typeface="Helvetica Neue"/>
              </a:rPr>
              <a:t>a feasible and strategic </a:t>
            </a:r>
            <a:r>
              <a:rPr dirty="0" sz="2000" spc="-10">
                <a:latin typeface="Helvetica Neue"/>
                <a:cs typeface="Helvetica Neue"/>
              </a:rPr>
              <a:t>project  </a:t>
            </a:r>
            <a:r>
              <a:rPr dirty="0" sz="2000" spc="-5">
                <a:latin typeface="Helvetica Neue"/>
                <a:cs typeface="Helvetica Neue"/>
              </a:rPr>
              <a:t>proposal </a:t>
            </a:r>
            <a:r>
              <a:rPr dirty="0" sz="2000">
                <a:latin typeface="Helvetica Neue"/>
                <a:cs typeface="Helvetica Neue"/>
              </a:rPr>
              <a:t>that would </a:t>
            </a:r>
            <a:r>
              <a:rPr dirty="0" sz="2000" spc="-10">
                <a:latin typeface="Helvetica Neue"/>
                <a:cs typeface="Helvetica Neue"/>
              </a:rPr>
              <a:t>secure </a:t>
            </a:r>
            <a:r>
              <a:rPr dirty="0" sz="2000">
                <a:latin typeface="Helvetica Neue"/>
                <a:cs typeface="Helvetica Neue"/>
              </a:rPr>
              <a:t>funding</a:t>
            </a:r>
            <a:r>
              <a:rPr dirty="0" sz="2000" spc="-65">
                <a:latin typeface="Helvetica Neue"/>
                <a:cs typeface="Helvetica Neue"/>
              </a:rPr>
              <a:t> </a:t>
            </a:r>
            <a:r>
              <a:rPr dirty="0" sz="2000" spc="-10">
                <a:latin typeface="Helvetica Neue"/>
                <a:cs typeface="Helvetica Neue"/>
              </a:rPr>
              <a:t>from  </a:t>
            </a:r>
            <a:r>
              <a:rPr dirty="0" sz="2000">
                <a:latin typeface="Helvetica Neue"/>
                <a:cs typeface="Helvetica Neue"/>
              </a:rPr>
              <a:t>health service finance and</a:t>
            </a:r>
            <a:r>
              <a:rPr dirty="0" sz="2000" spc="-10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management.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6134100" marR="5080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The 6 </a:t>
            </a:r>
            <a:r>
              <a:rPr dirty="0" sz="2000" spc="-10">
                <a:latin typeface="Helvetica Neue"/>
                <a:cs typeface="Helvetica Neue"/>
              </a:rPr>
              <a:t>researchers </a:t>
            </a:r>
            <a:r>
              <a:rPr dirty="0" sz="2000" spc="-5">
                <a:latin typeface="Helvetica Neue"/>
                <a:cs typeface="Helvetica Neue"/>
              </a:rPr>
              <a:t>recruited </a:t>
            </a:r>
            <a:r>
              <a:rPr dirty="0" sz="2000">
                <a:latin typeface="Helvetica Neue"/>
                <a:cs typeface="Helvetica Neue"/>
              </a:rPr>
              <a:t>for the </a:t>
            </a:r>
            <a:r>
              <a:rPr dirty="0" sz="2000" spc="-10">
                <a:latin typeface="Helvetica Neue"/>
                <a:cs typeface="Helvetica Neue"/>
              </a:rPr>
              <a:t>project 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all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 </a:t>
            </a:r>
            <a:r>
              <a:rPr dirty="0" sz="2000" spc="-5">
                <a:latin typeface="Helvetica Neue"/>
                <a:cs typeface="Helvetica Neue"/>
              </a:rPr>
              <a:t>backgrounds </a:t>
            </a:r>
            <a:r>
              <a:rPr dirty="0" sz="2000">
                <a:latin typeface="Helvetica Neue"/>
                <a:cs typeface="Helvetica Neue"/>
              </a:rPr>
              <a:t>and have been trained in  </a:t>
            </a:r>
            <a:r>
              <a:rPr dirty="0" sz="2000" spc="-5">
                <a:latin typeface="Helvetica Neue"/>
                <a:cs typeface="Helvetica Neue"/>
              </a:rPr>
              <a:t>preparation </a:t>
            </a:r>
            <a:r>
              <a:rPr dirty="0" sz="2000">
                <a:latin typeface="Helvetica Neue"/>
                <a:cs typeface="Helvetica Neue"/>
              </a:rPr>
              <a:t>to undertake the </a:t>
            </a:r>
            <a:r>
              <a:rPr dirty="0" sz="2000" spc="-10">
                <a:latin typeface="Helvetica Neue"/>
                <a:cs typeface="Helvetica Neue"/>
              </a:rPr>
              <a:t>project </a:t>
            </a:r>
            <a:r>
              <a:rPr dirty="0" sz="2000">
                <a:latin typeface="Helvetica Neue"/>
                <a:cs typeface="Helvetica Neue"/>
              </a:rPr>
              <a:t>by</a:t>
            </a:r>
            <a:r>
              <a:rPr dirty="0" sz="2000" spc="-4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the  RCAC.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</a:pPr>
            <a:endParaRPr sz="2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algn="ctr" marL="12700" marR="6080125" indent="8255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Dr Adrian Marsh, </a:t>
            </a:r>
            <a:r>
              <a:rPr dirty="0" sz="2000" spc="-5">
                <a:latin typeface="Helvetica Neue"/>
                <a:cs typeface="Helvetica Neue"/>
              </a:rPr>
              <a:t>Researcher </a:t>
            </a:r>
            <a:r>
              <a:rPr dirty="0" sz="2000">
                <a:latin typeface="Helvetica Neue"/>
                <a:cs typeface="Helvetica Neue"/>
              </a:rPr>
              <a:t>in Romani  Studies &amp; Romani Early </a:t>
            </a:r>
            <a:r>
              <a:rPr dirty="0" sz="2000" spc="-40">
                <a:latin typeface="Helvetica Neue"/>
                <a:cs typeface="Helvetica Neue"/>
              </a:rPr>
              <a:t>Years, </a:t>
            </a:r>
            <a:r>
              <a:rPr dirty="0" sz="2000">
                <a:latin typeface="Helvetica Neue"/>
                <a:cs typeface="Helvetica Neue"/>
              </a:rPr>
              <a:t>is of  </a:t>
            </a:r>
            <a:r>
              <a:rPr dirty="0" sz="2000" spc="-15">
                <a:latin typeface="Helvetica Neue"/>
                <a:cs typeface="Helvetica Neue"/>
              </a:rPr>
              <a:t>Romany-Traveller </a:t>
            </a:r>
            <a:r>
              <a:rPr dirty="0" sz="2000">
                <a:latin typeface="Helvetica Neue"/>
                <a:cs typeface="Helvetica Neue"/>
              </a:rPr>
              <a:t>origins, who works with  Roma,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  the UK, Sweden, </a:t>
            </a:r>
            <a:r>
              <a:rPr dirty="0" sz="2000" spc="-50">
                <a:latin typeface="Helvetica Neue"/>
                <a:cs typeface="Helvetica Neue"/>
              </a:rPr>
              <a:t>Turkey, </a:t>
            </a:r>
            <a:r>
              <a:rPr dirty="0" sz="2000">
                <a:latin typeface="Helvetica Neue"/>
                <a:cs typeface="Helvetica Neue"/>
              </a:rPr>
              <a:t>Egypt and  Central, Eastern and South-Eastern</a:t>
            </a:r>
            <a:r>
              <a:rPr dirty="0" sz="2000" spc="-10">
                <a:latin typeface="Helvetica Neue"/>
                <a:cs typeface="Helvetica Neue"/>
              </a:rPr>
              <a:t> Europe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200" y="2286000"/>
            <a:ext cx="11757025" cy="581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156825" algn="l"/>
              </a:tabLst>
            </a:pP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spc="-10">
                <a:latin typeface="Helvetica Neue"/>
                <a:cs typeface="Helvetica Neue"/>
              </a:rPr>
              <a:t>project </a:t>
            </a:r>
            <a:r>
              <a:rPr dirty="0" sz="2000">
                <a:latin typeface="Helvetica Neue"/>
                <a:cs typeface="Helvetica Neue"/>
              </a:rPr>
              <a:t>has a number of intended outcomes, to be achieved by the close of</a:t>
            </a:r>
            <a:r>
              <a:rPr dirty="0" sz="2000" spc="3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the pilot	</a:t>
            </a:r>
            <a:r>
              <a:rPr dirty="0" sz="2000" spc="-10">
                <a:latin typeface="Helvetica Neue"/>
                <a:cs typeface="Helvetica Neue"/>
              </a:rPr>
              <a:t>(March</a:t>
            </a:r>
            <a:r>
              <a:rPr dirty="0" sz="2000" spc="-5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2017):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06400" marR="29210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>
                <a:latin typeface="Helvetica Neue"/>
                <a:cs typeface="Helvetica Neue"/>
              </a:rPr>
              <a:t>to </a:t>
            </a:r>
            <a:r>
              <a:rPr dirty="0" sz="2000" spc="-10">
                <a:latin typeface="Helvetica Neue"/>
                <a:cs typeface="Helvetica Neue"/>
              </a:rPr>
              <a:t>explore </a:t>
            </a:r>
            <a:r>
              <a:rPr dirty="0" sz="2000">
                <a:latin typeface="Helvetica Neue"/>
                <a:cs typeface="Helvetica Neue"/>
              </a:rPr>
              <a:t>the health experiences of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people, specifically in </a:t>
            </a:r>
            <a:r>
              <a:rPr dirty="0" sz="2000" spc="-5">
                <a:latin typeface="Helvetica Neue"/>
                <a:cs typeface="Helvetica Neue"/>
              </a:rPr>
              <a:t>relation </a:t>
            </a:r>
            <a:r>
              <a:rPr dirty="0" sz="2000">
                <a:latin typeface="Helvetica Neue"/>
                <a:cs typeface="Helvetica Neue"/>
              </a:rPr>
              <a:t>to early  childhood and young </a:t>
            </a:r>
            <a:r>
              <a:rPr dirty="0" sz="2000" spc="-5">
                <a:latin typeface="Helvetica Neue"/>
                <a:cs typeface="Helvetica Neue"/>
              </a:rPr>
              <a:t>parents, </a:t>
            </a:r>
            <a:r>
              <a:rPr dirty="0" sz="2000">
                <a:latin typeface="Helvetica Neue"/>
                <a:cs typeface="Helvetica Neue"/>
              </a:rPr>
              <a:t>in </a:t>
            </a:r>
            <a:r>
              <a:rPr dirty="0" sz="2000" spc="-10">
                <a:latin typeface="Helvetica Neue"/>
                <a:cs typeface="Helvetica Neue"/>
              </a:rPr>
              <a:t>order </a:t>
            </a:r>
            <a:r>
              <a:rPr dirty="0" sz="2000">
                <a:latin typeface="Helvetica Neue"/>
                <a:cs typeface="Helvetica Neue"/>
              </a:rPr>
              <a:t>to </a:t>
            </a:r>
            <a:r>
              <a:rPr dirty="0" sz="2000" spc="-10">
                <a:latin typeface="Helvetica Neue"/>
                <a:cs typeface="Helvetica Neue"/>
              </a:rPr>
              <a:t>improve </a:t>
            </a:r>
            <a:r>
              <a:rPr dirty="0" sz="2000">
                <a:latin typeface="Helvetica Neue"/>
                <a:cs typeface="Helvetica Neue"/>
              </a:rPr>
              <a:t>their understanding of health services and  </a:t>
            </a:r>
            <a:r>
              <a:rPr dirty="0" sz="2000" spc="-5">
                <a:latin typeface="Helvetica Neue"/>
                <a:cs typeface="Helvetica Neue"/>
              </a:rPr>
              <a:t>provision, increase </a:t>
            </a:r>
            <a:r>
              <a:rPr dirty="0" sz="2000">
                <a:latin typeface="Helvetica Neue"/>
                <a:cs typeface="Helvetica Neue"/>
              </a:rPr>
              <a:t>their knowledge about access and availability to such services and </a:t>
            </a:r>
            <a:r>
              <a:rPr dirty="0" sz="2000" spc="-5">
                <a:latin typeface="Helvetica Neue"/>
                <a:cs typeface="Helvetica Neue"/>
              </a:rPr>
              <a:t>provision, 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>
                <a:latin typeface="Helvetica Neue"/>
                <a:cs typeface="Helvetica Neue"/>
              </a:rPr>
              <a:t>experiences of storytelling and using digital media;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446405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>
                <a:latin typeface="Helvetica Neue"/>
                <a:cs typeface="Helvetica Neue"/>
              </a:rPr>
              <a:t>to inform </a:t>
            </a:r>
            <a:r>
              <a:rPr dirty="0" sz="2000" spc="-10">
                <a:latin typeface="Helvetica Neue"/>
                <a:cs typeface="Helvetica Neue"/>
              </a:rPr>
              <a:t>future </a:t>
            </a:r>
            <a:r>
              <a:rPr dirty="0" sz="2000">
                <a:latin typeface="Helvetica Neue"/>
                <a:cs typeface="Helvetica Neue"/>
              </a:rPr>
              <a:t>actions of health services and </a:t>
            </a:r>
            <a:r>
              <a:rPr dirty="0" sz="2000" spc="-5">
                <a:latin typeface="Helvetica Neue"/>
                <a:cs typeface="Helvetica Neue"/>
              </a:rPr>
              <a:t>professionals </a:t>
            </a:r>
            <a:r>
              <a:rPr dirty="0" sz="2000">
                <a:latin typeface="Helvetica Neue"/>
                <a:cs typeface="Helvetica Neue"/>
              </a:rPr>
              <a:t>that </a:t>
            </a:r>
            <a:r>
              <a:rPr dirty="0" sz="2000" spc="-5">
                <a:latin typeface="Helvetica Neue"/>
                <a:cs typeface="Helvetica Neue"/>
              </a:rPr>
              <a:t>appropriately </a:t>
            </a:r>
            <a:r>
              <a:rPr dirty="0" sz="2000">
                <a:latin typeface="Helvetica Neue"/>
                <a:cs typeface="Helvetica Neue"/>
              </a:rPr>
              <a:t>and in a culturally  sensitive </a:t>
            </a:r>
            <a:r>
              <a:rPr dirty="0" sz="2000" spc="-30">
                <a:latin typeface="Helvetica Neue"/>
                <a:cs typeface="Helvetica Neue"/>
              </a:rPr>
              <a:t>manner, </a:t>
            </a:r>
            <a:r>
              <a:rPr dirty="0" sz="2000">
                <a:latin typeface="Helvetica Neue"/>
                <a:cs typeface="Helvetica Neue"/>
              </a:rPr>
              <a:t>meet the needs of these</a:t>
            </a:r>
            <a:r>
              <a:rPr dirty="0" sz="2000" spc="1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communities;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686435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 spc="-5">
                <a:latin typeface="Helvetica Neue"/>
                <a:cs typeface="Helvetica Neue"/>
              </a:rPr>
              <a:t>strengthen </a:t>
            </a: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spc="-5">
                <a:latin typeface="Helvetica Neue"/>
                <a:cs typeface="Helvetica Neue"/>
              </a:rPr>
              <a:t>relationships </a:t>
            </a:r>
            <a:r>
              <a:rPr dirty="0" sz="2000">
                <a:latin typeface="Helvetica Neue"/>
                <a:cs typeface="Helvetica Neue"/>
              </a:rPr>
              <a:t>between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and health • services’  </a:t>
            </a:r>
            <a:r>
              <a:rPr dirty="0" sz="2000" spc="-5">
                <a:latin typeface="Helvetica Neue"/>
                <a:cs typeface="Helvetica Neue"/>
              </a:rPr>
              <a:t>professionals </a:t>
            </a:r>
            <a:r>
              <a:rPr dirty="0" sz="2000" spc="-10">
                <a:latin typeface="Helvetica Neue"/>
                <a:cs typeface="Helvetica Neue"/>
              </a:rPr>
              <a:t>across</a:t>
            </a:r>
            <a:r>
              <a:rPr dirty="0" sz="2000">
                <a:latin typeface="Helvetica Neue"/>
                <a:cs typeface="Helvetica Neue"/>
              </a:rPr>
              <a:t> </a:t>
            </a:r>
            <a:r>
              <a:rPr dirty="0" sz="2000" spc="-15">
                <a:latin typeface="Helvetica Neue"/>
                <a:cs typeface="Helvetica Neue"/>
              </a:rPr>
              <a:t>Wales;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818515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 spc="-5">
                <a:latin typeface="Helvetica Neue"/>
                <a:cs typeface="Helvetica Neue"/>
              </a:rPr>
              <a:t>improved </a:t>
            </a:r>
            <a:r>
              <a:rPr dirty="0" sz="2000">
                <a:latin typeface="Helvetica Neue"/>
                <a:cs typeface="Helvetica Neue"/>
              </a:rPr>
              <a:t>access to health services and quality of </a:t>
            </a:r>
            <a:r>
              <a:rPr dirty="0" sz="2000" spc="-5">
                <a:latin typeface="Helvetica Neue"/>
                <a:cs typeface="Helvetica Neue"/>
              </a:rPr>
              <a:t>provision </a:t>
            </a:r>
            <a:r>
              <a:rPr dirty="0" sz="2000">
                <a:latin typeface="Helvetica Neue"/>
                <a:cs typeface="Helvetica Neue"/>
              </a:rPr>
              <a:t>for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young  families with young</a:t>
            </a:r>
            <a:r>
              <a:rPr dirty="0" sz="2000" spc="-5">
                <a:latin typeface="Helvetica Neue"/>
                <a:cs typeface="Helvetica Neue"/>
              </a:rPr>
              <a:t> children;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406400" marR="5080" indent="-393700">
              <a:lnSpc>
                <a:spcPct val="100000"/>
              </a:lnSpc>
              <a:tabLst>
                <a:tab pos="405765" algn="l"/>
              </a:tabLst>
            </a:pPr>
            <a:r>
              <a:rPr dirty="0" sz="2000">
                <a:latin typeface="Helvetica Neue"/>
                <a:cs typeface="Helvetica Neue"/>
              </a:rPr>
              <a:t>6.	to establish a basis for developing a national strategy with NHS </a:t>
            </a:r>
            <a:r>
              <a:rPr dirty="0" sz="2000" spc="-15">
                <a:latin typeface="Helvetica Neue"/>
                <a:cs typeface="Helvetica Neue"/>
              </a:rPr>
              <a:t>Wales, </a:t>
            </a:r>
            <a:r>
              <a:rPr dirty="0" sz="2000">
                <a:latin typeface="Helvetica Neue"/>
                <a:cs typeface="Helvetica Neue"/>
              </a:rPr>
              <a:t>for the training and support  of health practitioners and </a:t>
            </a:r>
            <a:r>
              <a:rPr dirty="0" sz="2000" spc="-5">
                <a:latin typeface="Helvetica Neue"/>
                <a:cs typeface="Helvetica Neue"/>
              </a:rPr>
              <a:t>professionals </a:t>
            </a:r>
            <a:r>
              <a:rPr dirty="0" sz="2000">
                <a:latin typeface="Helvetica Neue"/>
                <a:cs typeface="Helvetica Neue"/>
              </a:rPr>
              <a:t>working with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 the early  years</a:t>
            </a:r>
            <a:r>
              <a:rPr dirty="0" sz="2000" spc="-5">
                <a:latin typeface="Helvetica Neue"/>
                <a:cs typeface="Helvetica Neue"/>
              </a:rPr>
              <a:t> environment;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200" y="2413000"/>
            <a:ext cx="11749405" cy="490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295275" algn="l"/>
              </a:tabLst>
            </a:pPr>
            <a:r>
              <a:rPr dirty="0" sz="2000" spc="-114">
                <a:latin typeface="Helvetica Neue"/>
                <a:cs typeface="Helvetica Neue"/>
              </a:rPr>
              <a:t>To </a:t>
            </a:r>
            <a:r>
              <a:rPr dirty="0" sz="2000">
                <a:latin typeface="Helvetica Neue"/>
                <a:cs typeface="Helvetica Neue"/>
              </a:rPr>
              <a:t>identify themes that the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participants wish to develop into short digital stories  (2 minutes) </a:t>
            </a:r>
            <a:r>
              <a:rPr dirty="0" sz="2000" spc="-10">
                <a:latin typeface="Helvetica Neue"/>
                <a:cs typeface="Helvetica Neue"/>
              </a:rPr>
              <a:t>around </a:t>
            </a:r>
            <a:r>
              <a:rPr dirty="0" sz="2000">
                <a:latin typeface="Helvetica Neue"/>
                <a:cs typeface="Helvetica Neue"/>
              </a:rPr>
              <a:t>the central topics of early years health, happiness, wellness and</a:t>
            </a:r>
            <a:r>
              <a:rPr dirty="0" sz="2000" spc="-3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well-being.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2700" marR="201930">
              <a:lnSpc>
                <a:spcPct val="100000"/>
              </a:lnSpc>
              <a:buAutoNum type="arabicPeriod"/>
              <a:tabLst>
                <a:tab pos="295275" algn="l"/>
              </a:tabLst>
            </a:pPr>
            <a:r>
              <a:rPr dirty="0" sz="2000" spc="-114">
                <a:latin typeface="Helvetica Neue"/>
                <a:cs typeface="Helvetica Neue"/>
              </a:rPr>
              <a:t>To </a:t>
            </a:r>
            <a:r>
              <a:rPr dirty="0" sz="2000">
                <a:latin typeface="Helvetica Neue"/>
                <a:cs typeface="Helvetica Neue"/>
              </a:rPr>
              <a:t>develop and extend the understanding of health services and </a:t>
            </a:r>
            <a:r>
              <a:rPr dirty="0" sz="2000" spc="-5">
                <a:latin typeface="Helvetica Neue"/>
                <a:cs typeface="Helvetica Neue"/>
              </a:rPr>
              <a:t>provision </a:t>
            </a:r>
            <a:r>
              <a:rPr dirty="0" sz="2000">
                <a:latin typeface="Helvetica Neue"/>
                <a:cs typeface="Helvetica Neue"/>
              </a:rPr>
              <a:t>available, with the aim of  </a:t>
            </a:r>
            <a:r>
              <a:rPr dirty="0" sz="2000" spc="-5">
                <a:latin typeface="Helvetica Neue"/>
                <a:cs typeface="Helvetica Neue"/>
              </a:rPr>
              <a:t>improving </a:t>
            </a:r>
            <a:r>
              <a:rPr dirty="0" sz="2000">
                <a:latin typeface="Helvetica Neue"/>
                <a:cs typeface="Helvetica Neue"/>
              </a:rPr>
              <a:t>access, quality and child development outcomes, amongst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 </a:t>
            </a:r>
            <a:r>
              <a:rPr dirty="0" sz="2000">
                <a:latin typeface="Helvetica Neue"/>
                <a:cs typeface="Helvetica Neue"/>
              </a:rPr>
              <a:t>communities for </a:t>
            </a:r>
            <a:r>
              <a:rPr dirty="0" sz="2000" spc="-5">
                <a:latin typeface="Helvetica Neue"/>
                <a:cs typeface="Helvetica Neue"/>
              </a:rPr>
              <a:t>parents, </a:t>
            </a:r>
            <a:r>
              <a:rPr dirty="0" sz="2000" spc="-10">
                <a:latin typeface="Helvetica Neue"/>
                <a:cs typeface="Helvetica Neue"/>
              </a:rPr>
              <a:t>carers, </a:t>
            </a:r>
            <a:r>
              <a:rPr dirty="0" sz="2000">
                <a:latin typeface="Helvetica Neue"/>
                <a:cs typeface="Helvetica Neue"/>
              </a:rPr>
              <a:t>infants and young</a:t>
            </a:r>
            <a:r>
              <a:rPr dirty="0" sz="2000" spc="0">
                <a:latin typeface="Helvetica Neue"/>
                <a:cs typeface="Helvetica Neue"/>
              </a:rPr>
              <a:t> </a:t>
            </a:r>
            <a:r>
              <a:rPr dirty="0" sz="2000" spc="-5">
                <a:latin typeface="Helvetica Neue"/>
                <a:cs typeface="Helvetica Neue"/>
              </a:rPr>
              <a:t>children.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2700" marR="545465">
              <a:lnSpc>
                <a:spcPct val="100000"/>
              </a:lnSpc>
              <a:buAutoNum type="arabicPeriod"/>
              <a:tabLst>
                <a:tab pos="295275" algn="l"/>
              </a:tabLst>
            </a:pPr>
            <a:r>
              <a:rPr dirty="0" sz="2000" spc="-114">
                <a:latin typeface="Helvetica Neue"/>
                <a:cs typeface="Helvetica Neue"/>
              </a:rPr>
              <a:t>To </a:t>
            </a:r>
            <a:r>
              <a:rPr dirty="0" sz="2000" spc="-10">
                <a:latin typeface="Helvetica Neue"/>
                <a:cs typeface="Helvetica Neue"/>
              </a:rPr>
              <a:t>explore </a:t>
            </a:r>
            <a:r>
              <a:rPr dirty="0" sz="2000">
                <a:latin typeface="Helvetica Neue"/>
                <a:cs typeface="Helvetica Neue"/>
              </a:rPr>
              <a:t>issues that arise for the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people </a:t>
            </a:r>
            <a:r>
              <a:rPr dirty="0" sz="2000" spc="-10">
                <a:latin typeface="Helvetica Neue"/>
                <a:cs typeface="Helvetica Neue"/>
              </a:rPr>
              <a:t>around </a:t>
            </a:r>
            <a:r>
              <a:rPr dirty="0" sz="2000">
                <a:latin typeface="Helvetica Neue"/>
                <a:cs typeface="Helvetica Neue"/>
              </a:rPr>
              <a:t>these topics and seek to  </a:t>
            </a:r>
            <a:r>
              <a:rPr dirty="0" sz="2000" spc="-10">
                <a:latin typeface="Helvetica Neue"/>
                <a:cs typeface="Helvetica Neue"/>
              </a:rPr>
              <a:t>address </a:t>
            </a:r>
            <a:r>
              <a:rPr dirty="0" sz="2000">
                <a:latin typeface="Helvetica Neue"/>
                <a:cs typeface="Helvetica Neue"/>
              </a:rPr>
              <a:t>them in </a:t>
            </a:r>
            <a:r>
              <a:rPr dirty="0" sz="2000" spc="-10">
                <a:latin typeface="Helvetica Neue"/>
                <a:cs typeface="Helvetica Neue"/>
              </a:rPr>
              <a:t>order </a:t>
            </a:r>
            <a:r>
              <a:rPr dirty="0" sz="2000">
                <a:latin typeface="Helvetica Neue"/>
                <a:cs typeface="Helvetica Neue"/>
              </a:rPr>
              <a:t>to help </a:t>
            </a:r>
            <a:r>
              <a:rPr dirty="0" sz="2000" spc="-5">
                <a:latin typeface="Helvetica Neue"/>
                <a:cs typeface="Helvetica Neue"/>
              </a:rPr>
              <a:t>strengthen </a:t>
            </a: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spc="-5">
                <a:latin typeface="Helvetica Neue"/>
                <a:cs typeface="Helvetica Neue"/>
              </a:rPr>
              <a:t>relationships </a:t>
            </a:r>
            <a:r>
              <a:rPr dirty="0" sz="2000">
                <a:latin typeface="Helvetica Neue"/>
                <a:cs typeface="Helvetica Neue"/>
              </a:rPr>
              <a:t>between health </a:t>
            </a:r>
            <a:r>
              <a:rPr dirty="0" sz="2000" spc="-5">
                <a:latin typeface="Helvetica Neue"/>
                <a:cs typeface="Helvetica Neue"/>
              </a:rPr>
              <a:t>professionals </a:t>
            </a:r>
            <a:r>
              <a:rPr dirty="0" sz="2000">
                <a:latin typeface="Helvetica Neue"/>
                <a:cs typeface="Helvetica Neue"/>
              </a:rPr>
              <a:t>and the  communities.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12700" marR="188595">
              <a:lnSpc>
                <a:spcPct val="100000"/>
              </a:lnSpc>
              <a:buAutoNum type="arabicPeriod"/>
              <a:tabLst>
                <a:tab pos="295275" algn="l"/>
              </a:tabLst>
            </a:pPr>
            <a:r>
              <a:rPr dirty="0" sz="2000" spc="-114">
                <a:latin typeface="Helvetica Neue"/>
                <a:cs typeface="Helvetica Neue"/>
              </a:rPr>
              <a:t>To </a:t>
            </a:r>
            <a:r>
              <a:rPr dirty="0" sz="2000" spc="-10">
                <a:latin typeface="Helvetica Neue"/>
                <a:cs typeface="Helvetica Neue"/>
              </a:rPr>
              <a:t>improve </a:t>
            </a:r>
            <a:r>
              <a:rPr dirty="0" sz="2000">
                <a:latin typeface="Helvetica Neue"/>
                <a:cs typeface="Helvetica Neue"/>
              </a:rPr>
              <a:t>the knowledge and understanding of primary health practitioners, health </a:t>
            </a:r>
            <a:r>
              <a:rPr dirty="0" sz="2000" spc="-5">
                <a:latin typeface="Helvetica Neue"/>
                <a:cs typeface="Helvetica Neue"/>
              </a:rPr>
              <a:t>professionals  </a:t>
            </a:r>
            <a:r>
              <a:rPr dirty="0" sz="2000">
                <a:latin typeface="Helvetica Neue"/>
                <a:cs typeface="Helvetica Neue"/>
              </a:rPr>
              <a:t>and service managers about the needs of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 spc="-10">
                <a:latin typeface="Helvetica Neue"/>
                <a:cs typeface="Helvetica Neue"/>
              </a:rPr>
              <a:t>through  </a:t>
            </a:r>
            <a:r>
              <a:rPr dirty="0" sz="2000">
                <a:latin typeface="Helvetica Neue"/>
                <a:cs typeface="Helvetica Neue"/>
              </a:rPr>
              <a:t>gathering of material to develop an e-learning module for NHS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>
                <a:latin typeface="Helvetica Neue"/>
                <a:cs typeface="Helvetica Neue"/>
              </a:rPr>
              <a:t>Staﬀ, informed by the</a:t>
            </a:r>
            <a:r>
              <a:rPr dirty="0" sz="2000" spc="-5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interviews</a:t>
            </a:r>
            <a:endParaRPr sz="2000">
              <a:latin typeface="Helvetica Neue"/>
              <a:cs typeface="Helvetica Neue"/>
            </a:endParaRPr>
          </a:p>
          <a:p>
            <a:pPr marL="12700" marR="51435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(100) and digital stories (50),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>
                <a:latin typeface="Helvetica Neue"/>
                <a:cs typeface="Helvetica Neue"/>
              </a:rPr>
              <a:t>training and </a:t>
            </a:r>
            <a:r>
              <a:rPr dirty="0" sz="2000" spc="-5">
                <a:latin typeface="Helvetica Neue"/>
                <a:cs typeface="Helvetica Neue"/>
              </a:rPr>
              <a:t>awareness </a:t>
            </a:r>
            <a:r>
              <a:rPr dirty="0" sz="2000">
                <a:latin typeface="Helvetica Neue"/>
                <a:cs typeface="Helvetica Neue"/>
              </a:rPr>
              <a:t>days (2) and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>
                <a:latin typeface="Helvetica Neue"/>
                <a:cs typeface="Helvetica Neue"/>
              </a:rPr>
              <a:t>participation in focus  </a:t>
            </a:r>
            <a:r>
              <a:rPr dirty="0" sz="2000" spc="-10">
                <a:latin typeface="Helvetica Neue"/>
                <a:cs typeface="Helvetica Neue"/>
              </a:rPr>
              <a:t>groups </a:t>
            </a:r>
            <a:r>
              <a:rPr dirty="0" sz="2000">
                <a:latin typeface="Helvetica Neue"/>
                <a:cs typeface="Helvetica Neue"/>
              </a:rPr>
              <a:t>(10) with </a:t>
            </a:r>
            <a:r>
              <a:rPr dirty="0" sz="2000" spc="-15">
                <a:latin typeface="Helvetica Neue"/>
                <a:cs typeface="Helvetica Neue"/>
              </a:rPr>
              <a:t>GRT </a:t>
            </a:r>
            <a:r>
              <a:rPr dirty="0" sz="2000" spc="-10">
                <a:latin typeface="Helvetica Neue"/>
                <a:cs typeface="Helvetica Neue"/>
              </a:rPr>
              <a:t>parents </a:t>
            </a:r>
            <a:r>
              <a:rPr dirty="0" sz="2000">
                <a:latin typeface="Helvetica Neue"/>
                <a:cs typeface="Helvetica Neue"/>
              </a:rPr>
              <a:t>and</a:t>
            </a:r>
            <a:r>
              <a:rPr dirty="0" sz="2000" spc="25">
                <a:latin typeface="Helvetica Neue"/>
                <a:cs typeface="Helvetica Neue"/>
              </a:rPr>
              <a:t> </a:t>
            </a:r>
            <a:r>
              <a:rPr dirty="0" sz="2000" spc="-10">
                <a:latin typeface="Helvetica Neue"/>
                <a:cs typeface="Helvetica Neue"/>
              </a:rPr>
              <a:t>carers.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200" y="2540000"/>
            <a:ext cx="11829415" cy="4660900"/>
          </a:xfrm>
          <a:prstGeom prst="rect">
            <a:avLst/>
          </a:prstGeom>
        </p:spPr>
        <p:txBody>
          <a:bodyPr wrap="square" lIns="0" tIns="3175" rIns="0" bIns="0" rtlCol="0" vert="horz">
            <a:spAutoFit/>
          </a:bodyPr>
          <a:lstStyle/>
          <a:p>
            <a:pPr marL="12700" marR="5080">
              <a:lnSpc>
                <a:spcPct val="103099"/>
              </a:lnSpc>
              <a:spcBef>
                <a:spcPts val="25"/>
              </a:spcBef>
            </a:pPr>
            <a:r>
              <a:rPr dirty="0" sz="2000" spc="-5">
                <a:latin typeface="Helvetica Neue"/>
                <a:cs typeface="Helvetica Neue"/>
              </a:rPr>
              <a:t>Improving </a:t>
            </a:r>
            <a:r>
              <a:rPr dirty="0" sz="2000">
                <a:latin typeface="Helvetica Neue"/>
                <a:cs typeface="Helvetica Neue"/>
              </a:rPr>
              <a:t>notions of self-determination, </a:t>
            </a:r>
            <a:r>
              <a:rPr dirty="0" sz="2000" spc="-25">
                <a:latin typeface="Helvetica Neue"/>
                <a:cs typeface="Helvetica Neue"/>
              </a:rPr>
              <a:t>agency, </a:t>
            </a:r>
            <a:r>
              <a:rPr dirty="0" sz="2000">
                <a:latin typeface="Helvetica Neue"/>
                <a:cs typeface="Helvetica Neue"/>
              </a:rPr>
              <a:t>social and emotional well- being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also central to this  </a:t>
            </a:r>
            <a:r>
              <a:rPr dirty="0" sz="2000" spc="-25">
                <a:latin typeface="Helvetica Neue"/>
                <a:cs typeface="Helvetica Neue"/>
              </a:rPr>
              <a:t>project’s </a:t>
            </a:r>
            <a:r>
              <a:rPr dirty="0" sz="2000">
                <a:latin typeface="Helvetica Neue"/>
                <a:cs typeface="Helvetica Neue"/>
              </a:rPr>
              <a:t>aims. The </a:t>
            </a:r>
            <a:r>
              <a:rPr dirty="0" sz="2000" spc="-10">
                <a:latin typeface="Helvetica Neue"/>
                <a:cs typeface="Helvetica Neue"/>
              </a:rPr>
              <a:t>project </a:t>
            </a:r>
            <a:r>
              <a:rPr dirty="0" sz="2000">
                <a:latin typeface="Helvetica Neue"/>
                <a:cs typeface="Helvetica Neue"/>
              </a:rPr>
              <a:t>participants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all drawn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young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people. </a:t>
            </a:r>
            <a:r>
              <a:rPr dirty="0" sz="2000" spc="-10">
                <a:latin typeface="Helvetica Neue"/>
                <a:cs typeface="Helvetica Neue"/>
              </a:rPr>
              <a:t>Parents  </a:t>
            </a:r>
            <a:r>
              <a:rPr dirty="0" sz="2000">
                <a:latin typeface="Helvetica Neue"/>
                <a:cs typeface="Helvetica Neue"/>
              </a:rPr>
              <a:t>and some members of the community who will be interviewees have been </a:t>
            </a:r>
            <a:r>
              <a:rPr dirty="0" sz="2000" spc="-5">
                <a:latin typeface="Helvetica Neue"/>
                <a:cs typeface="Helvetica Neue"/>
              </a:rPr>
              <a:t>recruited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b="1">
                <a:latin typeface="Helvetica Neue"/>
                <a:cs typeface="Helvetica Neue"/>
              </a:rPr>
              <a:t>“Family  Lines, Family </a:t>
            </a:r>
            <a:r>
              <a:rPr dirty="0" sz="2000" spc="-30" b="1">
                <a:latin typeface="Helvetica Neue"/>
                <a:cs typeface="Helvetica Neue"/>
              </a:rPr>
              <a:t>Trails” </a:t>
            </a:r>
            <a:r>
              <a:rPr dirty="0" sz="2000" b="1">
                <a:latin typeface="Helvetica Neue"/>
                <a:cs typeface="Helvetica Neue"/>
              </a:rPr>
              <a:t>Heritage Lottery </a:t>
            </a:r>
            <a:r>
              <a:rPr dirty="0" sz="2000" spc="-5" b="1">
                <a:latin typeface="Helvetica Neue"/>
                <a:cs typeface="Helvetica Neue"/>
              </a:rPr>
              <a:t>Project</a:t>
            </a:r>
            <a:r>
              <a:rPr dirty="0" sz="2000" spc="-5">
                <a:latin typeface="Helvetica Neue"/>
                <a:cs typeface="Helvetica Neue"/>
              </a:rPr>
              <a:t>, </a:t>
            </a:r>
            <a:r>
              <a:rPr dirty="0" sz="2000">
                <a:latin typeface="Helvetica Neue"/>
                <a:cs typeface="Helvetica Neue"/>
              </a:rPr>
              <a:t>that has successfully concluded with a major exhibition  and book at the </a:t>
            </a:r>
            <a:r>
              <a:rPr dirty="0" sz="2000" b="1">
                <a:latin typeface="Helvetica Neue"/>
                <a:cs typeface="Helvetica Neue"/>
              </a:rPr>
              <a:t>St Fagan's Museum of </a:t>
            </a:r>
            <a:r>
              <a:rPr dirty="0" sz="2000" spc="-25" b="1">
                <a:latin typeface="Helvetica Neue"/>
                <a:cs typeface="Helvetica Neue"/>
              </a:rPr>
              <a:t>Welsh </a:t>
            </a:r>
            <a:r>
              <a:rPr dirty="0" sz="2000" b="1">
                <a:latin typeface="Helvetica Neue"/>
                <a:cs typeface="Helvetica Neue"/>
              </a:rPr>
              <a:t>Life</a:t>
            </a:r>
            <a:r>
              <a:rPr dirty="0" sz="2000">
                <a:latin typeface="Helvetica Neue"/>
                <a:cs typeface="Helvetica Neue"/>
              </a:rPr>
              <a:t>, </a:t>
            </a:r>
            <a:r>
              <a:rPr dirty="0" sz="2000" spc="-5">
                <a:latin typeface="Helvetica Neue"/>
                <a:cs typeface="Helvetica Neue"/>
              </a:rPr>
              <a:t>co-created </a:t>
            </a:r>
            <a:r>
              <a:rPr dirty="0" sz="2000">
                <a:latin typeface="Helvetica Neue"/>
                <a:cs typeface="Helvetica Neue"/>
              </a:rPr>
              <a:t>with the</a:t>
            </a:r>
            <a:r>
              <a:rPr dirty="0" sz="2000" spc="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RCAC.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418465">
              <a:lnSpc>
                <a:spcPct val="101400"/>
              </a:lnSpc>
              <a:spcBef>
                <a:spcPts val="5"/>
              </a:spcBef>
            </a:pP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spc="-10">
                <a:latin typeface="Helvetica Neue"/>
                <a:cs typeface="Helvetica Neue"/>
              </a:rPr>
              <a:t>inter-weaving </a:t>
            </a:r>
            <a:r>
              <a:rPr dirty="0" sz="2000">
                <a:latin typeface="Helvetica Neue"/>
                <a:cs typeface="Helvetica Neue"/>
              </a:rPr>
              <a:t>of narratives that </a:t>
            </a:r>
            <a:r>
              <a:rPr dirty="0" sz="2000" spc="-10">
                <a:latin typeface="Helvetica Neue"/>
                <a:cs typeface="Helvetica Neue"/>
              </a:rPr>
              <a:t>recall </a:t>
            </a:r>
            <a:r>
              <a:rPr dirty="0" sz="2000">
                <a:latin typeface="Helvetica Neue"/>
                <a:cs typeface="Helvetica Neue"/>
              </a:rPr>
              <a:t>community experiences of health and well-being, or that  describe community practice </a:t>
            </a:r>
            <a:r>
              <a:rPr dirty="0" sz="2000" spc="-10">
                <a:latin typeface="Helvetica Neue"/>
                <a:cs typeface="Helvetica Neue"/>
              </a:rPr>
              <a:t>related </a:t>
            </a:r>
            <a:r>
              <a:rPr dirty="0" sz="2000">
                <a:latin typeface="Helvetica Neue"/>
                <a:cs typeface="Helvetica Neue"/>
              </a:rPr>
              <a:t>to health and wellness, early childhood, </a:t>
            </a:r>
            <a:r>
              <a:rPr dirty="0" sz="2000" spc="-20">
                <a:latin typeface="Helvetica Neue"/>
                <a:cs typeface="Helvetica Neue"/>
              </a:rPr>
              <a:t>children’s</a:t>
            </a:r>
            <a:r>
              <a:rPr dirty="0" sz="2000" spc="-5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development  and </a:t>
            </a:r>
            <a:r>
              <a:rPr dirty="0" sz="2000" spc="-5">
                <a:latin typeface="Helvetica Neue"/>
                <a:cs typeface="Helvetica Neue"/>
              </a:rPr>
              <a:t>parenting </a:t>
            </a:r>
            <a:r>
              <a:rPr dirty="0" sz="2000">
                <a:latin typeface="Helvetica Neue"/>
                <a:cs typeface="Helvetica Neue"/>
              </a:rPr>
              <a:t>have been </a:t>
            </a:r>
            <a:r>
              <a:rPr dirty="0" sz="2000" spc="-5">
                <a:latin typeface="Helvetica Neue"/>
                <a:cs typeface="Helvetica Neue"/>
              </a:rPr>
              <a:t>gathered, </a:t>
            </a:r>
            <a:r>
              <a:rPr dirty="0" sz="2000">
                <a:latin typeface="Helvetica Neue"/>
                <a:cs typeface="Helvetica Neue"/>
              </a:rPr>
              <a:t>capturing </a:t>
            </a:r>
            <a:r>
              <a:rPr dirty="0" sz="2000" b="1">
                <a:latin typeface="Helvetica Neue"/>
                <a:cs typeface="Helvetica Neue"/>
              </a:rPr>
              <a:t>‘lost’ </a:t>
            </a:r>
            <a:r>
              <a:rPr dirty="0" sz="2000">
                <a:latin typeface="Helvetica Neue"/>
                <a:cs typeface="Helvetica Neue"/>
              </a:rPr>
              <a:t>competences amongst Gypsy Roma, </a:t>
            </a:r>
            <a:r>
              <a:rPr dirty="0" sz="2000" spc="-25">
                <a:latin typeface="Helvetica Neue"/>
                <a:cs typeface="Helvetica Neue"/>
              </a:rPr>
              <a:t>Traveller  </a:t>
            </a:r>
            <a:r>
              <a:rPr dirty="0" sz="2000">
                <a:latin typeface="Helvetica Neue"/>
                <a:cs typeface="Helvetica Neue"/>
              </a:rPr>
              <a:t>communities.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 marR="121920">
              <a:lnSpc>
                <a:spcPct val="100000"/>
              </a:lnSpc>
            </a:pPr>
            <a:r>
              <a:rPr dirty="0" sz="2000" b="1">
                <a:latin typeface="Helvetica Neue"/>
                <a:cs typeface="Helvetica Neue"/>
              </a:rPr>
              <a:t>‘Recovering’ health and wellness</a:t>
            </a:r>
            <a:r>
              <a:rPr dirty="0" sz="2000">
                <a:latin typeface="Helvetica Neue"/>
                <a:cs typeface="Helvetica Neue"/>
              </a:rPr>
              <a:t>, will </a:t>
            </a:r>
            <a:r>
              <a:rPr dirty="0" sz="2000" spc="-5">
                <a:latin typeface="Helvetica Neue"/>
                <a:cs typeface="Helvetica Neue"/>
              </a:rPr>
              <a:t>strengthen </a:t>
            </a:r>
            <a:r>
              <a:rPr dirty="0" sz="2000">
                <a:latin typeface="Helvetica Neue"/>
                <a:cs typeface="Helvetica Neue"/>
              </a:rPr>
              <a:t>self-identities and confidence whilst </a:t>
            </a:r>
            <a:r>
              <a:rPr dirty="0" sz="2000" spc="-5">
                <a:latin typeface="Helvetica Neue"/>
                <a:cs typeface="Helvetica Neue"/>
              </a:rPr>
              <a:t>re-asserting  </a:t>
            </a:r>
            <a:r>
              <a:rPr dirty="0" sz="2000">
                <a:latin typeface="Helvetica Neue"/>
                <a:cs typeface="Helvetica Neue"/>
              </a:rPr>
              <a:t>communities’ based narratives of skills and knowledge that have existed and have been eﬀectively</a:t>
            </a:r>
            <a:r>
              <a:rPr dirty="0" sz="2000" spc="-10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‘co-  opted’ by majority societies (herb </a:t>
            </a:r>
            <a:r>
              <a:rPr dirty="0" sz="2000" spc="-10">
                <a:latin typeface="Helvetica Neue"/>
                <a:cs typeface="Helvetica Neue"/>
              </a:rPr>
              <a:t>lore, </a:t>
            </a:r>
            <a:r>
              <a:rPr dirty="0" sz="2000">
                <a:latin typeface="Helvetica Neue"/>
                <a:cs typeface="Helvetica Neue"/>
              </a:rPr>
              <a:t>traditional </a:t>
            </a:r>
            <a:r>
              <a:rPr dirty="0" sz="2000" spc="-5">
                <a:latin typeface="Helvetica Neue"/>
                <a:cs typeface="Helvetica Neue"/>
              </a:rPr>
              <a:t>remedies), rebuilding </a:t>
            </a:r>
            <a:r>
              <a:rPr dirty="0" sz="2000">
                <a:latin typeface="Helvetica Neue"/>
                <a:cs typeface="Helvetica Neue"/>
              </a:rPr>
              <a:t>a sense of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ownership and</a:t>
            </a:r>
            <a:r>
              <a:rPr dirty="0" sz="2000" spc="15">
                <a:latin typeface="Helvetica Neue"/>
                <a:cs typeface="Helvetica Neue"/>
              </a:rPr>
              <a:t> </a:t>
            </a:r>
            <a:r>
              <a:rPr dirty="0" sz="2000" spc="-25">
                <a:latin typeface="Helvetica Neue"/>
                <a:cs typeface="Helvetica Neue"/>
              </a:rPr>
              <a:t>agency.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200" y="1968500"/>
            <a:ext cx="11726545" cy="5816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"/>
                <a:cs typeface="Helvetica Neue"/>
              </a:rPr>
              <a:t>Themes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Our </a:t>
            </a:r>
            <a:r>
              <a:rPr dirty="0" sz="2000" spc="-10">
                <a:latin typeface="Helvetica Neue"/>
                <a:cs typeface="Helvetica Neue"/>
              </a:rPr>
              <a:t>research </a:t>
            </a:r>
            <a:r>
              <a:rPr dirty="0" sz="2000">
                <a:latin typeface="Helvetica Neue"/>
                <a:cs typeface="Helvetica Neue"/>
              </a:rPr>
              <a:t>has highlighted a number of very important themes and raised diﬀering</a:t>
            </a:r>
            <a:r>
              <a:rPr dirty="0" sz="2000" spc="-3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issues.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406400" marR="27305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  <a:tab pos="2898775" algn="l"/>
              </a:tabLst>
            </a:pPr>
            <a:r>
              <a:rPr dirty="0" sz="2000">
                <a:latin typeface="Helvetica Neue"/>
                <a:cs typeface="Helvetica Neue"/>
              </a:rPr>
              <a:t>Good practice exists	Examples of positive experiences in accessing health services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north</a:t>
            </a:r>
            <a:r>
              <a:rPr dirty="0" sz="2000" spc="-9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and  west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>
                <a:latin typeface="Helvetica Neue"/>
                <a:cs typeface="Helvetica Neue"/>
              </a:rPr>
              <a:t>tell us that, </a:t>
            </a:r>
            <a:r>
              <a:rPr dirty="0" sz="2000" spc="-10">
                <a:latin typeface="Helvetica Neue"/>
                <a:cs typeface="Helvetica Neue"/>
              </a:rPr>
              <a:t>there </a:t>
            </a:r>
            <a:r>
              <a:rPr dirty="0" sz="2000">
                <a:latin typeface="Helvetica Neue"/>
                <a:cs typeface="Helvetica Neue"/>
              </a:rPr>
              <a:t>is good practice for Romani and </a:t>
            </a:r>
            <a:r>
              <a:rPr dirty="0" sz="2000" spc="-25">
                <a:latin typeface="Helvetica Neue"/>
                <a:cs typeface="Helvetica Neue"/>
              </a:rPr>
              <a:t>Traveller</a:t>
            </a:r>
            <a:r>
              <a:rPr dirty="0" sz="2000" spc="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people.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61468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 spc="-40">
                <a:latin typeface="Helvetica Neue"/>
                <a:cs typeface="Helvetica Neue"/>
              </a:rPr>
              <a:t>GP’s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trusted Local doctors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generally trusted and </a:t>
            </a:r>
            <a:r>
              <a:rPr dirty="0" sz="2000" spc="-5">
                <a:latin typeface="Helvetica Neue"/>
                <a:cs typeface="Helvetica Neue"/>
              </a:rPr>
              <a:t>appreciated </a:t>
            </a:r>
            <a:r>
              <a:rPr dirty="0" sz="2000">
                <a:latin typeface="Helvetica Neue"/>
                <a:cs typeface="Helvetica Neue"/>
              </a:rPr>
              <a:t>by Romani and </a:t>
            </a:r>
            <a:r>
              <a:rPr dirty="0" sz="2000" spc="-25">
                <a:latin typeface="Helvetica Neue"/>
                <a:cs typeface="Helvetica Neue"/>
              </a:rPr>
              <a:t>Traveller  </a:t>
            </a:r>
            <a:r>
              <a:rPr dirty="0" sz="2000">
                <a:latin typeface="Helvetica Neue"/>
                <a:cs typeface="Helvetica Neue"/>
              </a:rPr>
              <a:t>families. A number of our interviewees </a:t>
            </a:r>
            <a:r>
              <a:rPr dirty="0" sz="2000" spc="-10">
                <a:latin typeface="Helvetica Neue"/>
                <a:cs typeface="Helvetica Neue"/>
              </a:rPr>
              <a:t>preferred </a:t>
            </a:r>
            <a:r>
              <a:rPr dirty="0" sz="2000">
                <a:latin typeface="Helvetica Neue"/>
                <a:cs typeface="Helvetica Neue"/>
              </a:rPr>
              <a:t>to visit their </a:t>
            </a:r>
            <a:r>
              <a:rPr dirty="0" sz="2000" spc="-120">
                <a:latin typeface="Helvetica Neue"/>
                <a:cs typeface="Helvetica Neue"/>
              </a:rPr>
              <a:t>GP, </a:t>
            </a:r>
            <a:r>
              <a:rPr dirty="0" sz="2000">
                <a:latin typeface="Helvetica Neue"/>
                <a:cs typeface="Helvetica Neue"/>
              </a:rPr>
              <a:t>even in </a:t>
            </a:r>
            <a:r>
              <a:rPr dirty="0" sz="2000" spc="-10">
                <a:latin typeface="Helvetica Neue"/>
                <a:cs typeface="Helvetica Neue"/>
              </a:rPr>
              <a:t>emergency</a:t>
            </a:r>
            <a:r>
              <a:rPr dirty="0" sz="2000" spc="6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situations.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484505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>
                <a:latin typeface="Helvetica Neue"/>
                <a:cs typeface="Helvetica Neue"/>
              </a:rPr>
              <a:t>Receptionists Many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people have told us that </a:t>
            </a:r>
            <a:r>
              <a:rPr dirty="0" sz="2000" spc="-5">
                <a:latin typeface="Helvetica Neue"/>
                <a:cs typeface="Helvetica Neue"/>
              </a:rPr>
              <a:t>receptionists </a:t>
            </a:r>
            <a:r>
              <a:rPr dirty="0" sz="2000">
                <a:latin typeface="Helvetica Neue"/>
                <a:cs typeface="Helvetica Neue"/>
              </a:rPr>
              <a:t>in GP </a:t>
            </a:r>
            <a:r>
              <a:rPr dirty="0" sz="2000" spc="-10">
                <a:latin typeface="Helvetica Neue"/>
                <a:cs typeface="Helvetica Neue"/>
              </a:rPr>
              <a:t>surgeries  </a:t>
            </a:r>
            <a:r>
              <a:rPr dirty="0" sz="2000">
                <a:latin typeface="Helvetica Neue"/>
                <a:cs typeface="Helvetica Neue"/>
              </a:rPr>
              <a:t>behave negatively </a:t>
            </a:r>
            <a:r>
              <a:rPr dirty="0" sz="2000" spc="-10">
                <a:latin typeface="Helvetica Neue"/>
                <a:cs typeface="Helvetica Neue"/>
              </a:rPr>
              <a:t>towards </a:t>
            </a:r>
            <a:r>
              <a:rPr dirty="0" sz="2000">
                <a:latin typeface="Helvetica Neue"/>
                <a:cs typeface="Helvetica Neue"/>
              </a:rPr>
              <a:t>them. Registering was a diﬃcult </a:t>
            </a:r>
            <a:r>
              <a:rPr dirty="0" sz="2000" spc="-10">
                <a:latin typeface="Helvetica Neue"/>
                <a:cs typeface="Helvetica Neue"/>
              </a:rPr>
              <a:t>process </a:t>
            </a:r>
            <a:r>
              <a:rPr dirty="0" sz="2000">
                <a:latin typeface="Helvetica Neue"/>
                <a:cs typeface="Helvetica Neue"/>
              </a:rPr>
              <a:t>for all our interviewees,  sometimes as they </a:t>
            </a:r>
            <a:r>
              <a:rPr dirty="0" sz="2000" spc="-10">
                <a:latin typeface="Helvetica Neue"/>
                <a:cs typeface="Helvetica Neue"/>
              </a:rPr>
              <a:t>were </a:t>
            </a:r>
            <a:r>
              <a:rPr dirty="0" sz="2000" spc="-5">
                <a:latin typeface="Helvetica Neue"/>
                <a:cs typeface="Helvetica Neue"/>
              </a:rPr>
              <a:t>rejected </a:t>
            </a:r>
            <a:r>
              <a:rPr dirty="0" sz="2000">
                <a:latin typeface="Helvetica Neue"/>
                <a:cs typeface="Helvetica Neue"/>
              </a:rPr>
              <a:t>by</a:t>
            </a:r>
            <a:r>
              <a:rPr dirty="0" sz="2000" spc="0">
                <a:latin typeface="Helvetica Neue"/>
                <a:cs typeface="Helvetica Neue"/>
              </a:rPr>
              <a:t> </a:t>
            </a:r>
            <a:r>
              <a:rPr dirty="0" sz="2000" spc="-5">
                <a:latin typeface="Helvetica Neue"/>
                <a:cs typeface="Helvetica Neue"/>
              </a:rPr>
              <a:t>receptionists.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508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>
                <a:latin typeface="Helvetica Neue"/>
                <a:cs typeface="Helvetica Neue"/>
              </a:rPr>
              <a:t>Hospitals </a:t>
            </a:r>
            <a:r>
              <a:rPr dirty="0" sz="2000" spc="-5">
                <a:latin typeface="Helvetica Neue"/>
                <a:cs typeface="Helvetica Neue"/>
              </a:rPr>
              <a:t>Visiting </a:t>
            </a:r>
            <a:r>
              <a:rPr dirty="0" sz="2000">
                <a:latin typeface="Helvetica Neue"/>
                <a:cs typeface="Helvetica Neue"/>
              </a:rPr>
              <a:t>hospitals is one </a:t>
            </a:r>
            <a:r>
              <a:rPr dirty="0" sz="2000" spc="-10">
                <a:latin typeface="Helvetica Neue"/>
                <a:cs typeface="Helvetica Neue"/>
              </a:rPr>
              <a:t>area </a:t>
            </a:r>
            <a:r>
              <a:rPr dirty="0" sz="2000">
                <a:latin typeface="Helvetica Neue"/>
                <a:cs typeface="Helvetica Neue"/>
              </a:rPr>
              <a:t>of potential conflict and misunderstanding, when </a:t>
            </a:r>
            <a:r>
              <a:rPr dirty="0" sz="2000" spc="-15">
                <a:latin typeface="Helvetica Neue"/>
                <a:cs typeface="Helvetica Neue"/>
              </a:rPr>
              <a:t>large</a:t>
            </a:r>
            <a:r>
              <a:rPr dirty="0" sz="2000" spc="-7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family  </a:t>
            </a:r>
            <a:r>
              <a:rPr dirty="0" sz="2000" spc="-10">
                <a:latin typeface="Helvetica Neue"/>
                <a:cs typeface="Helvetica Neue"/>
              </a:rPr>
              <a:t>groups </a:t>
            </a:r>
            <a:r>
              <a:rPr dirty="0" sz="2000">
                <a:latin typeface="Helvetica Neue"/>
                <a:cs typeface="Helvetica Neue"/>
              </a:rPr>
              <a:t>come to see sick </a:t>
            </a:r>
            <a:r>
              <a:rPr dirty="0" sz="2000" spc="-5">
                <a:latin typeface="Helvetica Neue"/>
                <a:cs typeface="Helvetica Neue"/>
              </a:rPr>
              <a:t>relatives. </a:t>
            </a:r>
            <a:r>
              <a:rPr dirty="0" sz="2000">
                <a:latin typeface="Helvetica Neue"/>
                <a:cs typeface="Helvetica Neue"/>
              </a:rPr>
              <a:t>Health staﬀ find it diﬃcult to accommodate these</a:t>
            </a:r>
            <a:r>
              <a:rPr dirty="0" sz="2000" spc="-2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visits.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Helvetica Neue"/>
              <a:buAutoNum type="arabicPeriod"/>
            </a:pPr>
            <a:endParaRPr sz="2050">
              <a:latin typeface="Times New Roman"/>
              <a:cs typeface="Times New Roman"/>
            </a:endParaRPr>
          </a:p>
          <a:p>
            <a:pPr marL="406400" marR="49149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000">
                <a:latin typeface="Helvetica Neue"/>
                <a:cs typeface="Helvetica Neue"/>
              </a:rPr>
              <a:t>Dentists Dentists and dentistry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viewed </a:t>
            </a:r>
            <a:r>
              <a:rPr dirty="0" sz="2000" spc="-25">
                <a:latin typeface="Helvetica Neue"/>
                <a:cs typeface="Helvetica Neue"/>
              </a:rPr>
              <a:t>warily, </a:t>
            </a:r>
            <a:r>
              <a:rPr dirty="0" sz="2000">
                <a:latin typeface="Helvetica Neue"/>
                <a:cs typeface="Helvetica Neue"/>
              </a:rPr>
              <a:t>in comparison to doctors and hospitals.</a:t>
            </a:r>
            <a:r>
              <a:rPr dirty="0" sz="2000" spc="-3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Many  avoid visits</a:t>
            </a:r>
            <a:r>
              <a:rPr dirty="0" sz="2000" spc="-5">
                <a:latin typeface="Helvetica Neue"/>
                <a:cs typeface="Helvetica Neue"/>
              </a:rPr>
              <a:t> </a:t>
            </a:r>
            <a:r>
              <a:rPr dirty="0" sz="2000" spc="-20">
                <a:latin typeface="Helvetica Neue"/>
                <a:cs typeface="Helvetica Neue"/>
              </a:rPr>
              <a:t>altogether.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36700" y="1155700"/>
            <a:ext cx="992759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58110" algn="l"/>
                <a:tab pos="4693285" algn="l"/>
                <a:tab pos="7538720" algn="l"/>
                <a:tab pos="8209280" algn="l"/>
              </a:tabLst>
            </a:pPr>
            <a:r>
              <a:rPr dirty="0">
                <a:latin typeface="Helvetica Neue"/>
                <a:cs typeface="Helvetica Neue"/>
              </a:rPr>
              <a:t>Gypsies,	Roma,	</a:t>
            </a:r>
            <a:r>
              <a:rPr dirty="0" spc="-459">
                <a:latin typeface="Helvetica Neue"/>
                <a:cs typeface="Helvetica Neue"/>
              </a:rPr>
              <a:t>T</a:t>
            </a:r>
            <a:r>
              <a:rPr dirty="0">
                <a:latin typeface="Helvetica Neue"/>
                <a:cs typeface="Helvetica Neue"/>
              </a:rPr>
              <a:t>ravellers	in	</a:t>
            </a:r>
            <a:r>
              <a:rPr dirty="0" spc="-185">
                <a:latin typeface="Helvetica Neue"/>
                <a:cs typeface="Helvetica Neue"/>
              </a:rPr>
              <a:t>W</a:t>
            </a:r>
            <a:r>
              <a:rPr dirty="0">
                <a:latin typeface="Helvetica Neue"/>
                <a:cs typeface="Helvetica Neue"/>
              </a:rPr>
              <a:t>ales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8300" y="2565400"/>
            <a:ext cx="12266930" cy="459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latin typeface="Helvetica Neue"/>
                <a:cs typeface="Helvetica Neue"/>
              </a:rPr>
              <a:t>Currently </a:t>
            </a:r>
            <a:r>
              <a:rPr dirty="0" sz="2000">
                <a:latin typeface="Helvetica Neue"/>
                <a:cs typeface="Helvetica Neue"/>
              </a:rPr>
              <a:t>in </a:t>
            </a:r>
            <a:r>
              <a:rPr dirty="0" sz="2000" spc="-15">
                <a:latin typeface="Helvetica Neue"/>
                <a:cs typeface="Helvetica Neue"/>
              </a:rPr>
              <a:t>Wales, </a:t>
            </a:r>
            <a:r>
              <a:rPr dirty="0" sz="2000" spc="-10">
                <a:latin typeface="Helvetica Neue"/>
                <a:cs typeface="Helvetica Neue"/>
              </a:rPr>
              <a:t>there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some 3,000 families of Gypsies </a:t>
            </a:r>
            <a:r>
              <a:rPr dirty="0" sz="2000" spc="-20">
                <a:latin typeface="Helvetica Neue"/>
                <a:cs typeface="Helvetica Neue"/>
              </a:rPr>
              <a:t>(Welsh </a:t>
            </a:r>
            <a:r>
              <a:rPr dirty="0" sz="2000">
                <a:latin typeface="Helvetica Neue"/>
                <a:cs typeface="Helvetica Neue"/>
              </a:rPr>
              <a:t>Romani or Kalé) and </a:t>
            </a:r>
            <a:r>
              <a:rPr dirty="0" sz="2000" spc="-20">
                <a:latin typeface="Helvetica Neue"/>
                <a:cs typeface="Helvetica Neue"/>
              </a:rPr>
              <a:t>Travellers </a:t>
            </a:r>
            <a:r>
              <a:rPr dirty="0" sz="2000">
                <a:latin typeface="Helvetica Neue"/>
                <a:cs typeface="Helvetica Neue"/>
              </a:rPr>
              <a:t>(mostly  of Irish origins). Families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usually quite </a:t>
            </a:r>
            <a:r>
              <a:rPr dirty="0" sz="2000" spc="-10">
                <a:latin typeface="Helvetica Neue"/>
                <a:cs typeface="Helvetica Neue"/>
              </a:rPr>
              <a:t>large, </a:t>
            </a:r>
            <a:r>
              <a:rPr dirty="0" sz="2000">
                <a:latin typeface="Helvetica Neue"/>
                <a:cs typeface="Helvetica Neue"/>
              </a:rPr>
              <a:t>with 3 or 4 </a:t>
            </a:r>
            <a:r>
              <a:rPr dirty="0" sz="2000" spc="-5">
                <a:latin typeface="Helvetica Neue"/>
                <a:cs typeface="Helvetica Neue"/>
              </a:rPr>
              <a:t>children </a:t>
            </a:r>
            <a:r>
              <a:rPr dirty="0" sz="2000">
                <a:latin typeface="Helvetica Neue"/>
                <a:cs typeface="Helvetica Neue"/>
              </a:rPr>
              <a:t>and 2 or sometimes 3 generations living  together or very close to each </a:t>
            </a:r>
            <a:r>
              <a:rPr dirty="0" sz="2000" spc="-35">
                <a:latin typeface="Helvetica Neue"/>
                <a:cs typeface="Helvetica Neue"/>
              </a:rPr>
              <a:t>other. </a:t>
            </a:r>
            <a:r>
              <a:rPr dirty="0" sz="2000">
                <a:latin typeface="Helvetica Neue"/>
                <a:cs typeface="Helvetica Neue"/>
              </a:rPr>
              <a:t>Most families </a:t>
            </a:r>
            <a:r>
              <a:rPr dirty="0" sz="2000" spc="-10">
                <a:latin typeface="Helvetica Neue"/>
                <a:cs typeface="Helvetica Neue"/>
              </a:rPr>
              <a:t>remain </a:t>
            </a:r>
            <a:r>
              <a:rPr dirty="0" sz="2000" spc="-5">
                <a:latin typeface="Helvetica Neue"/>
                <a:cs typeface="Helvetica Neue"/>
              </a:rPr>
              <a:t>commercially </a:t>
            </a:r>
            <a:r>
              <a:rPr dirty="0" sz="2000">
                <a:latin typeface="Helvetica Neue"/>
                <a:cs typeface="Helvetica Neue"/>
              </a:rPr>
              <a:t>nomadic, travelling for work and  business, wedding, baptisms, funerals and to comfort </a:t>
            </a:r>
            <a:r>
              <a:rPr dirty="0" sz="2000" spc="-5">
                <a:latin typeface="Helvetica Neue"/>
                <a:cs typeface="Helvetica Neue"/>
              </a:rPr>
              <a:t>relatives </a:t>
            </a:r>
            <a:r>
              <a:rPr dirty="0" sz="2000">
                <a:latin typeface="Helvetica Neue"/>
                <a:cs typeface="Helvetica Neue"/>
              </a:rPr>
              <a:t>during illness. During winter months,</a:t>
            </a:r>
            <a:r>
              <a:rPr dirty="0" sz="2000" spc="-9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families  stop on caravan sites, many of which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 spc="-5">
                <a:latin typeface="Helvetica Neue"/>
                <a:cs typeface="Helvetica Neue"/>
              </a:rPr>
              <a:t>provided </a:t>
            </a:r>
            <a:r>
              <a:rPr dirty="0" sz="2000">
                <a:latin typeface="Helvetica Neue"/>
                <a:cs typeface="Helvetica Neue"/>
              </a:rPr>
              <a:t>by local authorities (municipalities). </a:t>
            </a:r>
            <a:r>
              <a:rPr dirty="0" sz="2000" spc="-10">
                <a:latin typeface="Helvetica Neue"/>
                <a:cs typeface="Helvetica Neue"/>
              </a:rPr>
              <a:t>There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not enough  spaces on these sites though, and ‘stopping places’ (aitchin than)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fewer than needed. Unauthorised  encampments, </a:t>
            </a:r>
            <a:r>
              <a:rPr dirty="0" sz="2000" spc="-10">
                <a:latin typeface="Helvetica Neue"/>
                <a:cs typeface="Helvetica Neue"/>
              </a:rPr>
              <a:t>forced </a:t>
            </a:r>
            <a:r>
              <a:rPr dirty="0" sz="2000">
                <a:latin typeface="Helvetica Neue"/>
                <a:cs typeface="Helvetica Neue"/>
              </a:rPr>
              <a:t>evictions and </a:t>
            </a:r>
            <a:r>
              <a:rPr dirty="0" sz="2000" spc="-5">
                <a:latin typeface="Helvetica Neue"/>
                <a:cs typeface="Helvetica Neue"/>
              </a:rPr>
              <a:t>confrontations </a:t>
            </a:r>
            <a:r>
              <a:rPr dirty="0" sz="2000">
                <a:latin typeface="Helvetica Neue"/>
                <a:cs typeface="Helvetica Neue"/>
              </a:rPr>
              <a:t>with local, settled communities </a:t>
            </a:r>
            <a:r>
              <a:rPr dirty="0" sz="2000" spc="-15">
                <a:latin typeface="Helvetica Neue"/>
                <a:cs typeface="Helvetica Neue"/>
              </a:rPr>
              <a:t>are</a:t>
            </a:r>
            <a:r>
              <a:rPr dirty="0" sz="2000">
                <a:latin typeface="Helvetica Neue"/>
                <a:cs typeface="Helvetica Neue"/>
              </a:rPr>
              <a:t> </a:t>
            </a:r>
            <a:r>
              <a:rPr dirty="0" sz="2000" spc="-5">
                <a:latin typeface="Helvetica Neue"/>
                <a:cs typeface="Helvetica Neue"/>
              </a:rPr>
              <a:t>frequent.</a:t>
            </a:r>
            <a:endParaRPr sz="2000">
              <a:latin typeface="Helvetica Neue"/>
              <a:cs typeface="Helvetica Neue"/>
            </a:endParaRPr>
          </a:p>
          <a:p>
            <a:pPr marL="12700" marR="321310">
              <a:lnSpc>
                <a:spcPct val="100000"/>
              </a:lnSpc>
            </a:pPr>
            <a:r>
              <a:rPr dirty="0" sz="2000">
                <a:latin typeface="Helvetica Neue"/>
                <a:cs typeface="Helvetica Neue"/>
              </a:rPr>
              <a:t>Discrimination against Gypsies and </a:t>
            </a:r>
            <a:r>
              <a:rPr dirty="0" sz="2000" spc="-20">
                <a:latin typeface="Helvetica Neue"/>
                <a:cs typeface="Helvetica Neue"/>
              </a:rPr>
              <a:t>Travellers </a:t>
            </a:r>
            <a:r>
              <a:rPr dirty="0" sz="2000">
                <a:latin typeface="Helvetica Neue"/>
                <a:cs typeface="Helvetica Neue"/>
              </a:rPr>
              <a:t>is very </a:t>
            </a:r>
            <a:r>
              <a:rPr dirty="0" sz="2000" spc="-5">
                <a:latin typeface="Helvetica Neue"/>
                <a:cs typeface="Helvetica Neue"/>
              </a:rPr>
              <a:t>widespread </a:t>
            </a:r>
            <a:r>
              <a:rPr dirty="0" sz="2000">
                <a:latin typeface="Helvetica Neue"/>
                <a:cs typeface="Helvetica Neue"/>
              </a:rPr>
              <a:t>in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>
                <a:latin typeface="Helvetica Neue"/>
                <a:cs typeface="Helvetica Neue"/>
              </a:rPr>
              <a:t>(as </a:t>
            </a:r>
            <a:r>
              <a:rPr dirty="0" sz="2000" spc="-10">
                <a:latin typeface="Helvetica Neue"/>
                <a:cs typeface="Helvetica Neue"/>
              </a:rPr>
              <a:t>across </a:t>
            </a:r>
            <a:r>
              <a:rPr dirty="0" sz="2000">
                <a:latin typeface="Helvetica Neue"/>
                <a:cs typeface="Helvetica Neue"/>
              </a:rPr>
              <a:t>the UK), with abuse,  violent attacks and harassment being very </a:t>
            </a:r>
            <a:r>
              <a:rPr dirty="0" sz="2000" spc="-5">
                <a:latin typeface="Helvetica Neue"/>
                <a:cs typeface="Helvetica Neue"/>
              </a:rPr>
              <a:t>frequent. </a:t>
            </a:r>
            <a:r>
              <a:rPr dirty="0" sz="2000">
                <a:latin typeface="Helvetica Neue"/>
                <a:cs typeface="Helvetica Neue"/>
              </a:rPr>
              <a:t>The former competence in </a:t>
            </a:r>
            <a:r>
              <a:rPr dirty="0" sz="2000" spc="-5">
                <a:latin typeface="Helvetica Neue"/>
                <a:cs typeface="Helvetica Neue"/>
              </a:rPr>
              <a:t>Rromani-chib </a:t>
            </a:r>
            <a:r>
              <a:rPr dirty="0" sz="2000">
                <a:latin typeface="Helvetica Neue"/>
                <a:cs typeface="Helvetica Neue"/>
              </a:rPr>
              <a:t>or Romani  language is rapidly being lost. Irish </a:t>
            </a:r>
            <a:r>
              <a:rPr dirty="0" sz="2000" spc="-20">
                <a:latin typeface="Helvetica Neue"/>
                <a:cs typeface="Helvetica Neue"/>
              </a:rPr>
              <a:t>Travellers </a:t>
            </a:r>
            <a:r>
              <a:rPr dirty="0" sz="2000">
                <a:latin typeface="Helvetica Neue"/>
                <a:cs typeface="Helvetica Neue"/>
              </a:rPr>
              <a:t>speak Gammon. </a:t>
            </a:r>
            <a:r>
              <a:rPr dirty="0" sz="2000" spc="-10">
                <a:latin typeface="Helvetica Neue"/>
                <a:cs typeface="Helvetica Neue"/>
              </a:rPr>
              <a:t>There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now some 1,750 Roma families  mostly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Slovakia (Kosice, Lunik IX) in the south of </a:t>
            </a:r>
            <a:r>
              <a:rPr dirty="0" sz="2000" spc="-15">
                <a:latin typeface="Helvetica Neue"/>
                <a:cs typeface="Helvetica Neue"/>
              </a:rPr>
              <a:t>Wales, </a:t>
            </a:r>
            <a:r>
              <a:rPr dirty="0" sz="2000">
                <a:latin typeface="Helvetica Neue"/>
                <a:cs typeface="Helvetica Neue"/>
              </a:rPr>
              <a:t>with a few Rumanian, Bulgarian and  Hungarian Roma </a:t>
            </a:r>
            <a:r>
              <a:rPr dirty="0" sz="2000" spc="-5">
                <a:latin typeface="Helvetica Neue"/>
                <a:cs typeface="Helvetica Neue"/>
              </a:rPr>
              <a:t>present. </a:t>
            </a:r>
            <a:r>
              <a:rPr dirty="0" sz="2000">
                <a:latin typeface="Helvetica Neue"/>
                <a:cs typeface="Helvetica Neue"/>
              </a:rPr>
              <a:t>Many survive by selling a newspaper that supports homeless people, “The Big  Issue” on the </a:t>
            </a:r>
            <a:r>
              <a:rPr dirty="0" sz="2000" spc="-5">
                <a:latin typeface="Helvetica Neue"/>
                <a:cs typeface="Helvetica Neue"/>
              </a:rPr>
              <a:t>streets, </a:t>
            </a:r>
            <a:r>
              <a:rPr dirty="0" sz="2000">
                <a:latin typeface="Helvetica Neue"/>
                <a:cs typeface="Helvetica Neue"/>
              </a:rPr>
              <a:t>begging and washing car </a:t>
            </a:r>
            <a:r>
              <a:rPr dirty="0" sz="2000" spc="-5">
                <a:latin typeface="Helvetica Neue"/>
                <a:cs typeface="Helvetica Neue"/>
              </a:rPr>
              <a:t>windscreens </a:t>
            </a:r>
            <a:r>
              <a:rPr dirty="0" sz="2000">
                <a:latin typeface="Helvetica Neue"/>
                <a:cs typeface="Helvetica Neue"/>
              </a:rPr>
              <a:t>at traﬃc lights. These Roma face  discrimination as beggars and EU migrants, particularly since the </a:t>
            </a:r>
            <a:r>
              <a:rPr dirty="0" sz="2000" spc="-10">
                <a:latin typeface="Helvetica Neue"/>
                <a:cs typeface="Helvetica Neue"/>
              </a:rPr>
              <a:t>Brexit referendum. </a:t>
            </a:r>
            <a:r>
              <a:rPr dirty="0" sz="2000">
                <a:latin typeface="Helvetica Neue"/>
                <a:cs typeface="Helvetica Neue"/>
              </a:rPr>
              <a:t>Many of the Roma  </a:t>
            </a:r>
            <a:r>
              <a:rPr dirty="0" sz="2000" spc="-10">
                <a:latin typeface="Helvetica Neue"/>
                <a:cs typeface="Helvetica Neue"/>
              </a:rPr>
              <a:t>retain </a:t>
            </a:r>
            <a:r>
              <a:rPr dirty="0" sz="2000">
                <a:latin typeface="Helvetica Neue"/>
                <a:cs typeface="Helvetica Neue"/>
              </a:rPr>
              <a:t>their Romani language, though </a:t>
            </a:r>
            <a:r>
              <a:rPr dirty="0" sz="2000" spc="-15">
                <a:latin typeface="Helvetica Neue"/>
                <a:cs typeface="Helvetica Neue"/>
              </a:rPr>
              <a:t>are </a:t>
            </a:r>
            <a:r>
              <a:rPr dirty="0" sz="2000">
                <a:latin typeface="Helvetica Neue"/>
                <a:cs typeface="Helvetica Neue"/>
              </a:rPr>
              <a:t>not </a:t>
            </a:r>
            <a:r>
              <a:rPr dirty="0" sz="2000" spc="-5">
                <a:latin typeface="Helvetica Neue"/>
                <a:cs typeface="Helvetica Neue"/>
              </a:rPr>
              <a:t>commercially </a:t>
            </a:r>
            <a:r>
              <a:rPr dirty="0" sz="2000">
                <a:latin typeface="Helvetica Neue"/>
                <a:cs typeface="Helvetica Neue"/>
              </a:rPr>
              <a:t>nomadic like </a:t>
            </a:r>
            <a:r>
              <a:rPr dirty="0" sz="2000" spc="-25">
                <a:latin typeface="Helvetica Neue"/>
                <a:cs typeface="Helvetica Neue"/>
              </a:rPr>
              <a:t>Welsh </a:t>
            </a:r>
            <a:r>
              <a:rPr dirty="0" sz="2000">
                <a:latin typeface="Helvetica Neue"/>
                <a:cs typeface="Helvetica Neue"/>
              </a:rPr>
              <a:t>Gypsies and</a:t>
            </a:r>
            <a:r>
              <a:rPr dirty="0" sz="2000" spc="40">
                <a:latin typeface="Helvetica Neue"/>
                <a:cs typeface="Helvetica Neue"/>
              </a:rPr>
              <a:t> </a:t>
            </a:r>
            <a:r>
              <a:rPr dirty="0" sz="2000" spc="-20">
                <a:latin typeface="Helvetica Neue"/>
                <a:cs typeface="Helvetica Neue"/>
              </a:rPr>
              <a:t>Travellers.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84200" y="3644900"/>
            <a:ext cx="1171321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Helvetica Neue"/>
                <a:cs typeface="Helvetica Neue"/>
              </a:rPr>
              <a:t>Romani and </a:t>
            </a:r>
            <a:r>
              <a:rPr dirty="0" sz="2000" spc="-25" b="1">
                <a:latin typeface="Helvetica Neue"/>
                <a:cs typeface="Helvetica Neue"/>
              </a:rPr>
              <a:t>Traveller</a:t>
            </a:r>
            <a:r>
              <a:rPr dirty="0" sz="2000" spc="-60" b="1">
                <a:latin typeface="Helvetica Neue"/>
                <a:cs typeface="Helvetica Neue"/>
              </a:rPr>
              <a:t> </a:t>
            </a:r>
            <a:r>
              <a:rPr dirty="0" sz="2000" b="1">
                <a:latin typeface="Helvetica Neue"/>
                <a:cs typeface="Helvetica Neue"/>
              </a:rPr>
              <a:t>diet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tabLst>
                <a:tab pos="1183640" algn="l"/>
                <a:tab pos="5314950" algn="l"/>
                <a:tab pos="6101080" algn="l"/>
                <a:tab pos="6194425" algn="l"/>
              </a:tabLst>
            </a:pPr>
            <a:r>
              <a:rPr dirty="0" sz="2000">
                <a:latin typeface="Helvetica Neue"/>
                <a:cs typeface="Helvetica Neue"/>
              </a:rPr>
              <a:t>Hunting rabbits, pheasants and other animals	(hedgehog for example), foraging for </a:t>
            </a:r>
            <a:r>
              <a:rPr dirty="0" sz="2000" spc="-10">
                <a:latin typeface="Helvetica Neue"/>
                <a:cs typeface="Helvetica Neue"/>
              </a:rPr>
              <a:t>roots, </a:t>
            </a:r>
            <a:r>
              <a:rPr dirty="0" sz="2000">
                <a:latin typeface="Helvetica Neue"/>
                <a:cs typeface="Helvetica Neue"/>
              </a:rPr>
              <a:t>berries,  </a:t>
            </a:r>
            <a:r>
              <a:rPr dirty="0" sz="2000" spc="-5">
                <a:latin typeface="Helvetica Neue"/>
                <a:cs typeface="Helvetica Neue"/>
              </a:rPr>
              <a:t>mushrooms </a:t>
            </a:r>
            <a:r>
              <a:rPr dirty="0" sz="2000">
                <a:latin typeface="Helvetica Neue"/>
                <a:cs typeface="Helvetica Neue"/>
              </a:rPr>
              <a:t>and herbs, picking vegetables</a:t>
            </a:r>
            <a:r>
              <a:rPr dirty="0" sz="2000" spc="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and fruits	on farms have all </a:t>
            </a:r>
            <a:r>
              <a:rPr dirty="0" sz="2000" spc="-5">
                <a:latin typeface="Helvetica Neue"/>
                <a:cs typeface="Helvetica Neue"/>
              </a:rPr>
              <a:t>featured </a:t>
            </a:r>
            <a:r>
              <a:rPr dirty="0" sz="2000">
                <a:latin typeface="Helvetica Neue"/>
                <a:cs typeface="Helvetica Neue"/>
              </a:rPr>
              <a:t>as part of the eﬀorts</a:t>
            </a:r>
            <a:r>
              <a:rPr dirty="0" sz="2000" spc="-9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to  </a:t>
            </a:r>
            <a:r>
              <a:rPr dirty="0" sz="2000" spc="-10">
                <a:latin typeface="Helvetica Neue"/>
                <a:cs typeface="Helvetica Neue"/>
              </a:rPr>
              <a:t>source </a:t>
            </a:r>
            <a:r>
              <a:rPr dirty="0" sz="2000">
                <a:latin typeface="Helvetica Neue"/>
                <a:cs typeface="Helvetica Neue"/>
              </a:rPr>
              <a:t>nourishment in the past. This is very</a:t>
            </a:r>
            <a:r>
              <a:rPr dirty="0" sz="2000" spc="35">
                <a:latin typeface="Helvetica Neue"/>
                <a:cs typeface="Helvetica Neue"/>
              </a:rPr>
              <a:t> </a:t>
            </a:r>
            <a:r>
              <a:rPr dirty="0" sz="2000" spc="-10">
                <a:latin typeface="Helvetica Neue"/>
                <a:cs typeface="Helvetica Neue"/>
              </a:rPr>
              <a:t>rarely</a:t>
            </a:r>
            <a:r>
              <a:rPr dirty="0" sz="2000">
                <a:latin typeface="Helvetica Neue"/>
                <a:cs typeface="Helvetica Neue"/>
              </a:rPr>
              <a:t> the		case </a:t>
            </a:r>
            <a:r>
              <a:rPr dirty="0" sz="2000" spc="-30">
                <a:latin typeface="Helvetica Neue"/>
                <a:cs typeface="Helvetica Neue"/>
              </a:rPr>
              <a:t>now. </a:t>
            </a:r>
            <a:r>
              <a:rPr dirty="0" sz="2000">
                <a:latin typeface="Helvetica Neue"/>
                <a:cs typeface="Helvetica Neue"/>
              </a:rPr>
              <a:t>The impact on wellness has been  negative,	with what seems to be a </a:t>
            </a:r>
            <a:r>
              <a:rPr dirty="0" sz="2000" spc="-10">
                <a:latin typeface="Helvetica Neue"/>
                <a:cs typeface="Helvetica Neue"/>
              </a:rPr>
              <a:t>greater </a:t>
            </a:r>
            <a:r>
              <a:rPr dirty="0" sz="2000" spc="-5">
                <a:latin typeface="Helvetica Neue"/>
                <a:cs typeface="Helvetica Neue"/>
              </a:rPr>
              <a:t>reliance </a:t>
            </a:r>
            <a:r>
              <a:rPr dirty="0" sz="2000">
                <a:latin typeface="Helvetica Neue"/>
                <a:cs typeface="Helvetica Neue"/>
              </a:rPr>
              <a:t>upon </a:t>
            </a:r>
            <a:r>
              <a:rPr dirty="0" sz="2000" spc="-10">
                <a:latin typeface="Helvetica Neue"/>
                <a:cs typeface="Helvetica Neue"/>
              </a:rPr>
              <a:t>ready </a:t>
            </a:r>
            <a:r>
              <a:rPr dirty="0" sz="2000">
                <a:latin typeface="Helvetica Neue"/>
                <a:cs typeface="Helvetica Neue"/>
              </a:rPr>
              <a:t>meals and take-away foods, high in  saturated fats and sugars. This is leading to poor nutrition for babies and young </a:t>
            </a:r>
            <a:r>
              <a:rPr dirty="0" sz="2000" spc="-5">
                <a:latin typeface="Helvetica Neue"/>
                <a:cs typeface="Helvetica Neue"/>
              </a:rPr>
              <a:t>children, increasing  </a:t>
            </a:r>
            <a:r>
              <a:rPr dirty="0" sz="2000">
                <a:latin typeface="Helvetica Neue"/>
                <a:cs typeface="Helvetica Neue"/>
              </a:rPr>
              <a:t>dental and health</a:t>
            </a:r>
            <a:r>
              <a:rPr dirty="0" sz="2000" spc="-5">
                <a:latin typeface="Helvetica Neue"/>
                <a:cs typeface="Helvetica Neue"/>
              </a:rPr>
              <a:t> problems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84200" y="1485900"/>
            <a:ext cx="61087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b="1">
                <a:latin typeface="Helvetica Neue"/>
                <a:cs typeface="Helvetica Neue"/>
              </a:rPr>
              <a:t>Issues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200" y="1917700"/>
            <a:ext cx="11804650" cy="635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latin typeface="Helvetica Neue"/>
                <a:cs typeface="Helvetica Neue"/>
              </a:rPr>
              <a:t>There are </a:t>
            </a:r>
            <a:r>
              <a:rPr dirty="0" sz="1500">
                <a:latin typeface="Helvetica Neue"/>
                <a:cs typeface="Helvetica Neue"/>
              </a:rPr>
              <a:t>some serious issues that need </a:t>
            </a:r>
            <a:r>
              <a:rPr dirty="0" sz="1500" spc="-5">
                <a:latin typeface="Helvetica Neue"/>
                <a:cs typeface="Helvetica Neue"/>
              </a:rPr>
              <a:t>addressing related </a:t>
            </a:r>
            <a:r>
              <a:rPr dirty="0" sz="1500">
                <a:latin typeface="Helvetica Neue"/>
                <a:cs typeface="Helvetica Neue"/>
              </a:rPr>
              <a:t>to health and wellness for young Romani and </a:t>
            </a:r>
            <a:r>
              <a:rPr dirty="0" sz="1500" spc="-20">
                <a:latin typeface="Helvetica Neue"/>
                <a:cs typeface="Helvetica Neue"/>
              </a:rPr>
              <a:t>Traveller</a:t>
            </a:r>
            <a:r>
              <a:rPr dirty="0" sz="1500" spc="1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families.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50">
              <a:latin typeface="Times New Roman"/>
              <a:cs typeface="Times New Roman"/>
            </a:endParaRPr>
          </a:p>
          <a:p>
            <a:pPr marL="224154" indent="-211454">
              <a:lnSpc>
                <a:spcPct val="100000"/>
              </a:lnSpc>
              <a:buAutoNum type="arabicPeriod"/>
              <a:tabLst>
                <a:tab pos="224790" algn="l"/>
              </a:tabLst>
            </a:pPr>
            <a:r>
              <a:rPr dirty="0" sz="1500" b="1">
                <a:latin typeface="Helvetica Neue"/>
                <a:cs typeface="Helvetica Neue"/>
              </a:rPr>
              <a:t>Reading and</a:t>
            </a:r>
            <a:r>
              <a:rPr dirty="0" sz="1500" spc="-5" b="1">
                <a:latin typeface="Helvetica Neue"/>
                <a:cs typeface="Helvetica Neue"/>
              </a:rPr>
              <a:t> </a:t>
            </a:r>
            <a:r>
              <a:rPr dirty="0" sz="1500" b="1">
                <a:latin typeface="Helvetica Neue"/>
                <a:cs typeface="Helvetica Neue"/>
              </a:rPr>
              <a:t>writing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Helvetica Neue"/>
              <a:buAutoNum type="arabicPeriod"/>
            </a:pPr>
            <a:endParaRPr sz="1500">
              <a:latin typeface="Times New Roman"/>
              <a:cs typeface="Times New Roman"/>
            </a:endParaRPr>
          </a:p>
          <a:p>
            <a:pPr marL="12700" marR="214629">
              <a:lnSpc>
                <a:spcPts val="1700"/>
              </a:lnSpc>
            </a:pPr>
            <a:r>
              <a:rPr dirty="0" sz="1500">
                <a:latin typeface="Helvetica Neue"/>
                <a:cs typeface="Helvetica Neue"/>
              </a:rPr>
              <a:t>Almost all Gypsies and </a:t>
            </a:r>
            <a:r>
              <a:rPr dirty="0" sz="1500" spc="-15">
                <a:latin typeface="Helvetica Neue"/>
                <a:cs typeface="Helvetica Neue"/>
              </a:rPr>
              <a:t>Travellers </a:t>
            </a:r>
            <a:r>
              <a:rPr dirty="0" sz="1500">
                <a:latin typeface="Helvetica Neue"/>
                <a:cs typeface="Helvetica Neue"/>
              </a:rPr>
              <a:t>interviewed had a </a:t>
            </a:r>
            <a:r>
              <a:rPr dirty="0" sz="1500" spc="-25">
                <a:latin typeface="Helvetica Neue"/>
                <a:cs typeface="Helvetica Neue"/>
              </a:rPr>
              <a:t>low, </a:t>
            </a:r>
            <a:r>
              <a:rPr dirty="0" sz="1500">
                <a:latin typeface="Helvetica Neue"/>
                <a:cs typeface="Helvetica Neue"/>
              </a:rPr>
              <a:t>or no level of </a:t>
            </a:r>
            <a:r>
              <a:rPr dirty="0" sz="1500" spc="-15">
                <a:latin typeface="Helvetica Neue"/>
                <a:cs typeface="Helvetica Neue"/>
              </a:rPr>
              <a:t>literacy, </a:t>
            </a:r>
            <a:r>
              <a:rPr dirty="0" sz="1500" spc="-5">
                <a:latin typeface="Helvetica Neue"/>
                <a:cs typeface="Helvetica Neue"/>
              </a:rPr>
              <a:t>across </a:t>
            </a:r>
            <a:r>
              <a:rPr dirty="0" sz="1500">
                <a:latin typeface="Helvetica Neue"/>
                <a:cs typeface="Helvetica Neue"/>
              </a:rPr>
              <a:t>the age ranges 7-70.This causes </a:t>
            </a:r>
            <a:r>
              <a:rPr dirty="0" sz="1500" spc="-10">
                <a:latin typeface="Helvetica Neue"/>
                <a:cs typeface="Helvetica Neue"/>
              </a:rPr>
              <a:t>real </a:t>
            </a:r>
            <a:r>
              <a:rPr dirty="0" sz="1500">
                <a:latin typeface="Helvetica Neue"/>
                <a:cs typeface="Helvetica Neue"/>
              </a:rPr>
              <a:t>diﬃculties in  </a:t>
            </a:r>
            <a:r>
              <a:rPr dirty="0" sz="1500" spc="-5">
                <a:latin typeface="Helvetica Neue"/>
                <a:cs typeface="Helvetica Neue"/>
              </a:rPr>
              <a:t>reading </a:t>
            </a:r>
            <a:r>
              <a:rPr dirty="0" sz="1500">
                <a:latin typeface="Helvetica Neue"/>
                <a:cs typeface="Helvetica Neue"/>
              </a:rPr>
              <a:t>instructions for taking medicine, filling out </a:t>
            </a:r>
            <a:r>
              <a:rPr dirty="0" sz="1500" spc="-5">
                <a:latin typeface="Helvetica Neue"/>
                <a:cs typeface="Helvetica Neue"/>
              </a:rPr>
              <a:t>registration </a:t>
            </a:r>
            <a:r>
              <a:rPr dirty="0" sz="1500">
                <a:latin typeface="Helvetica Neue"/>
                <a:cs typeface="Helvetica Neue"/>
              </a:rPr>
              <a:t>forms at </a:t>
            </a:r>
            <a:r>
              <a:rPr dirty="0" sz="1500" spc="-30">
                <a:latin typeface="Helvetica Neue"/>
                <a:cs typeface="Helvetica Neue"/>
              </a:rPr>
              <a:t>GP’s </a:t>
            </a:r>
            <a:r>
              <a:rPr dirty="0" sz="1500" spc="-5">
                <a:latin typeface="Helvetica Neue"/>
                <a:cs typeface="Helvetica Neue"/>
              </a:rPr>
              <a:t>surgeries, </a:t>
            </a:r>
            <a:r>
              <a:rPr dirty="0" sz="1500">
                <a:latin typeface="Helvetica Neue"/>
                <a:cs typeface="Helvetica Neue"/>
              </a:rPr>
              <a:t>understanding signs in hospitals, following diet  sheets or advice on inoculations for babies.The </a:t>
            </a:r>
            <a:r>
              <a:rPr dirty="0" sz="1500" spc="-20">
                <a:latin typeface="Helvetica Neue"/>
                <a:cs typeface="Helvetica Neue"/>
              </a:rPr>
              <a:t>Welsh </a:t>
            </a:r>
            <a:r>
              <a:rPr dirty="0" sz="1500">
                <a:latin typeface="Helvetica Neue"/>
                <a:cs typeface="Helvetica Neue"/>
              </a:rPr>
              <a:t>education system has consistently failed Gypsies and </a:t>
            </a:r>
            <a:r>
              <a:rPr dirty="0" sz="1500" spc="-15">
                <a:latin typeface="Helvetica Neue"/>
                <a:cs typeface="Helvetica Neue"/>
              </a:rPr>
              <a:t>Travellers </a:t>
            </a:r>
            <a:r>
              <a:rPr dirty="0" sz="1500">
                <a:latin typeface="Helvetica Neue"/>
                <a:cs typeface="Helvetica Neue"/>
              </a:rPr>
              <a:t>for the past fifty  years in delivering literacy to these communities – why is this the</a:t>
            </a:r>
            <a:r>
              <a:rPr dirty="0" sz="1500" spc="-1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case?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24154" indent="-211454">
              <a:lnSpc>
                <a:spcPct val="100000"/>
              </a:lnSpc>
              <a:buAutoNum type="arabicPeriod" startAt="2"/>
              <a:tabLst>
                <a:tab pos="224790" algn="l"/>
              </a:tabLst>
            </a:pPr>
            <a:r>
              <a:rPr dirty="0" sz="1500" b="1">
                <a:latin typeface="Helvetica Neue"/>
                <a:cs typeface="Helvetica Neue"/>
              </a:rPr>
              <a:t>Diet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Helvetica Neue"/>
              <a:buAutoNum type="arabicPeriod" startAt="2"/>
            </a:pPr>
            <a:endParaRPr sz="1500">
              <a:latin typeface="Times New Roman"/>
              <a:cs typeface="Times New Roman"/>
            </a:endParaRPr>
          </a:p>
          <a:p>
            <a:pPr algn="just" marL="12700" marR="199390">
              <a:lnSpc>
                <a:spcPts val="1700"/>
              </a:lnSpc>
            </a:pPr>
            <a:r>
              <a:rPr dirty="0" sz="1500">
                <a:latin typeface="Helvetica Neue"/>
                <a:cs typeface="Helvetica Neue"/>
              </a:rPr>
              <a:t>Living on sites for Gypsies and </a:t>
            </a:r>
            <a:r>
              <a:rPr dirty="0" sz="1500" spc="-15">
                <a:latin typeface="Helvetica Neue"/>
                <a:cs typeface="Helvetica Neue"/>
              </a:rPr>
              <a:t>Travellers </a:t>
            </a:r>
            <a:r>
              <a:rPr dirty="0" sz="1500">
                <a:latin typeface="Helvetica Neue"/>
                <a:cs typeface="Helvetica Neue"/>
              </a:rPr>
              <a:t>in </a:t>
            </a:r>
            <a:r>
              <a:rPr dirty="0" sz="1500" spc="-15">
                <a:latin typeface="Helvetica Neue"/>
                <a:cs typeface="Helvetica Neue"/>
              </a:rPr>
              <a:t>Wales </a:t>
            </a:r>
            <a:r>
              <a:rPr dirty="0" sz="1500">
                <a:latin typeface="Helvetica Neue"/>
                <a:cs typeface="Helvetica Neue"/>
              </a:rPr>
              <a:t>has fundamentally changed the kind of diet that families have </a:t>
            </a:r>
            <a:r>
              <a:rPr dirty="0" sz="1500" spc="-5">
                <a:latin typeface="Helvetica Neue"/>
                <a:cs typeface="Helvetica Neue"/>
              </a:rPr>
              <a:t>relied </a:t>
            </a:r>
            <a:r>
              <a:rPr dirty="0" sz="1500">
                <a:latin typeface="Helvetica Neue"/>
                <a:cs typeface="Helvetica Neue"/>
              </a:rPr>
              <a:t>upon. Childhood  dental </a:t>
            </a:r>
            <a:r>
              <a:rPr dirty="0" sz="1500" spc="-5">
                <a:latin typeface="Helvetica Neue"/>
                <a:cs typeface="Helvetica Neue"/>
              </a:rPr>
              <a:t>problems </a:t>
            </a:r>
            <a:r>
              <a:rPr dirty="0" sz="1500">
                <a:latin typeface="Helvetica Neue"/>
                <a:cs typeface="Helvetica Neue"/>
              </a:rPr>
              <a:t>(some of our youngest interviewees told us of having 14 to 20 teeth </a:t>
            </a:r>
            <a:r>
              <a:rPr dirty="0" sz="1500" spc="-5">
                <a:latin typeface="Helvetica Neue"/>
                <a:cs typeface="Helvetica Neue"/>
              </a:rPr>
              <a:t>removed, </a:t>
            </a:r>
            <a:r>
              <a:rPr dirty="0" sz="1500">
                <a:latin typeface="Helvetica Neue"/>
                <a:cs typeface="Helvetica Neue"/>
              </a:rPr>
              <a:t>due to decay), overweight (even</a:t>
            </a:r>
            <a:r>
              <a:rPr dirty="0" sz="1500" spc="-70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obesity),  early onset diabetes, blood </a:t>
            </a:r>
            <a:r>
              <a:rPr dirty="0" sz="1500" spc="-10">
                <a:latin typeface="Helvetica Neue"/>
                <a:cs typeface="Helvetica Neue"/>
              </a:rPr>
              <a:t>pressure </a:t>
            </a:r>
            <a:r>
              <a:rPr dirty="0" sz="1500">
                <a:latin typeface="Helvetica Neue"/>
                <a:cs typeface="Helvetica Neue"/>
              </a:rPr>
              <a:t>and heart </a:t>
            </a:r>
            <a:r>
              <a:rPr dirty="0" sz="1500" spc="-5">
                <a:latin typeface="Helvetica Neue"/>
                <a:cs typeface="Helvetica Neue"/>
              </a:rPr>
              <a:t>problems </a:t>
            </a:r>
            <a:r>
              <a:rPr dirty="0" sz="1500">
                <a:latin typeface="Helvetica Neue"/>
                <a:cs typeface="Helvetica Neue"/>
              </a:rPr>
              <a:t>in adult life </a:t>
            </a:r>
            <a:r>
              <a:rPr dirty="0" sz="1500" spc="-10">
                <a:latin typeface="Helvetica Neue"/>
                <a:cs typeface="Helvetica Neue"/>
              </a:rPr>
              <a:t>are </a:t>
            </a:r>
            <a:r>
              <a:rPr dirty="0" sz="1500">
                <a:latin typeface="Helvetica Neue"/>
                <a:cs typeface="Helvetica Neue"/>
              </a:rPr>
              <a:t>all a consequence of these changes.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24154" indent="-211454">
              <a:lnSpc>
                <a:spcPct val="100000"/>
              </a:lnSpc>
              <a:buAutoNum type="arabicPeriod" startAt="3"/>
              <a:tabLst>
                <a:tab pos="224790" algn="l"/>
              </a:tabLst>
            </a:pPr>
            <a:r>
              <a:rPr dirty="0" sz="1500" spc="-20" b="1">
                <a:latin typeface="Helvetica Neue"/>
                <a:cs typeface="Helvetica Neue"/>
              </a:rPr>
              <a:t>Women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Helvetica Neue"/>
              <a:buAutoNum type="arabicPeriod" startAt="3"/>
            </a:pPr>
            <a:endParaRPr sz="1500">
              <a:latin typeface="Times New Roman"/>
              <a:cs typeface="Times New Roman"/>
            </a:endParaRPr>
          </a:p>
          <a:p>
            <a:pPr marL="12700" marR="523240">
              <a:lnSpc>
                <a:spcPts val="1700"/>
              </a:lnSpc>
            </a:pPr>
            <a:r>
              <a:rPr dirty="0" sz="1500">
                <a:latin typeface="Helvetica Neue"/>
                <a:cs typeface="Helvetica Neue"/>
              </a:rPr>
              <a:t>Romani and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women </a:t>
            </a:r>
            <a:r>
              <a:rPr dirty="0" sz="1500" spc="-10">
                <a:latin typeface="Helvetica Neue"/>
                <a:cs typeface="Helvetica Neue"/>
              </a:rPr>
              <a:t>were, </a:t>
            </a:r>
            <a:r>
              <a:rPr dirty="0" sz="1500">
                <a:latin typeface="Helvetica Neue"/>
                <a:cs typeface="Helvetica Neue"/>
              </a:rPr>
              <a:t>in </a:t>
            </a:r>
            <a:r>
              <a:rPr dirty="0" sz="1500" spc="-5">
                <a:latin typeface="Helvetica Neue"/>
                <a:cs typeface="Helvetica Neue"/>
              </a:rPr>
              <a:t>previous </a:t>
            </a:r>
            <a:r>
              <a:rPr dirty="0" sz="1500">
                <a:latin typeface="Helvetica Neue"/>
                <a:cs typeface="Helvetica Neue"/>
              </a:rPr>
              <a:t>generations, engaged in selling (hawking), fortune-telling, working in </a:t>
            </a:r>
            <a:r>
              <a:rPr dirty="0" sz="1500" spc="-5">
                <a:latin typeface="Helvetica Neue"/>
                <a:cs typeface="Helvetica Neue"/>
              </a:rPr>
              <a:t>agriculture </a:t>
            </a:r>
            <a:r>
              <a:rPr dirty="0" sz="1500">
                <a:latin typeface="Helvetica Neue"/>
                <a:cs typeface="Helvetica Neue"/>
              </a:rPr>
              <a:t>and  trading. </a:t>
            </a:r>
            <a:r>
              <a:rPr dirty="0" sz="1500" spc="-15">
                <a:latin typeface="Helvetica Neue"/>
                <a:cs typeface="Helvetica Neue"/>
              </a:rPr>
              <a:t>Presently, </a:t>
            </a:r>
            <a:r>
              <a:rPr dirty="0" sz="1500" spc="-5">
                <a:latin typeface="Helvetica Neue"/>
                <a:cs typeface="Helvetica Neue"/>
              </a:rPr>
              <a:t>restrictions </a:t>
            </a:r>
            <a:r>
              <a:rPr dirty="0" sz="1500">
                <a:latin typeface="Helvetica Neue"/>
                <a:cs typeface="Helvetica Neue"/>
              </a:rPr>
              <a:t>to mobility and </a:t>
            </a:r>
            <a:r>
              <a:rPr dirty="0" sz="1500" spc="-5">
                <a:latin typeface="Helvetica Neue"/>
                <a:cs typeface="Helvetica Neue"/>
              </a:rPr>
              <a:t>street </a:t>
            </a:r>
            <a:r>
              <a:rPr dirty="0" sz="1500">
                <a:latin typeface="Helvetica Neue"/>
                <a:cs typeface="Helvetica Neue"/>
              </a:rPr>
              <a:t>trading or </a:t>
            </a:r>
            <a:r>
              <a:rPr dirty="0" sz="1500" spc="-10">
                <a:latin typeface="Helvetica Neue"/>
                <a:cs typeface="Helvetica Neue"/>
              </a:rPr>
              <a:t>door-to-door </a:t>
            </a:r>
            <a:r>
              <a:rPr dirty="0" sz="1500">
                <a:latin typeface="Helvetica Neue"/>
                <a:cs typeface="Helvetica Neue"/>
              </a:rPr>
              <a:t>selling has concentrated </a:t>
            </a:r>
            <a:r>
              <a:rPr dirty="0" sz="1500" spc="-20">
                <a:latin typeface="Helvetica Neue"/>
                <a:cs typeface="Helvetica Neue"/>
              </a:rPr>
              <a:t>women’s </a:t>
            </a:r>
            <a:r>
              <a:rPr dirty="0" sz="1500" spc="-10">
                <a:latin typeface="Helvetica Neue"/>
                <a:cs typeface="Helvetica Neue"/>
              </a:rPr>
              <a:t>roles </a:t>
            </a:r>
            <a:r>
              <a:rPr dirty="0" sz="1500">
                <a:latin typeface="Helvetica Neue"/>
                <a:cs typeface="Helvetica Neue"/>
              </a:rPr>
              <a:t>to the </a:t>
            </a:r>
            <a:r>
              <a:rPr dirty="0" sz="1500" spc="-5">
                <a:latin typeface="Helvetica Neue"/>
                <a:cs typeface="Helvetica Neue"/>
              </a:rPr>
              <a:t>children,  </a:t>
            </a:r>
            <a:r>
              <a:rPr dirty="0" sz="1500">
                <a:latin typeface="Helvetica Neue"/>
                <a:cs typeface="Helvetica Neue"/>
              </a:rPr>
              <a:t>caravan and home, with much less engagement outside of the domestic </a:t>
            </a:r>
            <a:r>
              <a:rPr dirty="0" sz="1500" spc="-5">
                <a:latin typeface="Helvetica Neue"/>
                <a:cs typeface="Helvetica Neue"/>
              </a:rPr>
              <a:t>sphere. </a:t>
            </a:r>
            <a:r>
              <a:rPr dirty="0" sz="1500">
                <a:latin typeface="Helvetica Neue"/>
                <a:cs typeface="Helvetica Neue"/>
              </a:rPr>
              <a:t>Agricultural work has become dominated by</a:t>
            </a:r>
            <a:r>
              <a:rPr dirty="0" sz="1500" spc="-90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cheap  labour </a:t>
            </a:r>
            <a:r>
              <a:rPr dirty="0" sz="1500" spc="-10">
                <a:latin typeface="Helvetica Neue"/>
                <a:cs typeface="Helvetica Neue"/>
              </a:rPr>
              <a:t>from </a:t>
            </a:r>
            <a:r>
              <a:rPr dirty="0" sz="1500">
                <a:latin typeface="Helvetica Neue"/>
                <a:cs typeface="Helvetica Neue"/>
              </a:rPr>
              <a:t>the EU or Asia. </a:t>
            </a:r>
            <a:r>
              <a:rPr dirty="0" sz="1500" spc="-10">
                <a:latin typeface="Helvetica Neue"/>
                <a:cs typeface="Helvetica Neue"/>
              </a:rPr>
              <a:t>Well-being </a:t>
            </a:r>
            <a:r>
              <a:rPr dirty="0" sz="1500">
                <a:latin typeface="Helvetica Neue"/>
                <a:cs typeface="Helvetica Neue"/>
              </a:rPr>
              <a:t>amongst Romani and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women, has </a:t>
            </a:r>
            <a:r>
              <a:rPr dirty="0" sz="1500" spc="-5">
                <a:latin typeface="Helvetica Neue"/>
                <a:cs typeface="Helvetica Neue"/>
              </a:rPr>
              <a:t>suﬀered </a:t>
            </a:r>
            <a:r>
              <a:rPr dirty="0" sz="1500">
                <a:latin typeface="Helvetica Neue"/>
                <a:cs typeface="Helvetica Neue"/>
              </a:rPr>
              <a:t>as a </a:t>
            </a:r>
            <a:r>
              <a:rPr dirty="0" sz="1500" spc="-5">
                <a:latin typeface="Helvetica Neue"/>
                <a:cs typeface="Helvetica Neue"/>
              </a:rPr>
              <a:t>result </a:t>
            </a:r>
            <a:r>
              <a:rPr dirty="0" sz="1500">
                <a:latin typeface="Helvetica Neue"/>
                <a:cs typeface="Helvetica Neue"/>
              </a:rPr>
              <a:t>and gender inequality has  worsened.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400">
              <a:latin typeface="Times New Roman"/>
              <a:cs typeface="Times New Roman"/>
            </a:endParaRPr>
          </a:p>
          <a:p>
            <a:pPr marL="224154" indent="-211454">
              <a:lnSpc>
                <a:spcPct val="100000"/>
              </a:lnSpc>
              <a:buAutoNum type="arabicPeriod" startAt="4"/>
              <a:tabLst>
                <a:tab pos="224790" algn="l"/>
              </a:tabLst>
            </a:pPr>
            <a:r>
              <a:rPr dirty="0" sz="1500" b="1">
                <a:latin typeface="Helvetica Neue"/>
                <a:cs typeface="Helvetica Neue"/>
              </a:rPr>
              <a:t>Early years</a:t>
            </a:r>
            <a:r>
              <a:rPr dirty="0" sz="1500" spc="-5" b="1">
                <a:latin typeface="Helvetica Neue"/>
                <a:cs typeface="Helvetica Neue"/>
              </a:rPr>
              <a:t> </a:t>
            </a:r>
            <a:r>
              <a:rPr dirty="0" sz="1500" b="1">
                <a:latin typeface="Helvetica Neue"/>
                <a:cs typeface="Helvetica Neue"/>
              </a:rPr>
              <a:t>support</a:t>
            </a:r>
            <a:endParaRPr sz="15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>
              <a:latin typeface="Times New Roman"/>
              <a:cs typeface="Times New Roman"/>
            </a:endParaRPr>
          </a:p>
          <a:p>
            <a:pPr marL="12700" marR="5080">
              <a:lnSpc>
                <a:spcPts val="1700"/>
              </a:lnSpc>
            </a:pPr>
            <a:r>
              <a:rPr dirty="0" sz="1500">
                <a:latin typeface="Helvetica Neue"/>
                <a:cs typeface="Helvetica Neue"/>
              </a:rPr>
              <a:t>In terms of access to </a:t>
            </a:r>
            <a:r>
              <a:rPr dirty="0" sz="1500" spc="-5">
                <a:latin typeface="Helvetica Neue"/>
                <a:cs typeface="Helvetica Neue"/>
              </a:rPr>
              <a:t>preschool </a:t>
            </a:r>
            <a:r>
              <a:rPr dirty="0" sz="1500">
                <a:latin typeface="Helvetica Neue"/>
                <a:cs typeface="Helvetica Neue"/>
              </a:rPr>
              <a:t>and nursery places, this is non-existent for Gypsy and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communities in </a:t>
            </a:r>
            <a:r>
              <a:rPr dirty="0" sz="1500" spc="-10">
                <a:latin typeface="Helvetica Neue"/>
                <a:cs typeface="Helvetica Neue"/>
              </a:rPr>
              <a:t>Wales, </a:t>
            </a:r>
            <a:r>
              <a:rPr dirty="0" sz="1500">
                <a:latin typeface="Helvetica Neue"/>
                <a:cs typeface="Helvetica Neue"/>
              </a:rPr>
              <a:t>with almost no  take-up by the community and no </a:t>
            </a:r>
            <a:r>
              <a:rPr dirty="0" sz="1500" spc="-5">
                <a:latin typeface="Helvetica Neue"/>
                <a:cs typeface="Helvetica Neue"/>
              </a:rPr>
              <a:t>outreach </a:t>
            </a:r>
            <a:r>
              <a:rPr dirty="0" sz="1500" spc="-10">
                <a:latin typeface="Helvetica Neue"/>
                <a:cs typeface="Helvetica Neue"/>
              </a:rPr>
              <a:t>from </a:t>
            </a:r>
            <a:r>
              <a:rPr dirty="0" sz="1500">
                <a:latin typeface="Helvetica Neue"/>
                <a:cs typeface="Helvetica Neue"/>
              </a:rPr>
              <a:t>early years </a:t>
            </a:r>
            <a:r>
              <a:rPr dirty="0" sz="1500" spc="-5">
                <a:latin typeface="Helvetica Neue"/>
                <a:cs typeface="Helvetica Neue"/>
              </a:rPr>
              <a:t>programmes </a:t>
            </a:r>
            <a:r>
              <a:rPr dirty="0" sz="1500">
                <a:latin typeface="Helvetica Neue"/>
                <a:cs typeface="Helvetica Neue"/>
              </a:rPr>
              <a:t>(the </a:t>
            </a:r>
            <a:r>
              <a:rPr dirty="0" sz="1500" spc="-20">
                <a:latin typeface="Helvetica Neue"/>
                <a:cs typeface="Helvetica Neue"/>
              </a:rPr>
              <a:t>Welsh </a:t>
            </a:r>
            <a:r>
              <a:rPr dirty="0" sz="1500" spc="-10">
                <a:latin typeface="Helvetica Neue"/>
                <a:cs typeface="Helvetica Neue"/>
              </a:rPr>
              <a:t>government’s </a:t>
            </a:r>
            <a:r>
              <a:rPr dirty="0" sz="1500">
                <a:latin typeface="Helvetica Neue"/>
                <a:cs typeface="Helvetica Neue"/>
              </a:rPr>
              <a:t>‘Flying Start’ initiative), to </a:t>
            </a:r>
            <a:r>
              <a:rPr dirty="0" sz="1500" spc="-10">
                <a:latin typeface="Helvetica Neue"/>
                <a:cs typeface="Helvetica Neue"/>
              </a:rPr>
              <a:t>reach </a:t>
            </a:r>
            <a:r>
              <a:rPr dirty="0" sz="1500" spc="-20">
                <a:latin typeface="Helvetica Neue"/>
                <a:cs typeface="Helvetica Neue"/>
              </a:rPr>
              <a:t>Gypsy,  Traveller </a:t>
            </a:r>
            <a:r>
              <a:rPr dirty="0" sz="1500">
                <a:latin typeface="Helvetica Neue"/>
                <a:cs typeface="Helvetica Neue"/>
              </a:rPr>
              <a:t>or Roma families. </a:t>
            </a:r>
            <a:r>
              <a:rPr dirty="0" sz="1500" spc="-25">
                <a:latin typeface="Helvetica Neue"/>
                <a:cs typeface="Helvetica Neue"/>
              </a:rPr>
              <a:t>Very </a:t>
            </a:r>
            <a:r>
              <a:rPr dirty="0" sz="1500">
                <a:latin typeface="Helvetica Neue"/>
                <a:cs typeface="Helvetica Neue"/>
              </a:rPr>
              <a:t>little monitoring of Romani and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 spc="-15">
                <a:latin typeface="Helvetica Neue"/>
                <a:cs typeface="Helvetica Neue"/>
              </a:rPr>
              <a:t>children’s </a:t>
            </a:r>
            <a:r>
              <a:rPr dirty="0" sz="1500">
                <a:latin typeface="Helvetica Neue"/>
                <a:cs typeface="Helvetica Neue"/>
              </a:rPr>
              <a:t>development is being done by health practitioners or  </a:t>
            </a:r>
            <a:r>
              <a:rPr dirty="0" sz="1500" spc="-5">
                <a:latin typeface="Helvetica Neue"/>
                <a:cs typeface="Helvetica Neue"/>
              </a:rPr>
              <a:t>professionals, </a:t>
            </a:r>
            <a:r>
              <a:rPr dirty="0" sz="1500">
                <a:latin typeface="Helvetica Neue"/>
                <a:cs typeface="Helvetica Neue"/>
              </a:rPr>
              <a:t>in </a:t>
            </a:r>
            <a:r>
              <a:rPr dirty="0" sz="1500" spc="-30">
                <a:latin typeface="Helvetica Neue"/>
                <a:cs typeface="Helvetica Neue"/>
              </a:rPr>
              <a:t>Wa</a:t>
            </a:r>
            <a:endParaRPr sz="15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59000" y="990600"/>
            <a:ext cx="867981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75510" algn="l"/>
                <a:tab pos="2904490" algn="l"/>
                <a:tab pos="4915535" algn="l"/>
                <a:tab pos="6162675" algn="l"/>
              </a:tabLst>
            </a:pPr>
            <a:r>
              <a:rPr dirty="0">
                <a:latin typeface="Helvetica Neue"/>
                <a:cs typeface="Helvetica Neue"/>
              </a:rPr>
              <a:t>Stories	of	Health	and	</a:t>
            </a:r>
            <a:r>
              <a:rPr dirty="0" spc="-40">
                <a:latin typeface="Helvetica Neue"/>
                <a:cs typeface="Helvetica Neue"/>
              </a:rPr>
              <a:t>Wellness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8300" y="1803400"/>
            <a:ext cx="12258040" cy="612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7325">
              <a:lnSpc>
                <a:spcPct val="100000"/>
              </a:lnSpc>
              <a:spcBef>
                <a:spcPts val="100"/>
              </a:spcBef>
              <a:buChar char="•"/>
              <a:tabLst>
                <a:tab pos="172720" algn="l"/>
              </a:tabLst>
            </a:pPr>
            <a:r>
              <a:rPr dirty="0" sz="2000">
                <a:latin typeface="Helvetica Neue"/>
                <a:cs typeface="Helvetica Neue"/>
              </a:rPr>
              <a:t>The final </a:t>
            </a:r>
            <a:r>
              <a:rPr dirty="0" sz="2000" spc="-10">
                <a:latin typeface="Helvetica Neue"/>
                <a:cs typeface="Helvetica Neue"/>
              </a:rPr>
              <a:t>report from </a:t>
            </a:r>
            <a:r>
              <a:rPr dirty="0" sz="2000">
                <a:latin typeface="Helvetica Neue"/>
                <a:cs typeface="Helvetica Neue"/>
              </a:rPr>
              <a:t>this pilot </a:t>
            </a:r>
            <a:r>
              <a:rPr dirty="0" sz="2000" spc="-10">
                <a:latin typeface="Helvetica Neue"/>
                <a:cs typeface="Helvetica Neue"/>
              </a:rPr>
              <a:t>project </a:t>
            </a:r>
            <a:r>
              <a:rPr dirty="0" sz="2000">
                <a:latin typeface="Helvetica Neue"/>
                <a:cs typeface="Helvetica Neue"/>
              </a:rPr>
              <a:t>will be </a:t>
            </a:r>
            <a:r>
              <a:rPr dirty="0" sz="2000" spc="-5">
                <a:latin typeface="Helvetica Neue"/>
                <a:cs typeface="Helvetica Neue"/>
              </a:rPr>
              <a:t>presented </a:t>
            </a:r>
            <a:r>
              <a:rPr dirty="0" sz="2000">
                <a:latin typeface="Helvetica Neue"/>
                <a:cs typeface="Helvetica Neue"/>
              </a:rPr>
              <a:t>to the donors (NHS </a:t>
            </a:r>
            <a:r>
              <a:rPr dirty="0" sz="2000" spc="-15">
                <a:latin typeface="Helvetica Neue"/>
                <a:cs typeface="Helvetica Neue"/>
              </a:rPr>
              <a:t>Wales) </a:t>
            </a:r>
            <a:r>
              <a:rPr dirty="0" sz="2000">
                <a:latin typeface="Helvetica Neue"/>
                <a:cs typeface="Helvetica Neue"/>
              </a:rPr>
              <a:t>and the </a:t>
            </a:r>
            <a:r>
              <a:rPr dirty="0" sz="2000" spc="-25">
                <a:latin typeface="Helvetica Neue"/>
                <a:cs typeface="Helvetica Neue"/>
              </a:rPr>
              <a:t>Welsh  </a:t>
            </a:r>
            <a:r>
              <a:rPr dirty="0" sz="2000">
                <a:latin typeface="Helvetica Neue"/>
                <a:cs typeface="Helvetica Neue"/>
              </a:rPr>
              <a:t>government at the Senned (Senate) in </a:t>
            </a:r>
            <a:r>
              <a:rPr dirty="0" sz="2000" spc="-10">
                <a:latin typeface="Helvetica Neue"/>
                <a:cs typeface="Helvetica Neue"/>
              </a:rPr>
              <a:t>Cardiﬀ </a:t>
            </a:r>
            <a:r>
              <a:rPr dirty="0" sz="2000">
                <a:latin typeface="Helvetica Neue"/>
                <a:cs typeface="Helvetica Neue"/>
              </a:rPr>
              <a:t>in </a:t>
            </a:r>
            <a:r>
              <a:rPr dirty="0" sz="2000" spc="-10">
                <a:latin typeface="Helvetica Neue"/>
                <a:cs typeface="Helvetica Neue"/>
              </a:rPr>
              <a:t>March </a:t>
            </a:r>
            <a:r>
              <a:rPr dirty="0" sz="2000">
                <a:latin typeface="Helvetica Neue"/>
                <a:cs typeface="Helvetica Neue"/>
              </a:rPr>
              <a:t>2017. Our advocacy strategy will be to </a:t>
            </a:r>
            <a:r>
              <a:rPr dirty="0" sz="2000" spc="-10">
                <a:latin typeface="Helvetica Neue"/>
                <a:cs typeface="Helvetica Neue"/>
              </a:rPr>
              <a:t>promote </a:t>
            </a:r>
            <a:r>
              <a:rPr dirty="0" sz="2000">
                <a:latin typeface="Helvetica Neue"/>
                <a:cs typeface="Helvetica Neue"/>
              </a:rPr>
              <a:t>the  delivery of primary health </a:t>
            </a:r>
            <a:r>
              <a:rPr dirty="0" sz="2000" spc="-10">
                <a:latin typeface="Helvetica Neue"/>
                <a:cs typeface="Helvetica Neue"/>
              </a:rPr>
              <a:t>care </a:t>
            </a:r>
            <a:r>
              <a:rPr dirty="0" sz="2000">
                <a:latin typeface="Helvetica Neue"/>
                <a:cs typeface="Helvetica Neue"/>
              </a:rPr>
              <a:t>for families,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>
                <a:latin typeface="Helvetica Neue"/>
                <a:cs typeface="Helvetica Neue"/>
              </a:rPr>
              <a:t>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health mediators, using the  experience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Slovakia </a:t>
            </a:r>
            <a:r>
              <a:rPr dirty="0" sz="2000" spc="-20">
                <a:latin typeface="Helvetica Neue"/>
                <a:cs typeface="Helvetica Neue"/>
              </a:rPr>
              <a:t>(Way </a:t>
            </a:r>
            <a:r>
              <a:rPr dirty="0" sz="2000">
                <a:latin typeface="Helvetica Neue"/>
                <a:cs typeface="Helvetica Neue"/>
              </a:rPr>
              <a:t>of Hope, Wide Open School Foundation), the Roma Health Mediators  </a:t>
            </a:r>
            <a:r>
              <a:rPr dirty="0" sz="2000" spc="-5">
                <a:latin typeface="Helvetica Neue"/>
                <a:cs typeface="Helvetica Neue"/>
              </a:rPr>
              <a:t>programme </a:t>
            </a:r>
            <a:r>
              <a:rPr dirty="0" sz="2000">
                <a:latin typeface="Helvetica Neue"/>
                <a:cs typeface="Helvetica Neue"/>
              </a:rPr>
              <a:t>(OSF Budapest) and the highly successful Primary Health </a:t>
            </a:r>
            <a:r>
              <a:rPr dirty="0" sz="2000" spc="-10">
                <a:latin typeface="Helvetica Neue"/>
                <a:cs typeface="Helvetica Neue"/>
              </a:rPr>
              <a:t>Care </a:t>
            </a:r>
            <a:r>
              <a:rPr dirty="0" sz="2000">
                <a:latin typeface="Helvetica Neue"/>
                <a:cs typeface="Helvetica Neue"/>
              </a:rPr>
              <a:t>team of Irish </a:t>
            </a:r>
            <a:r>
              <a:rPr dirty="0" sz="2000" spc="-20">
                <a:latin typeface="Helvetica Neue"/>
                <a:cs typeface="Helvetica Neue"/>
              </a:rPr>
              <a:t>Travellers,  </a:t>
            </a:r>
            <a:r>
              <a:rPr dirty="0" sz="2000">
                <a:latin typeface="Helvetica Neue"/>
                <a:cs typeface="Helvetica Neue"/>
              </a:rPr>
              <a:t>developed at Pavee Point (Dublin). Advocacy will also </a:t>
            </a:r>
            <a:r>
              <a:rPr dirty="0" sz="2000" spc="-10">
                <a:latin typeface="Helvetica Neue"/>
                <a:cs typeface="Helvetica Neue"/>
              </a:rPr>
              <a:t>promote </a:t>
            </a:r>
            <a:r>
              <a:rPr dirty="0" sz="2000">
                <a:latin typeface="Helvetica Neue"/>
                <a:cs typeface="Helvetica Neue"/>
              </a:rPr>
              <a:t>the development of an on-line training  course for health practitioners and </a:t>
            </a:r>
            <a:r>
              <a:rPr dirty="0" sz="2000" spc="-5">
                <a:latin typeface="Helvetica Neue"/>
                <a:cs typeface="Helvetica Neue"/>
              </a:rPr>
              <a:t>professionals </a:t>
            </a:r>
            <a:r>
              <a:rPr dirty="0" sz="2000">
                <a:latin typeface="Helvetica Neue"/>
                <a:cs typeface="Helvetica Neue"/>
              </a:rPr>
              <a:t>in </a:t>
            </a:r>
            <a:r>
              <a:rPr dirty="0" sz="2000" spc="-15">
                <a:latin typeface="Helvetica Neue"/>
                <a:cs typeface="Helvetica Neue"/>
              </a:rPr>
              <a:t>Wales, </a:t>
            </a:r>
            <a:r>
              <a:rPr dirty="0" sz="2000">
                <a:latin typeface="Helvetica Neue"/>
                <a:cs typeface="Helvetica Neue"/>
              </a:rPr>
              <a:t>a national strategy for </a:t>
            </a:r>
            <a:r>
              <a:rPr dirty="0" sz="2000" spc="-5">
                <a:latin typeface="Helvetica Neue"/>
                <a:cs typeface="Helvetica Neue"/>
              </a:rPr>
              <a:t>improving </a:t>
            </a:r>
            <a:r>
              <a:rPr dirty="0" sz="2000">
                <a:latin typeface="Helvetica Neue"/>
                <a:cs typeface="Helvetica Neue"/>
              </a:rPr>
              <a:t>health and  wellness amongst Romani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government and NHS, particularly  </a:t>
            </a:r>
            <a:r>
              <a:rPr dirty="0" sz="2000" spc="-10">
                <a:latin typeface="Helvetica Neue"/>
                <a:cs typeface="Helvetica Neue"/>
              </a:rPr>
              <a:t>targeting </a:t>
            </a:r>
            <a:r>
              <a:rPr dirty="0" sz="2000">
                <a:latin typeface="Helvetica Neue"/>
                <a:cs typeface="Helvetica Neue"/>
              </a:rPr>
              <a:t>the early years,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 spc="-5">
                <a:latin typeface="Helvetica Neue"/>
                <a:cs typeface="Helvetica Neue"/>
              </a:rPr>
              <a:t>improving </a:t>
            </a:r>
            <a:r>
              <a:rPr dirty="0" sz="2000">
                <a:latin typeface="Helvetica Neue"/>
                <a:cs typeface="Helvetica Neue"/>
              </a:rPr>
              <a:t>skills and knowledge amongst health</a:t>
            </a:r>
            <a:r>
              <a:rPr dirty="0" sz="2000" spc="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visitors.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Helvetica Neue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dirty="0" sz="2000" spc="-15">
                <a:latin typeface="Helvetica Neue"/>
                <a:cs typeface="Helvetica Neue"/>
              </a:rPr>
              <a:t>Crucially, </a:t>
            </a:r>
            <a:r>
              <a:rPr dirty="0" sz="2000">
                <a:latin typeface="Helvetica Neue"/>
                <a:cs typeface="Helvetica Neue"/>
              </a:rPr>
              <a:t>the advocacy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the pilot </a:t>
            </a:r>
            <a:r>
              <a:rPr dirty="0" sz="2000" spc="-10">
                <a:latin typeface="Helvetica Neue"/>
                <a:cs typeface="Helvetica Neue"/>
              </a:rPr>
              <a:t>project report </a:t>
            </a:r>
            <a:r>
              <a:rPr dirty="0" sz="2000">
                <a:latin typeface="Helvetica Neue"/>
                <a:cs typeface="Helvetica Neue"/>
              </a:rPr>
              <a:t>will seek to </a:t>
            </a:r>
            <a:r>
              <a:rPr dirty="0" sz="2000" spc="-5">
                <a:latin typeface="Helvetica Neue"/>
                <a:cs typeface="Helvetica Neue"/>
              </a:rPr>
              <a:t>directly </a:t>
            </a:r>
            <a:r>
              <a:rPr dirty="0" sz="2000">
                <a:latin typeface="Helvetica Neue"/>
                <a:cs typeface="Helvetica Neue"/>
              </a:rPr>
              <a:t>impact upon government </a:t>
            </a:r>
            <a:r>
              <a:rPr dirty="0" sz="2000" spc="-25">
                <a:latin typeface="Helvetica Neue"/>
                <a:cs typeface="Helvetica Neue"/>
              </a:rPr>
              <a:t>policy, 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>
                <a:latin typeface="Helvetica Neue"/>
                <a:cs typeface="Helvetica Neue"/>
              </a:rPr>
              <a:t>invoking the </a:t>
            </a:r>
            <a:r>
              <a:rPr dirty="0" sz="2000" spc="-15">
                <a:latin typeface="Helvetica Neue"/>
                <a:cs typeface="Helvetica Neue"/>
              </a:rPr>
              <a:t>Well-being </a:t>
            </a:r>
            <a:r>
              <a:rPr dirty="0" sz="2000">
                <a:latin typeface="Helvetica Neue"/>
                <a:cs typeface="Helvetica Neue"/>
              </a:rPr>
              <a:t>of </a:t>
            </a:r>
            <a:r>
              <a:rPr dirty="0" sz="2000" spc="-10">
                <a:latin typeface="Helvetica Neue"/>
                <a:cs typeface="Helvetica Neue"/>
              </a:rPr>
              <a:t>Future </a:t>
            </a:r>
            <a:r>
              <a:rPr dirty="0" sz="2000">
                <a:latin typeface="Helvetica Neue"/>
                <a:cs typeface="Helvetica Neue"/>
              </a:rPr>
              <a:t>Generations </a:t>
            </a:r>
            <a:r>
              <a:rPr dirty="0" sz="2000" spc="-15">
                <a:latin typeface="Helvetica Neue"/>
                <a:cs typeface="Helvetica Neue"/>
              </a:rPr>
              <a:t>(Wales) </a:t>
            </a:r>
            <a:r>
              <a:rPr dirty="0" sz="2000">
                <a:latin typeface="Helvetica Neue"/>
                <a:cs typeface="Helvetica Neue"/>
              </a:rPr>
              <a:t>Act, 2015, which </a:t>
            </a:r>
            <a:r>
              <a:rPr dirty="0" sz="2000" spc="-10">
                <a:latin typeface="Helvetica Neue"/>
                <a:cs typeface="Helvetica Neue"/>
              </a:rPr>
              <a:t>requires </a:t>
            </a:r>
            <a:r>
              <a:rPr dirty="0" sz="2000">
                <a:latin typeface="Helvetica Neue"/>
                <a:cs typeface="Helvetica Neue"/>
              </a:rPr>
              <a:t>the </a:t>
            </a:r>
            <a:r>
              <a:rPr dirty="0" sz="2000" spc="-5">
                <a:latin typeface="Helvetica Neue"/>
                <a:cs typeface="Helvetica Neue"/>
              </a:rPr>
              <a:t>improvement </a:t>
            </a:r>
            <a:r>
              <a:rPr dirty="0" sz="2000">
                <a:latin typeface="Helvetica Neue"/>
                <a:cs typeface="Helvetica Neue"/>
              </a:rPr>
              <a:t>of  the social, economic, </a:t>
            </a:r>
            <a:r>
              <a:rPr dirty="0" sz="2000" spc="-5">
                <a:latin typeface="Helvetica Neue"/>
                <a:cs typeface="Helvetica Neue"/>
              </a:rPr>
              <a:t>environmental </a:t>
            </a:r>
            <a:r>
              <a:rPr dirty="0" sz="2000">
                <a:latin typeface="Helvetica Neue"/>
                <a:cs typeface="Helvetica Neue"/>
              </a:rPr>
              <a:t>and cultural well-being of all </a:t>
            </a:r>
            <a:r>
              <a:rPr dirty="0" sz="2000" spc="-10">
                <a:latin typeface="Helvetica Neue"/>
                <a:cs typeface="Helvetica Neue"/>
              </a:rPr>
              <a:t>groups </a:t>
            </a:r>
            <a:r>
              <a:rPr dirty="0" sz="2000">
                <a:latin typeface="Helvetica Neue"/>
                <a:cs typeface="Helvetica Neue"/>
              </a:rPr>
              <a:t>in the </a:t>
            </a:r>
            <a:r>
              <a:rPr dirty="0" sz="2000" spc="-25">
                <a:latin typeface="Helvetica Neue"/>
                <a:cs typeface="Helvetica Neue"/>
              </a:rPr>
              <a:t>Welsh </a:t>
            </a:r>
            <a:r>
              <a:rPr dirty="0" sz="2000">
                <a:latin typeface="Helvetica Neue"/>
                <a:cs typeface="Helvetica Neue"/>
              </a:rPr>
              <a:t>population, to achieve  the </a:t>
            </a:r>
            <a:r>
              <a:rPr dirty="0" sz="2000" spc="-15">
                <a:latin typeface="Helvetica Neue"/>
                <a:cs typeface="Helvetica Neue"/>
              </a:rPr>
              <a:t>“Wales </a:t>
            </a:r>
            <a:r>
              <a:rPr dirty="0" sz="2000" spc="-60">
                <a:latin typeface="Helvetica Neue"/>
                <a:cs typeface="Helvetica Neue"/>
              </a:rPr>
              <a:t>We </a:t>
            </a:r>
            <a:r>
              <a:rPr dirty="0" sz="2000" spc="-20">
                <a:latin typeface="Helvetica Neue"/>
                <a:cs typeface="Helvetica Neue"/>
              </a:rPr>
              <a:t>Want </a:t>
            </a:r>
            <a:r>
              <a:rPr dirty="0" sz="2000">
                <a:latin typeface="Helvetica Neue"/>
                <a:cs typeface="Helvetica Neue"/>
              </a:rPr>
              <a:t>by 2050”. Our advocacy </a:t>
            </a:r>
            <a:r>
              <a:rPr dirty="0" sz="2000" spc="-10">
                <a:latin typeface="Helvetica Neue"/>
                <a:cs typeface="Helvetica Neue"/>
              </a:rPr>
              <a:t>around </a:t>
            </a:r>
            <a:r>
              <a:rPr dirty="0" sz="2000">
                <a:latin typeface="Helvetica Neue"/>
                <a:cs typeface="Helvetica Neue"/>
              </a:rPr>
              <a:t>developing early years services and </a:t>
            </a:r>
            <a:r>
              <a:rPr dirty="0" sz="2000" spc="-5">
                <a:latin typeface="Helvetica Neue"/>
                <a:cs typeface="Helvetica Neue"/>
              </a:rPr>
              <a:t>provision </a:t>
            </a:r>
            <a:r>
              <a:rPr dirty="0" sz="2000">
                <a:latin typeface="Helvetica Neue"/>
                <a:cs typeface="Helvetica Neue"/>
              </a:rPr>
              <a:t>for the 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 spc="-5">
                <a:latin typeface="Helvetica Neue"/>
                <a:cs typeface="Helvetica Neue"/>
              </a:rPr>
              <a:t>directly </a:t>
            </a:r>
            <a:r>
              <a:rPr dirty="0" sz="2000">
                <a:latin typeface="Helvetica Neue"/>
                <a:cs typeface="Helvetica Neue"/>
              </a:rPr>
              <a:t>feeds into this public</a:t>
            </a:r>
            <a:r>
              <a:rPr dirty="0" sz="2000" spc="50">
                <a:latin typeface="Helvetica Neue"/>
                <a:cs typeface="Helvetica Neue"/>
              </a:rPr>
              <a:t> </a:t>
            </a:r>
            <a:r>
              <a:rPr dirty="0" sz="2000" spc="-30">
                <a:latin typeface="Helvetica Neue"/>
                <a:cs typeface="Helvetica Neue"/>
              </a:rPr>
              <a:t>duty.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Helvetica Neue"/>
              <a:buChar char="•"/>
            </a:pPr>
            <a:endParaRPr sz="2050">
              <a:latin typeface="Times New Roman"/>
              <a:cs typeface="Times New Roman"/>
            </a:endParaRPr>
          </a:p>
          <a:p>
            <a:pPr marL="12700" marR="107950">
              <a:lnSpc>
                <a:spcPct val="100000"/>
              </a:lnSpc>
              <a:buChar char="•"/>
              <a:tabLst>
                <a:tab pos="172720" algn="l"/>
              </a:tabLst>
            </a:pPr>
            <a:r>
              <a:rPr dirty="0" sz="2000">
                <a:latin typeface="Helvetica Neue"/>
                <a:cs typeface="Helvetica Neue"/>
              </a:rPr>
              <a:t>Using the </a:t>
            </a:r>
            <a:r>
              <a:rPr dirty="0" sz="2000" spc="-5">
                <a:latin typeface="Helvetica Neue"/>
                <a:cs typeface="Helvetica Neue"/>
              </a:rPr>
              <a:t>recommendations </a:t>
            </a:r>
            <a:r>
              <a:rPr dirty="0" sz="2000" spc="-10">
                <a:latin typeface="Helvetica Neue"/>
                <a:cs typeface="Helvetica Neue"/>
              </a:rPr>
              <a:t>from </a:t>
            </a:r>
            <a:r>
              <a:rPr dirty="0" sz="2000">
                <a:latin typeface="Helvetica Neue"/>
                <a:cs typeface="Helvetica Neue"/>
              </a:rPr>
              <a:t>the “Is </a:t>
            </a:r>
            <a:r>
              <a:rPr dirty="0" sz="2000" spc="-15">
                <a:latin typeface="Helvetica Neue"/>
                <a:cs typeface="Helvetica Neue"/>
              </a:rPr>
              <a:t>Wales </a:t>
            </a:r>
            <a:r>
              <a:rPr dirty="0" sz="2000" spc="-5">
                <a:latin typeface="Helvetica Neue"/>
                <a:cs typeface="Helvetica Neue"/>
              </a:rPr>
              <a:t>Fairer?” </a:t>
            </a:r>
            <a:r>
              <a:rPr dirty="0" sz="2000" spc="-10">
                <a:latin typeface="Helvetica Neue"/>
                <a:cs typeface="Helvetica Neue"/>
              </a:rPr>
              <a:t>report, from </a:t>
            </a:r>
            <a:r>
              <a:rPr dirty="0" sz="2000">
                <a:latin typeface="Helvetica Neue"/>
                <a:cs typeface="Helvetica Neue"/>
              </a:rPr>
              <a:t>the UK Human Rights Commission  (2015) that demonstrated the declining equality outcomes for </a:t>
            </a:r>
            <a:r>
              <a:rPr dirty="0" sz="2000" spc="-25">
                <a:latin typeface="Helvetica Neue"/>
                <a:cs typeface="Helvetica Neue"/>
              </a:rPr>
              <a:t>Gypsy, </a:t>
            </a:r>
            <a:r>
              <a:rPr dirty="0" sz="2000">
                <a:latin typeface="Helvetica Neue"/>
                <a:cs typeface="Helvetica Neue"/>
              </a:rPr>
              <a:t>Roma,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>
                <a:latin typeface="Helvetica Neue"/>
                <a:cs typeface="Helvetica Neue"/>
              </a:rPr>
              <a:t>communities in</a:t>
            </a:r>
            <a:r>
              <a:rPr dirty="0" sz="2000" spc="-10">
                <a:latin typeface="Helvetica Neue"/>
                <a:cs typeface="Helvetica Neue"/>
              </a:rPr>
              <a:t> </a:t>
            </a:r>
            <a:r>
              <a:rPr dirty="0" sz="2000" spc="-15">
                <a:latin typeface="Helvetica Neue"/>
                <a:cs typeface="Helvetica Neue"/>
              </a:rPr>
              <a:t>Wales  </a:t>
            </a:r>
            <a:r>
              <a:rPr dirty="0" sz="2000">
                <a:latin typeface="Helvetica Neue"/>
                <a:cs typeface="Helvetica Neue"/>
              </a:rPr>
              <a:t>since the 2010 Act, we also intend to advocate for early childhood education and </a:t>
            </a:r>
            <a:r>
              <a:rPr dirty="0" sz="2000" spc="-10">
                <a:latin typeface="Helvetica Neue"/>
                <a:cs typeface="Helvetica Neue"/>
              </a:rPr>
              <a:t>care </a:t>
            </a:r>
            <a:r>
              <a:rPr dirty="0" sz="2000">
                <a:latin typeface="Helvetica Neue"/>
                <a:cs typeface="Helvetica Neue"/>
              </a:rPr>
              <a:t>services, to </a:t>
            </a:r>
            <a:r>
              <a:rPr dirty="0" sz="2000" spc="-10">
                <a:latin typeface="Helvetica Neue"/>
                <a:cs typeface="Helvetica Neue"/>
              </a:rPr>
              <a:t>improve  </a:t>
            </a:r>
            <a:r>
              <a:rPr dirty="0" sz="2000">
                <a:latin typeface="Helvetica Neue"/>
                <a:cs typeface="Helvetica Neue"/>
              </a:rPr>
              <a:t>health and wellness outcomes amongst our</a:t>
            </a:r>
            <a:r>
              <a:rPr dirty="0" sz="2000" spc="-1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communities.</a:t>
            </a:r>
            <a:endParaRPr sz="2000">
              <a:latin typeface="Helvetica Neue"/>
              <a:cs typeface="Helvetica Neue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016500" y="990600"/>
            <a:ext cx="297815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9764" algn="l"/>
              </a:tabLst>
            </a:pPr>
            <a:r>
              <a:rPr dirty="0">
                <a:latin typeface="Helvetica Neue"/>
                <a:cs typeface="Helvetica Neue"/>
              </a:rPr>
              <a:t>Thank	you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883900" y="3327400"/>
            <a:ext cx="1887855" cy="3073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spc="-60">
                <a:latin typeface="Helvetica Neue"/>
                <a:cs typeface="Helvetica Neue"/>
              </a:rPr>
              <a:t>We </a:t>
            </a:r>
            <a:r>
              <a:rPr dirty="0" sz="2000">
                <a:latin typeface="Helvetica Neue"/>
                <a:cs typeface="Helvetica Neue"/>
              </a:rPr>
              <a:t>would like</a:t>
            </a:r>
            <a:r>
              <a:rPr dirty="0" sz="2000" spc="-35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to  ask you, what  could we do to  further </a:t>
            </a:r>
            <a:r>
              <a:rPr dirty="0" sz="2000" spc="-10">
                <a:latin typeface="Helvetica Neue"/>
                <a:cs typeface="Helvetica Neue"/>
              </a:rPr>
              <a:t>improve  </a:t>
            </a:r>
            <a:r>
              <a:rPr dirty="0" sz="2000">
                <a:latin typeface="Helvetica Neue"/>
                <a:cs typeface="Helvetica Neue"/>
              </a:rPr>
              <a:t>our </a:t>
            </a:r>
            <a:r>
              <a:rPr dirty="0" sz="2000" spc="-20">
                <a:latin typeface="Helvetica Neue"/>
                <a:cs typeface="Helvetica Neue"/>
              </a:rPr>
              <a:t>advocacy,  </a:t>
            </a:r>
            <a:r>
              <a:rPr dirty="0" sz="2000">
                <a:latin typeface="Helvetica Neue"/>
                <a:cs typeface="Helvetica Neue"/>
              </a:rPr>
              <a:t>our </a:t>
            </a:r>
            <a:r>
              <a:rPr dirty="0" sz="2000" spc="-10">
                <a:latin typeface="Helvetica Neue"/>
                <a:cs typeface="Helvetica Neue"/>
              </a:rPr>
              <a:t>future </a:t>
            </a:r>
            <a:r>
              <a:rPr dirty="0" sz="2000">
                <a:latin typeface="Helvetica Neue"/>
                <a:cs typeface="Helvetica Neue"/>
              </a:rPr>
              <a:t>work  that builds upon  this </a:t>
            </a:r>
            <a:r>
              <a:rPr dirty="0" sz="2000" spc="-10">
                <a:latin typeface="Helvetica Neue"/>
                <a:cs typeface="Helvetica Neue"/>
              </a:rPr>
              <a:t>project </a:t>
            </a:r>
            <a:r>
              <a:rPr dirty="0" sz="2000">
                <a:latin typeface="Helvetica Neue"/>
                <a:cs typeface="Helvetica Neue"/>
              </a:rPr>
              <a:t>or</a:t>
            </a:r>
            <a:r>
              <a:rPr dirty="0" sz="2000" spc="-60">
                <a:latin typeface="Helvetica Neue"/>
                <a:cs typeface="Helvetica Neue"/>
              </a:rPr>
              <a:t> </a:t>
            </a:r>
            <a:r>
              <a:rPr dirty="0" sz="2000">
                <a:latin typeface="Helvetica Neue"/>
                <a:cs typeface="Helvetica Neue"/>
              </a:rPr>
              <a:t>to  </a:t>
            </a:r>
            <a:r>
              <a:rPr dirty="0" sz="2000" spc="-5">
                <a:latin typeface="Helvetica Neue"/>
                <a:cs typeface="Helvetica Neue"/>
              </a:rPr>
              <a:t>strengthen  </a:t>
            </a:r>
            <a:r>
              <a:rPr dirty="0" sz="2000">
                <a:latin typeface="Helvetica Neue"/>
                <a:cs typeface="Helvetica Neue"/>
              </a:rPr>
              <a:t>partnerships?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35200" y="2019300"/>
            <a:ext cx="8534400" cy="5715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42900" y="2717800"/>
            <a:ext cx="4017010" cy="2463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Helvetica Neue"/>
                <a:cs typeface="Helvetica Neue"/>
              </a:rPr>
              <a:t>The Romani Cultural &amp; Arts  Company is the leading Romani  and </a:t>
            </a:r>
            <a:r>
              <a:rPr dirty="0" sz="2000" spc="-25">
                <a:latin typeface="Helvetica Neue"/>
                <a:cs typeface="Helvetica Neue"/>
              </a:rPr>
              <a:t>Traveller </a:t>
            </a:r>
            <a:r>
              <a:rPr dirty="0" sz="2000" spc="-5">
                <a:latin typeface="Helvetica Neue"/>
                <a:cs typeface="Helvetica Neue"/>
              </a:rPr>
              <a:t>organisation </a:t>
            </a:r>
            <a:r>
              <a:rPr dirty="0" sz="2000">
                <a:latin typeface="Helvetica Neue"/>
                <a:cs typeface="Helvetica Neue"/>
              </a:rPr>
              <a:t>in</a:t>
            </a:r>
            <a:r>
              <a:rPr dirty="0" sz="2000" spc="-15">
                <a:latin typeface="Helvetica Neue"/>
                <a:cs typeface="Helvetica Neue"/>
              </a:rPr>
              <a:t> Wales,  </a:t>
            </a:r>
            <a:r>
              <a:rPr dirty="0" sz="2000">
                <a:latin typeface="Helvetica Neue"/>
                <a:cs typeface="Helvetica Neue"/>
              </a:rPr>
              <a:t>working on advocacy and rights  </a:t>
            </a:r>
            <a:r>
              <a:rPr dirty="0" sz="2000" spc="-10">
                <a:latin typeface="Helvetica Neue"/>
                <a:cs typeface="Helvetica Neue"/>
              </a:rPr>
              <a:t>through </a:t>
            </a:r>
            <a:r>
              <a:rPr dirty="0" sz="2000">
                <a:latin typeface="Helvetica Neue"/>
                <a:cs typeface="Helvetica Neue"/>
              </a:rPr>
              <a:t>education, arts, </a:t>
            </a:r>
            <a:r>
              <a:rPr dirty="0" sz="2000" spc="-10">
                <a:latin typeface="Helvetica Neue"/>
                <a:cs typeface="Helvetica Neue"/>
              </a:rPr>
              <a:t>culture  </a:t>
            </a:r>
            <a:r>
              <a:rPr dirty="0" sz="2000">
                <a:latin typeface="Helvetica Neue"/>
                <a:cs typeface="Helvetica Neue"/>
              </a:rPr>
              <a:t>and heritage. RCAC is managed  and run by Roma, </a:t>
            </a:r>
            <a:r>
              <a:rPr dirty="0" sz="2000" spc="-20">
                <a:latin typeface="Helvetica Neue"/>
                <a:cs typeface="Helvetica Neue"/>
              </a:rPr>
              <a:t>Travellers </a:t>
            </a:r>
            <a:r>
              <a:rPr dirty="0" sz="2000">
                <a:latin typeface="Helvetica Neue"/>
                <a:cs typeface="Helvetica Neue"/>
              </a:rPr>
              <a:t>and  Gypsies.  </a:t>
            </a:r>
            <a:endParaRPr sz="2000">
              <a:latin typeface="Helvetica Neue"/>
              <a:cs typeface="Helvetica Neu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42900" y="6070600"/>
            <a:ext cx="321564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2000" spc="-10">
                <a:uFill>
                  <a:solidFill>
                    <a:srgbClr val="000000"/>
                  </a:solidFill>
                </a:uFill>
                <a:latin typeface="Helvetica Neue"/>
                <a:cs typeface="Helvetica Neue"/>
                <a:hlinkClick r:id="rId4"/>
              </a:rPr>
              <a:t>www.romaniarts.co.uk</a:t>
            </a:r>
            <a:r>
              <a:rPr dirty="0" sz="2000" spc="-10">
                <a:latin typeface="Helvetica Neue"/>
                <a:cs typeface="Helvetica Neue"/>
              </a:rPr>
              <a:t> </a:t>
            </a:r>
            <a:endParaRPr sz="2000">
              <a:latin typeface="Helvetica Neue"/>
              <a:cs typeface="Helvetica Neue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000" spc="-15">
                <a:latin typeface="Helvetica"/>
                <a:cs typeface="Helvetica"/>
                <a:hlinkClick r:id="rId5"/>
              </a:rPr>
              <a:t>www.twitter.com/Romaniarts</a:t>
            </a:r>
            <a:endParaRPr sz="2000">
              <a:latin typeface="Helvetica"/>
              <a:cs typeface="Helvetic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130800" y="2336800"/>
            <a:ext cx="7239000" cy="508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50900" y="1155700"/>
            <a:ext cx="1130554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47140" algn="l"/>
                <a:tab pos="3599815" algn="l"/>
                <a:tab pos="5975350" algn="l"/>
                <a:tab pos="7222490" algn="l"/>
                <a:tab pos="8539480" algn="l"/>
              </a:tabLst>
            </a:pPr>
            <a:r>
              <a:rPr dirty="0">
                <a:latin typeface="Helvetica Neue"/>
                <a:cs typeface="Helvetica Neue"/>
              </a:rPr>
              <a:t>The	Romani	Cultural	and	Arts	Company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2620" y="1149598"/>
            <a:ext cx="7801609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82700" algn="l"/>
                <a:tab pos="5376545" algn="l"/>
                <a:tab pos="6047105" algn="l"/>
              </a:tabLst>
            </a:pPr>
            <a:r>
              <a:rPr dirty="0" spc="-5"/>
              <a:t>T</a:t>
            </a:r>
            <a:r>
              <a:rPr dirty="0"/>
              <a:t>he	His</a:t>
            </a:r>
            <a:r>
              <a:rPr dirty="0" spc="-5"/>
              <a:t>t</a:t>
            </a:r>
            <a:r>
              <a:rPr dirty="0"/>
              <a:t>o</a:t>
            </a:r>
            <a:r>
              <a:rPr dirty="0" spc="-5"/>
              <a:t>r</a:t>
            </a:r>
            <a:r>
              <a:rPr dirty="0"/>
              <a:t>y</a:t>
            </a:r>
            <a:r>
              <a:rPr dirty="0" spc="-5"/>
              <a:t> M</a:t>
            </a:r>
            <a:r>
              <a:rPr dirty="0"/>
              <a:t>on</a:t>
            </a:r>
            <a:r>
              <a:rPr dirty="0" spc="-5"/>
              <a:t>t</a:t>
            </a:r>
            <a:r>
              <a:rPr dirty="0"/>
              <a:t>h	in	</a:t>
            </a:r>
            <a:r>
              <a:rPr dirty="0" spc="-185"/>
              <a:t>W</a:t>
            </a:r>
            <a:r>
              <a:rPr dirty="0"/>
              <a:t>ales</a:t>
            </a:r>
          </a:p>
        </p:txBody>
      </p:sp>
      <p:sp>
        <p:nvSpPr>
          <p:cNvPr id="3" name="object 3"/>
          <p:cNvSpPr/>
          <p:nvPr/>
        </p:nvSpPr>
        <p:spPr>
          <a:xfrm>
            <a:off x="1587500" y="2578100"/>
            <a:ext cx="3048000" cy="459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003800" y="2565400"/>
            <a:ext cx="3048000" cy="457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432800" y="2565400"/>
            <a:ext cx="3022600" cy="4572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318500" y="2578100"/>
            <a:ext cx="3238500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35100" y="2527300"/>
            <a:ext cx="3238500" cy="4546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851400" y="2527300"/>
            <a:ext cx="3289300" cy="4584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600700" y="1143000"/>
            <a:ext cx="597662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1580" algn="l"/>
              </a:tabLst>
            </a:pPr>
            <a:r>
              <a:rPr dirty="0">
                <a:latin typeface="Helvetica Neue"/>
                <a:cs typeface="Helvetica Neue"/>
              </a:rPr>
              <a:t>Schools	Competition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5100" y="762000"/>
            <a:ext cx="2197100" cy="328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410200" y="4279900"/>
            <a:ext cx="2184400" cy="328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626100" y="1143000"/>
            <a:ext cx="59067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28570" algn="l"/>
              </a:tabLst>
            </a:pPr>
            <a:r>
              <a:rPr dirty="0">
                <a:latin typeface="Helvetica Neue"/>
                <a:cs typeface="Helvetica Neue"/>
              </a:rPr>
              <a:t>National	Symposium</a:t>
            </a:r>
          </a:p>
        </p:txBody>
      </p:sp>
      <p:sp>
        <p:nvSpPr>
          <p:cNvPr id="5" name="object 5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2654300" y="1701800"/>
            <a:ext cx="133858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Helvetica"/>
                <a:cs typeface="Helvetica"/>
              </a:rPr>
              <a:t>Dr </a:t>
            </a:r>
            <a:r>
              <a:rPr dirty="0" sz="1500" spc="-5">
                <a:latin typeface="Helvetica"/>
                <a:cs typeface="Helvetica"/>
              </a:rPr>
              <a:t>Ian</a:t>
            </a:r>
            <a:r>
              <a:rPr dirty="0" sz="1500" spc="-85">
                <a:latin typeface="Helvetica"/>
                <a:cs typeface="Helvetica"/>
              </a:rPr>
              <a:t> </a:t>
            </a:r>
            <a:r>
              <a:rPr dirty="0" sz="1500">
                <a:latin typeface="Helvetica"/>
                <a:cs typeface="Helvetica"/>
              </a:rPr>
              <a:t>Hancock</a:t>
            </a:r>
            <a:endParaRPr sz="1500">
              <a:latin typeface="Helvetica"/>
              <a:cs typeface="Helvetica"/>
            </a:endParaRPr>
          </a:p>
          <a:p>
            <a:pPr marL="12700" marR="36195">
              <a:lnSpc>
                <a:spcPct val="100000"/>
              </a:lnSpc>
            </a:pPr>
            <a:r>
              <a:rPr dirty="0" sz="1500">
                <a:latin typeface="Helvetica"/>
                <a:cs typeface="Helvetica"/>
              </a:rPr>
              <a:t>- </a:t>
            </a:r>
            <a:r>
              <a:rPr dirty="0" sz="1500" spc="-5">
                <a:latin typeface="Helvetica"/>
                <a:cs typeface="Helvetica"/>
              </a:rPr>
              <a:t>Professor </a:t>
            </a:r>
            <a:r>
              <a:rPr dirty="0" sz="1500">
                <a:latin typeface="Helvetica"/>
                <a:cs typeface="Helvetica"/>
              </a:rPr>
              <a:t>of  </a:t>
            </a:r>
            <a:r>
              <a:rPr dirty="0" sz="1500" spc="-5">
                <a:latin typeface="Helvetica"/>
                <a:cs typeface="Helvetica"/>
              </a:rPr>
              <a:t>Linguistics </a:t>
            </a:r>
            <a:r>
              <a:rPr dirty="0" sz="1500">
                <a:latin typeface="Helvetica"/>
                <a:cs typeface="Helvetica"/>
              </a:rPr>
              <a:t>-  </a:t>
            </a:r>
            <a:r>
              <a:rPr dirty="0" sz="1500" spc="-5">
                <a:latin typeface="Helvetica"/>
                <a:cs typeface="Helvetica"/>
              </a:rPr>
              <a:t>University </a:t>
            </a:r>
            <a:r>
              <a:rPr dirty="0" sz="1500">
                <a:latin typeface="Helvetica"/>
                <a:cs typeface="Helvetica"/>
              </a:rPr>
              <a:t>of  </a:t>
            </a:r>
            <a:r>
              <a:rPr dirty="0" sz="1500" spc="-35">
                <a:latin typeface="Helvetica"/>
                <a:cs typeface="Helvetica"/>
              </a:rPr>
              <a:t>Texas </a:t>
            </a:r>
            <a:r>
              <a:rPr dirty="0" sz="1500">
                <a:latin typeface="Helvetica"/>
                <a:cs typeface="Helvetica"/>
              </a:rPr>
              <a:t>at</a:t>
            </a:r>
            <a:r>
              <a:rPr dirty="0" sz="1500" spc="-125">
                <a:latin typeface="Helvetica"/>
                <a:cs typeface="Helvetica"/>
              </a:rPr>
              <a:t> </a:t>
            </a:r>
            <a:r>
              <a:rPr dirty="0" sz="1500" spc="-5">
                <a:latin typeface="Helvetica"/>
                <a:cs typeface="Helvetica"/>
              </a:rPr>
              <a:t>Austin</a:t>
            </a:r>
            <a:endParaRPr sz="1500">
              <a:latin typeface="Helvetica"/>
              <a:cs typeface="Helvetic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9700" y="4279900"/>
            <a:ext cx="4940300" cy="328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292100" y="7797800"/>
            <a:ext cx="455612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Helvetica Neue"/>
                <a:cs typeface="Helvetica Neue"/>
              </a:rPr>
              <a:t>Costel </a:t>
            </a:r>
            <a:r>
              <a:rPr dirty="0" sz="1500" spc="-5">
                <a:latin typeface="Helvetica Neue"/>
                <a:cs typeface="Helvetica Neue"/>
              </a:rPr>
              <a:t>Bercus </a:t>
            </a:r>
            <a:r>
              <a:rPr dirty="0" sz="1500">
                <a:latin typeface="Helvetica Neue"/>
                <a:cs typeface="Helvetica Neue"/>
              </a:rPr>
              <a:t>- Chair - Roma Education Fund</a:t>
            </a:r>
            <a:r>
              <a:rPr dirty="0" sz="1500" spc="-75">
                <a:latin typeface="Helvetica Neue"/>
                <a:cs typeface="Helvetica Neue"/>
              </a:rPr>
              <a:t> </a:t>
            </a:r>
            <a:r>
              <a:rPr dirty="0" sz="1500" spc="-10">
                <a:latin typeface="Helvetica Neue"/>
                <a:cs typeface="Helvetica Neue"/>
              </a:rPr>
              <a:t>Board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35900" y="4279900"/>
            <a:ext cx="4927600" cy="3289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712200" y="7797800"/>
            <a:ext cx="3134360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0">
                <a:latin typeface="Helvetica Neue"/>
                <a:cs typeface="Helvetica Neue"/>
              </a:rPr>
              <a:t>Dr. </a:t>
            </a:r>
            <a:r>
              <a:rPr dirty="0" sz="1500">
                <a:latin typeface="Helvetica Neue"/>
                <a:cs typeface="Helvetica Neue"/>
              </a:rPr>
              <a:t>Ethel </a:t>
            </a:r>
            <a:r>
              <a:rPr dirty="0" sz="1500" spc="-5">
                <a:latin typeface="Helvetica Neue"/>
                <a:cs typeface="Helvetica Neue"/>
              </a:rPr>
              <a:t>Brooks </a:t>
            </a:r>
            <a:r>
              <a:rPr dirty="0" sz="1500">
                <a:latin typeface="Helvetica Neue"/>
                <a:cs typeface="Helvetica Neue"/>
              </a:rPr>
              <a:t>- Rutgers</a:t>
            </a:r>
            <a:r>
              <a:rPr dirty="0" sz="1500" spc="-3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University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88000" y="7670800"/>
            <a:ext cx="17691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2225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latin typeface="Helvetica"/>
                <a:cs typeface="Helvetica"/>
              </a:rPr>
              <a:t>Jane </a:t>
            </a:r>
            <a:r>
              <a:rPr dirty="0" sz="1500" spc="-5">
                <a:latin typeface="Helvetica"/>
                <a:cs typeface="Helvetica"/>
              </a:rPr>
              <a:t>Hutt </a:t>
            </a:r>
            <a:r>
              <a:rPr dirty="0" sz="1500">
                <a:latin typeface="Helvetica"/>
                <a:cs typeface="Helvetica"/>
              </a:rPr>
              <a:t>- </a:t>
            </a:r>
            <a:r>
              <a:rPr dirty="0" sz="1500" spc="-5">
                <a:latin typeface="Helvetica"/>
                <a:cs typeface="Helvetica"/>
              </a:rPr>
              <a:t>Minister  for Finance </a:t>
            </a:r>
            <a:r>
              <a:rPr dirty="0" sz="1500">
                <a:latin typeface="Helvetica"/>
                <a:cs typeface="Helvetica"/>
              </a:rPr>
              <a:t>and  Leader of </a:t>
            </a:r>
            <a:r>
              <a:rPr dirty="0" sz="1500" spc="-5">
                <a:latin typeface="Helvetica"/>
                <a:cs typeface="Helvetica"/>
              </a:rPr>
              <a:t>the</a:t>
            </a:r>
            <a:r>
              <a:rPr dirty="0" sz="1500" spc="-100">
                <a:latin typeface="Helvetica"/>
                <a:cs typeface="Helvetica"/>
              </a:rPr>
              <a:t> </a:t>
            </a:r>
            <a:r>
              <a:rPr dirty="0" sz="1500">
                <a:latin typeface="Helvetica"/>
                <a:cs typeface="Helvetica"/>
              </a:rPr>
              <a:t>House</a:t>
            </a:r>
            <a:endParaRPr sz="1500">
              <a:latin typeface="Helvetica"/>
              <a:cs typeface="Helvetica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latin typeface="Helvetica"/>
                <a:cs typeface="Helvetica"/>
              </a:rPr>
              <a:t>- </a:t>
            </a:r>
            <a:r>
              <a:rPr dirty="0" sz="1500" spc="-10">
                <a:latin typeface="Helvetica"/>
                <a:cs typeface="Helvetica"/>
              </a:rPr>
              <a:t>Welsh</a:t>
            </a:r>
            <a:r>
              <a:rPr dirty="0" sz="1500" spc="-50">
                <a:latin typeface="Helvetica"/>
                <a:cs typeface="Helvetica"/>
              </a:rPr>
              <a:t> </a:t>
            </a:r>
            <a:r>
              <a:rPr dirty="0" sz="1500" spc="-5">
                <a:latin typeface="Helvetica"/>
                <a:cs typeface="Helvetica"/>
              </a:rPr>
              <a:t>Government</a:t>
            </a:r>
            <a:endParaRPr sz="1500"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81864" y="1049349"/>
            <a:ext cx="3766185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Gypsy</a:t>
            </a:r>
            <a:r>
              <a:rPr dirty="0" spc="-65"/>
              <a:t> </a:t>
            </a:r>
            <a:r>
              <a:rPr dirty="0" spc="-5"/>
              <a:t>Maker</a:t>
            </a:r>
          </a:p>
        </p:txBody>
      </p:sp>
      <p:sp>
        <p:nvSpPr>
          <p:cNvPr id="3" name="object 3"/>
          <p:cNvSpPr/>
          <p:nvPr/>
        </p:nvSpPr>
        <p:spPr>
          <a:xfrm>
            <a:off x="381000" y="762000"/>
            <a:ext cx="5372100" cy="3581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4559300"/>
            <a:ext cx="5372100" cy="359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9400" y="2019300"/>
            <a:ext cx="5372100" cy="358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388100" y="5803900"/>
            <a:ext cx="2387600" cy="3581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79400" y="3606800"/>
            <a:ext cx="3797300" cy="254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79400" y="7023100"/>
            <a:ext cx="3797300" cy="254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7810500" y="3606800"/>
            <a:ext cx="3797300" cy="2540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559300" y="7696200"/>
            <a:ext cx="2755900" cy="184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67979" y="287349"/>
            <a:ext cx="9980295" cy="2311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r" marL="12700" marR="5080" indent="577215">
              <a:lnSpc>
                <a:spcPct val="100000"/>
              </a:lnSpc>
              <a:spcBef>
                <a:spcPts val="100"/>
              </a:spcBef>
              <a:tabLst>
                <a:tab pos="2588895" algn="l"/>
                <a:tab pos="2942590" algn="l"/>
                <a:tab pos="6788784" algn="l"/>
                <a:tab pos="7213600" algn="l"/>
                <a:tab pos="7814309" algn="l"/>
                <a:tab pos="7847965" algn="l"/>
                <a:tab pos="8978265" algn="l"/>
              </a:tabLst>
            </a:pPr>
            <a:r>
              <a:rPr dirty="0">
                <a:solidFill>
                  <a:srgbClr val="FFFFFF"/>
                </a:solidFill>
              </a:rPr>
              <a:t>A</a:t>
            </a:r>
            <a:r>
              <a:rPr dirty="0" spc="-90">
                <a:solidFill>
                  <a:srgbClr val="FFFFFF"/>
                </a:solidFill>
              </a:rPr>
              <a:t>R</a:t>
            </a:r>
            <a:r>
              <a:rPr dirty="0" spc="-5">
                <a:solidFill>
                  <a:srgbClr val="FFFFFF"/>
                </a:solidFill>
              </a:rPr>
              <a:t>T</a:t>
            </a:r>
            <a:r>
              <a:rPr dirty="0">
                <a:solidFill>
                  <a:srgbClr val="FFFFFF"/>
                </a:solidFill>
              </a:rPr>
              <a:t>UR	C</a:t>
            </a:r>
            <a:r>
              <a:rPr dirty="0" spc="-5">
                <a:solidFill>
                  <a:srgbClr val="FFFFFF"/>
                </a:solidFill>
              </a:rPr>
              <a:t>O</a:t>
            </a:r>
            <a:r>
              <a:rPr dirty="0">
                <a:solidFill>
                  <a:srgbClr val="FFFFFF"/>
                </a:solidFill>
              </a:rPr>
              <a:t>NKA</a:t>
            </a:r>
            <a:r>
              <a:rPr dirty="0" spc="-27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is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one	of</a:t>
            </a:r>
            <a:r>
              <a:rPr dirty="0" spc="-5">
                <a:solidFill>
                  <a:srgbClr val="FFFFFF"/>
                </a:solidFill>
              </a:rPr>
              <a:t> t</a:t>
            </a:r>
            <a:r>
              <a:rPr dirty="0">
                <a:solidFill>
                  <a:srgbClr val="FFFFFF"/>
                </a:solidFill>
              </a:rPr>
              <a:t>he	</a:t>
            </a:r>
            <a:r>
              <a:rPr dirty="0" spc="-5">
                <a:solidFill>
                  <a:srgbClr val="FFFFFF"/>
                </a:solidFill>
              </a:rPr>
              <a:t>f</a:t>
            </a:r>
            <a:r>
              <a:rPr dirty="0">
                <a:solidFill>
                  <a:srgbClr val="FFFFFF"/>
                </a:solidFill>
              </a:rPr>
              <a:t>ew  </a:t>
            </a:r>
            <a:r>
              <a:rPr dirty="0" spc="-5">
                <a:solidFill>
                  <a:srgbClr val="FFFFFF"/>
                </a:solidFill>
              </a:rPr>
              <a:t>Roma</a:t>
            </a:r>
            <a:r>
              <a:rPr dirty="0" spc="5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to	</a:t>
            </a:r>
            <a:r>
              <a:rPr dirty="0">
                <a:solidFill>
                  <a:srgbClr val="FFFFFF"/>
                </a:solidFill>
              </a:rPr>
              <a:t>have</a:t>
            </a:r>
            <a:r>
              <a:rPr dirty="0" spc="10">
                <a:solidFill>
                  <a:srgbClr val="FFFFFF"/>
                </a:solidFill>
              </a:rPr>
              <a:t> </a:t>
            </a:r>
            <a:r>
              <a:rPr dirty="0" spc="-5">
                <a:solidFill>
                  <a:srgbClr val="FFFFFF"/>
                </a:solidFill>
              </a:rPr>
              <a:t>documented	</a:t>
            </a:r>
            <a:r>
              <a:rPr dirty="0">
                <a:solidFill>
                  <a:srgbClr val="FFFFFF"/>
                </a:solidFill>
              </a:rPr>
              <a:t>his</a:t>
            </a:r>
            <a:r>
              <a:rPr dirty="0" spc="-10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own  co</a:t>
            </a:r>
            <a:r>
              <a:rPr dirty="0" spc="-5">
                <a:solidFill>
                  <a:srgbClr val="FFFFFF"/>
                </a:solidFill>
              </a:rPr>
              <a:t>mm</a:t>
            </a:r>
            <a:r>
              <a:rPr dirty="0">
                <a:solidFill>
                  <a:srgbClr val="FFFFFF"/>
                </a:solidFill>
              </a:rPr>
              <a:t>uni</a:t>
            </a:r>
            <a:r>
              <a:rPr dirty="0" spc="-5">
                <a:solidFill>
                  <a:srgbClr val="FFFFFF"/>
                </a:solidFill>
              </a:rPr>
              <a:t>t</a:t>
            </a:r>
            <a:r>
              <a:rPr dirty="0">
                <a:solidFill>
                  <a:srgbClr val="FFFFFF"/>
                </a:solidFill>
              </a:rPr>
              <a:t>y</a:t>
            </a:r>
            <a:r>
              <a:rPr dirty="0" spc="-5">
                <a:solidFill>
                  <a:srgbClr val="FFFFFF"/>
                </a:solidFill>
              </a:rPr>
              <a:t> fr</a:t>
            </a:r>
            <a:r>
              <a:rPr dirty="0">
                <a:solidFill>
                  <a:srgbClr val="FFFFFF"/>
                </a:solidFill>
              </a:rPr>
              <a:t>om</a:t>
            </a:r>
            <a:r>
              <a:rPr dirty="0" spc="-5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behind	</a:t>
            </a:r>
            <a:r>
              <a:rPr dirty="0" spc="-5">
                <a:solidFill>
                  <a:srgbClr val="FFFFFF"/>
                </a:solidFill>
              </a:rPr>
              <a:t>t</a:t>
            </a:r>
            <a:r>
              <a:rPr dirty="0">
                <a:solidFill>
                  <a:srgbClr val="FFFFFF"/>
                </a:solidFill>
              </a:rPr>
              <a:t>he		lens</a:t>
            </a:r>
          </a:p>
        </p:txBody>
      </p:sp>
      <p:sp>
        <p:nvSpPr>
          <p:cNvPr id="8" name="object 8"/>
          <p:cNvSpPr/>
          <p:nvPr/>
        </p:nvSpPr>
        <p:spPr>
          <a:xfrm>
            <a:off x="4559300" y="3568700"/>
            <a:ext cx="2755900" cy="184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559300" y="5638800"/>
            <a:ext cx="2755900" cy="1841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17700" y="1447800"/>
            <a:ext cx="9169400" cy="6845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68000" y="8343900"/>
            <a:ext cx="2133600" cy="1270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9700" y="8343900"/>
            <a:ext cx="4445000" cy="1270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97850" y="626016"/>
            <a:ext cx="7506970" cy="7874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5"/>
              <a:t>Family </a:t>
            </a:r>
            <a:r>
              <a:rPr dirty="0"/>
              <a:t>Lines, </a:t>
            </a:r>
            <a:r>
              <a:rPr dirty="0" spc="-5"/>
              <a:t>Family</a:t>
            </a:r>
            <a:r>
              <a:rPr dirty="0" spc="-135"/>
              <a:t> </a:t>
            </a:r>
            <a:r>
              <a:rPr dirty="0" spc="-35"/>
              <a:t>Trails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10100" y="292100"/>
            <a:ext cx="8317865" cy="254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5">
                <a:latin typeface="Helvetica Neue"/>
                <a:cs typeface="Helvetica Neue"/>
              </a:rPr>
              <a:t>Co-producing </a:t>
            </a:r>
            <a:r>
              <a:rPr dirty="0" sz="1500">
                <a:latin typeface="Helvetica Neue"/>
                <a:cs typeface="Helvetica Neue"/>
              </a:rPr>
              <a:t>Cultural Competency: </a:t>
            </a:r>
            <a:r>
              <a:rPr dirty="0" sz="1500" spc="-15">
                <a:latin typeface="Helvetica Neue"/>
                <a:cs typeface="Helvetica Neue"/>
              </a:rPr>
              <a:t>Working </a:t>
            </a:r>
            <a:r>
              <a:rPr dirty="0" sz="1500">
                <a:latin typeface="Helvetica Neue"/>
                <a:cs typeface="Helvetica Neue"/>
              </a:rPr>
              <a:t>With Scottish Gypsy </a:t>
            </a:r>
            <a:r>
              <a:rPr dirty="0" sz="1500" spc="-20">
                <a:latin typeface="Helvetica Neue"/>
                <a:cs typeface="Helvetica Neue"/>
              </a:rPr>
              <a:t>Traveller </a:t>
            </a:r>
            <a:r>
              <a:rPr dirty="0" sz="1500">
                <a:latin typeface="Helvetica Neue"/>
                <a:cs typeface="Helvetica Neue"/>
              </a:rPr>
              <a:t>&amp; Roma</a:t>
            </a:r>
            <a:r>
              <a:rPr dirty="0" sz="1500" spc="25">
                <a:latin typeface="Helvetica Neue"/>
                <a:cs typeface="Helvetica Neue"/>
              </a:rPr>
              <a:t> </a:t>
            </a:r>
            <a:r>
              <a:rPr dirty="0" sz="1500">
                <a:latin typeface="Helvetica Neue"/>
                <a:cs typeface="Helvetica Neue"/>
              </a:rPr>
              <a:t>Communities</a:t>
            </a:r>
            <a:endParaRPr sz="1500">
              <a:latin typeface="Helvetica Neue"/>
              <a:cs typeface="Helvetica Neu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8100" y="317500"/>
            <a:ext cx="4445000" cy="228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2018-03-06T15:36:03Z</dcterms:created>
  <dcterms:modified xsi:type="dcterms:W3CDTF">2018-03-06T15:36:03Z</dcterms:modified>
</cp:coreProperties>
</file>