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6" r:id="rId9"/>
    <p:sldId id="267" r:id="rId10"/>
    <p:sldId id="261" r:id="rId11"/>
    <p:sldId id="276" r:id="rId12"/>
    <p:sldId id="262" r:id="rId13"/>
    <p:sldId id="263" r:id="rId14"/>
    <p:sldId id="264" r:id="rId15"/>
    <p:sldId id="265" r:id="rId16"/>
    <p:sldId id="260" r:id="rId17"/>
    <p:sldId id="268" r:id="rId18"/>
    <p:sldId id="273" r:id="rId19"/>
    <p:sldId id="269" r:id="rId20"/>
    <p:sldId id="270" r:id="rId21"/>
    <p:sldId id="271" r:id="rId22"/>
    <p:sldId id="272" r:id="rId23"/>
    <p:sldId id="274" r:id="rId24"/>
    <p:sldId id="275" r:id="rId25"/>
    <p:sldId id="277" r:id="rId26"/>
    <p:sldId id="278"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EF29843-E24F-4F73-A234-F733CEB6D0B8}">
          <p14:sldIdLst>
            <p14:sldId id="256"/>
            <p14:sldId id="257"/>
            <p14:sldId id="258"/>
            <p14:sldId id="259"/>
            <p14:sldId id="266"/>
            <p14:sldId id="267"/>
            <p14:sldId id="261"/>
            <p14:sldId id="276"/>
            <p14:sldId id="262"/>
            <p14:sldId id="263"/>
            <p14:sldId id="264"/>
            <p14:sldId id="265"/>
          </p14:sldIdLst>
        </p14:section>
        <p14:section name="Untitled Section" id="{2F8E061E-73E3-45B2-85E9-BCBFFAD22892}">
          <p14:sldIdLst>
            <p14:sldId id="260"/>
            <p14:sldId id="268"/>
            <p14:sldId id="273"/>
            <p14:sldId id="269"/>
            <p14:sldId id="270"/>
            <p14:sldId id="271"/>
            <p14:sldId id="272"/>
            <p14:sldId id="274"/>
            <p14:sldId id="275"/>
            <p14:sldId id="277"/>
            <p14:sldId id="27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29C1D40-E4DD-405F-80E5-BFC29A69D895}" v="3" dt="2021-11-15T13:04:15.1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5" autoAdjust="0"/>
    <p:restoredTop sz="94660"/>
  </p:normalViewPr>
  <p:slideViewPr>
    <p:cSldViewPr snapToGrid="0">
      <p:cViewPr varScale="1">
        <p:scale>
          <a:sx n="67" d="100"/>
          <a:sy n="67" d="100"/>
        </p:scale>
        <p:origin x="64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theme" Target="theme/theme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cky Soutar" userId="fea0f5d4-e4d4-44ec-b5da-329a83e6817d" providerId="ADAL" clId="{D29C1D40-E4DD-405F-80E5-BFC29A69D895}"/>
    <pc:docChg chg="custSel addSld modSld">
      <pc:chgData name="Vicky Soutar" userId="fea0f5d4-e4d4-44ec-b5da-329a83e6817d" providerId="ADAL" clId="{D29C1D40-E4DD-405F-80E5-BFC29A69D895}" dt="2021-11-15T13:04:30.184" v="266" actId="20577"/>
      <pc:docMkLst>
        <pc:docMk/>
      </pc:docMkLst>
      <pc:sldChg chg="modSp">
        <pc:chgData name="Vicky Soutar" userId="fea0f5d4-e4d4-44ec-b5da-329a83e6817d" providerId="ADAL" clId="{D29C1D40-E4DD-405F-80E5-BFC29A69D895}" dt="2021-11-15T12:55:49.938" v="31" actId="20577"/>
        <pc:sldMkLst>
          <pc:docMk/>
          <pc:sldMk cId="2876514070" sldId="257"/>
        </pc:sldMkLst>
        <pc:spChg chg="mod">
          <ac:chgData name="Vicky Soutar" userId="fea0f5d4-e4d4-44ec-b5da-329a83e6817d" providerId="ADAL" clId="{D29C1D40-E4DD-405F-80E5-BFC29A69D895}" dt="2021-11-15T12:55:49.938" v="31" actId="20577"/>
          <ac:spMkLst>
            <pc:docMk/>
            <pc:sldMk cId="2876514070" sldId="257"/>
            <ac:spMk id="3" creationId="{DAEFCBF7-F72C-4249-B120-130806D68738}"/>
          </ac:spMkLst>
        </pc:spChg>
      </pc:sldChg>
      <pc:sldChg chg="modSp add">
        <pc:chgData name="Vicky Soutar" userId="fea0f5d4-e4d4-44ec-b5da-329a83e6817d" providerId="ADAL" clId="{D29C1D40-E4DD-405F-80E5-BFC29A69D895}" dt="2021-11-15T13:04:30.184" v="266" actId="20577"/>
        <pc:sldMkLst>
          <pc:docMk/>
          <pc:sldMk cId="3690502656" sldId="261"/>
        </pc:sldMkLst>
        <pc:spChg chg="mod">
          <ac:chgData name="Vicky Soutar" userId="fea0f5d4-e4d4-44ec-b5da-329a83e6817d" providerId="ADAL" clId="{D29C1D40-E4DD-405F-80E5-BFC29A69D895}" dt="2021-11-15T12:57:34.574" v="41" actId="20577"/>
          <ac:spMkLst>
            <pc:docMk/>
            <pc:sldMk cId="3690502656" sldId="261"/>
            <ac:spMk id="2" creationId="{CACCFB96-D77B-42D1-9808-EC064E9464CE}"/>
          </ac:spMkLst>
        </pc:spChg>
        <pc:spChg chg="mod">
          <ac:chgData name="Vicky Soutar" userId="fea0f5d4-e4d4-44ec-b5da-329a83e6817d" providerId="ADAL" clId="{D29C1D40-E4DD-405F-80E5-BFC29A69D895}" dt="2021-11-15T13:04:30.184" v="266" actId="20577"/>
          <ac:spMkLst>
            <pc:docMk/>
            <pc:sldMk cId="3690502656" sldId="261"/>
            <ac:spMk id="3" creationId="{5BC1F500-0610-4BB7-AD2E-CBCFE6105F04}"/>
          </ac:spMkLst>
        </pc:spChg>
      </pc:sldChg>
    </pc:docChg>
  </pc:docChgLst>
  <pc:docChgLst>
    <pc:chgData name="Vicky Soutar" userId="fea0f5d4-e4d4-44ec-b5da-329a83e6817d" providerId="ADAL" clId="{86F70F67-23E4-4CE0-B2C2-DA54523AE37C}"/>
    <pc:docChg chg="custSel addSld modSld">
      <pc:chgData name="Vicky Soutar" userId="fea0f5d4-e4d4-44ec-b5da-329a83e6817d" providerId="ADAL" clId="{86F70F67-23E4-4CE0-B2C2-DA54523AE37C}" dt="2021-08-25T14:26:33.853" v="457" actId="20577"/>
      <pc:docMkLst>
        <pc:docMk/>
      </pc:docMkLst>
      <pc:sldChg chg="modSp">
        <pc:chgData name="Vicky Soutar" userId="fea0f5d4-e4d4-44ec-b5da-329a83e6817d" providerId="ADAL" clId="{86F70F67-23E4-4CE0-B2C2-DA54523AE37C}" dt="2021-08-25T14:22:04.284" v="33" actId="20577"/>
        <pc:sldMkLst>
          <pc:docMk/>
          <pc:sldMk cId="2391881684" sldId="259"/>
        </pc:sldMkLst>
        <pc:spChg chg="mod">
          <ac:chgData name="Vicky Soutar" userId="fea0f5d4-e4d4-44ec-b5da-329a83e6817d" providerId="ADAL" clId="{86F70F67-23E4-4CE0-B2C2-DA54523AE37C}" dt="2021-08-25T14:21:59.689" v="26" actId="20577"/>
          <ac:spMkLst>
            <pc:docMk/>
            <pc:sldMk cId="2391881684" sldId="259"/>
            <ac:spMk id="2" creationId="{8FF2E26D-1DB5-4F4D-8CD2-60678351DD4C}"/>
          </ac:spMkLst>
        </pc:spChg>
        <pc:spChg chg="mod">
          <ac:chgData name="Vicky Soutar" userId="fea0f5d4-e4d4-44ec-b5da-329a83e6817d" providerId="ADAL" clId="{86F70F67-23E4-4CE0-B2C2-DA54523AE37C}" dt="2021-08-25T14:22:04.284" v="33" actId="20577"/>
          <ac:spMkLst>
            <pc:docMk/>
            <pc:sldMk cId="2391881684" sldId="259"/>
            <ac:spMk id="3" creationId="{30C1891E-0E04-4352-9A88-573AAE762A56}"/>
          </ac:spMkLst>
        </pc:spChg>
      </pc:sldChg>
      <pc:sldChg chg="modSp add">
        <pc:chgData name="Vicky Soutar" userId="fea0f5d4-e4d4-44ec-b5da-329a83e6817d" providerId="ADAL" clId="{86F70F67-23E4-4CE0-B2C2-DA54523AE37C}" dt="2021-08-25T14:26:33.853" v="457" actId="20577"/>
        <pc:sldMkLst>
          <pc:docMk/>
          <pc:sldMk cId="3477107166" sldId="260"/>
        </pc:sldMkLst>
        <pc:spChg chg="mod">
          <ac:chgData name="Vicky Soutar" userId="fea0f5d4-e4d4-44ec-b5da-329a83e6817d" providerId="ADAL" clId="{86F70F67-23E4-4CE0-B2C2-DA54523AE37C}" dt="2021-08-25T14:22:38.887" v="189" actId="20577"/>
          <ac:spMkLst>
            <pc:docMk/>
            <pc:sldMk cId="3477107166" sldId="260"/>
            <ac:spMk id="2" creationId="{3FC7746B-D671-4201-9905-ADDBDDA92E3E}"/>
          </ac:spMkLst>
        </pc:spChg>
        <pc:spChg chg="mod">
          <ac:chgData name="Vicky Soutar" userId="fea0f5d4-e4d4-44ec-b5da-329a83e6817d" providerId="ADAL" clId="{86F70F67-23E4-4CE0-B2C2-DA54523AE37C}" dt="2021-08-25T14:26:33.853" v="457" actId="20577"/>
          <ac:spMkLst>
            <pc:docMk/>
            <pc:sldMk cId="3477107166" sldId="260"/>
            <ac:spMk id="3" creationId="{5282F747-B09F-4AFF-9153-029717E986C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970CF-7107-43A0-A97A-426330EDC08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4C75000-ABD0-4987-A647-997F988E3A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814C83A-6192-418A-91F1-529C29D46329}"/>
              </a:ext>
            </a:extLst>
          </p:cNvPr>
          <p:cNvSpPr>
            <a:spLocks noGrp="1"/>
          </p:cNvSpPr>
          <p:nvPr>
            <p:ph type="dt" sz="half" idx="10"/>
          </p:nvPr>
        </p:nvSpPr>
        <p:spPr/>
        <p:txBody>
          <a:bodyPr/>
          <a:lstStyle/>
          <a:p>
            <a:fld id="{DB2EF7C8-E66A-41D7-98AA-DFBE1A403D0D}" type="datetimeFigureOut">
              <a:rPr lang="en-GB" smtClean="0"/>
              <a:t>05/01/2022</a:t>
            </a:fld>
            <a:endParaRPr lang="en-GB"/>
          </a:p>
        </p:txBody>
      </p:sp>
      <p:sp>
        <p:nvSpPr>
          <p:cNvPr id="5" name="Footer Placeholder 4">
            <a:extLst>
              <a:ext uri="{FF2B5EF4-FFF2-40B4-BE49-F238E27FC236}">
                <a16:creationId xmlns:a16="http://schemas.microsoft.com/office/drawing/2014/main" id="{E2B65A67-AA4D-4255-BB6A-C48A1FAA6EE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F397286-85B7-463B-AC44-1BFFDBF19713}"/>
              </a:ext>
            </a:extLst>
          </p:cNvPr>
          <p:cNvSpPr>
            <a:spLocks noGrp="1"/>
          </p:cNvSpPr>
          <p:nvPr>
            <p:ph type="sldNum" sz="quarter" idx="12"/>
          </p:nvPr>
        </p:nvSpPr>
        <p:spPr/>
        <p:txBody>
          <a:bodyPr/>
          <a:lstStyle/>
          <a:p>
            <a:fld id="{EC6EE683-AD16-4FFB-98CF-35AB143D20E4}" type="slidenum">
              <a:rPr lang="en-GB" smtClean="0"/>
              <a:t>‹#›</a:t>
            </a:fld>
            <a:endParaRPr lang="en-GB"/>
          </a:p>
        </p:txBody>
      </p:sp>
    </p:spTree>
    <p:extLst>
      <p:ext uri="{BB962C8B-B14F-4D97-AF65-F5344CB8AC3E}">
        <p14:creationId xmlns:p14="http://schemas.microsoft.com/office/powerpoint/2010/main" val="224281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2AC08-C18A-4219-B81D-7488E1B2452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D5FC25D-9CA6-4D77-BAF0-D46C476B21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8689B56-F7ED-4C40-9F14-787842E92483}"/>
              </a:ext>
            </a:extLst>
          </p:cNvPr>
          <p:cNvSpPr>
            <a:spLocks noGrp="1"/>
          </p:cNvSpPr>
          <p:nvPr>
            <p:ph type="dt" sz="half" idx="10"/>
          </p:nvPr>
        </p:nvSpPr>
        <p:spPr/>
        <p:txBody>
          <a:bodyPr/>
          <a:lstStyle/>
          <a:p>
            <a:fld id="{DB2EF7C8-E66A-41D7-98AA-DFBE1A403D0D}" type="datetimeFigureOut">
              <a:rPr lang="en-GB" smtClean="0"/>
              <a:t>05/01/2022</a:t>
            </a:fld>
            <a:endParaRPr lang="en-GB"/>
          </a:p>
        </p:txBody>
      </p:sp>
      <p:sp>
        <p:nvSpPr>
          <p:cNvPr id="5" name="Footer Placeholder 4">
            <a:extLst>
              <a:ext uri="{FF2B5EF4-FFF2-40B4-BE49-F238E27FC236}">
                <a16:creationId xmlns:a16="http://schemas.microsoft.com/office/drawing/2014/main" id="{FB4DD75D-E536-4BA6-A0E6-C55F2293507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813095-EFF5-476D-A574-CE657698ED75}"/>
              </a:ext>
            </a:extLst>
          </p:cNvPr>
          <p:cNvSpPr>
            <a:spLocks noGrp="1"/>
          </p:cNvSpPr>
          <p:nvPr>
            <p:ph type="sldNum" sz="quarter" idx="12"/>
          </p:nvPr>
        </p:nvSpPr>
        <p:spPr/>
        <p:txBody>
          <a:bodyPr/>
          <a:lstStyle/>
          <a:p>
            <a:fld id="{EC6EE683-AD16-4FFB-98CF-35AB143D20E4}" type="slidenum">
              <a:rPr lang="en-GB" smtClean="0"/>
              <a:t>‹#›</a:t>
            </a:fld>
            <a:endParaRPr lang="en-GB"/>
          </a:p>
        </p:txBody>
      </p:sp>
    </p:spTree>
    <p:extLst>
      <p:ext uri="{BB962C8B-B14F-4D97-AF65-F5344CB8AC3E}">
        <p14:creationId xmlns:p14="http://schemas.microsoft.com/office/powerpoint/2010/main" val="4179410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DF33B4C-52E6-4C4B-A78C-3BFDA111450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78A3C35-7DA0-4D0F-893D-C7C11EA4B9B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4D11F6F-2375-43E8-95B9-5ABB61484243}"/>
              </a:ext>
            </a:extLst>
          </p:cNvPr>
          <p:cNvSpPr>
            <a:spLocks noGrp="1"/>
          </p:cNvSpPr>
          <p:nvPr>
            <p:ph type="dt" sz="half" idx="10"/>
          </p:nvPr>
        </p:nvSpPr>
        <p:spPr/>
        <p:txBody>
          <a:bodyPr/>
          <a:lstStyle/>
          <a:p>
            <a:fld id="{DB2EF7C8-E66A-41D7-98AA-DFBE1A403D0D}" type="datetimeFigureOut">
              <a:rPr lang="en-GB" smtClean="0"/>
              <a:t>05/01/2022</a:t>
            </a:fld>
            <a:endParaRPr lang="en-GB"/>
          </a:p>
        </p:txBody>
      </p:sp>
      <p:sp>
        <p:nvSpPr>
          <p:cNvPr id="5" name="Footer Placeholder 4">
            <a:extLst>
              <a:ext uri="{FF2B5EF4-FFF2-40B4-BE49-F238E27FC236}">
                <a16:creationId xmlns:a16="http://schemas.microsoft.com/office/drawing/2014/main" id="{EEC04DE6-1FD5-4FC9-94DD-6BFCC818E28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A4669A-271B-4256-8629-EFDD0DE6BCFC}"/>
              </a:ext>
            </a:extLst>
          </p:cNvPr>
          <p:cNvSpPr>
            <a:spLocks noGrp="1"/>
          </p:cNvSpPr>
          <p:nvPr>
            <p:ph type="sldNum" sz="quarter" idx="12"/>
          </p:nvPr>
        </p:nvSpPr>
        <p:spPr/>
        <p:txBody>
          <a:bodyPr/>
          <a:lstStyle/>
          <a:p>
            <a:fld id="{EC6EE683-AD16-4FFB-98CF-35AB143D20E4}" type="slidenum">
              <a:rPr lang="en-GB" smtClean="0"/>
              <a:t>‹#›</a:t>
            </a:fld>
            <a:endParaRPr lang="en-GB"/>
          </a:p>
        </p:txBody>
      </p:sp>
    </p:spTree>
    <p:extLst>
      <p:ext uri="{BB962C8B-B14F-4D97-AF65-F5344CB8AC3E}">
        <p14:creationId xmlns:p14="http://schemas.microsoft.com/office/powerpoint/2010/main" val="1271511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DC698-4B4B-4D06-A934-260F0120702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D6A8AE5-6908-4D77-8ABF-4C6D4F2AD15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32943D3-D0A5-4FD7-9444-C6FF338D1A47}"/>
              </a:ext>
            </a:extLst>
          </p:cNvPr>
          <p:cNvSpPr>
            <a:spLocks noGrp="1"/>
          </p:cNvSpPr>
          <p:nvPr>
            <p:ph type="dt" sz="half" idx="10"/>
          </p:nvPr>
        </p:nvSpPr>
        <p:spPr/>
        <p:txBody>
          <a:bodyPr/>
          <a:lstStyle/>
          <a:p>
            <a:fld id="{DB2EF7C8-E66A-41D7-98AA-DFBE1A403D0D}" type="datetimeFigureOut">
              <a:rPr lang="en-GB" smtClean="0"/>
              <a:t>05/01/2022</a:t>
            </a:fld>
            <a:endParaRPr lang="en-GB"/>
          </a:p>
        </p:txBody>
      </p:sp>
      <p:sp>
        <p:nvSpPr>
          <p:cNvPr id="5" name="Footer Placeholder 4">
            <a:extLst>
              <a:ext uri="{FF2B5EF4-FFF2-40B4-BE49-F238E27FC236}">
                <a16:creationId xmlns:a16="http://schemas.microsoft.com/office/drawing/2014/main" id="{760BCA22-75F9-4E5F-A7AE-872CD64B266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41DE0E0-9CAF-46BF-95B8-CFC1180F80A8}"/>
              </a:ext>
            </a:extLst>
          </p:cNvPr>
          <p:cNvSpPr>
            <a:spLocks noGrp="1"/>
          </p:cNvSpPr>
          <p:nvPr>
            <p:ph type="sldNum" sz="quarter" idx="12"/>
          </p:nvPr>
        </p:nvSpPr>
        <p:spPr/>
        <p:txBody>
          <a:bodyPr/>
          <a:lstStyle/>
          <a:p>
            <a:fld id="{EC6EE683-AD16-4FFB-98CF-35AB143D20E4}" type="slidenum">
              <a:rPr lang="en-GB" smtClean="0"/>
              <a:t>‹#›</a:t>
            </a:fld>
            <a:endParaRPr lang="en-GB"/>
          </a:p>
        </p:txBody>
      </p:sp>
    </p:spTree>
    <p:extLst>
      <p:ext uri="{BB962C8B-B14F-4D97-AF65-F5344CB8AC3E}">
        <p14:creationId xmlns:p14="http://schemas.microsoft.com/office/powerpoint/2010/main" val="827242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7B148-F772-413B-83B1-4122DFB15C8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5B2AD14-F340-4C2A-A305-805C0AD3BDF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6FA9B6-4661-446A-A3C9-51B8D4E23A8C}"/>
              </a:ext>
            </a:extLst>
          </p:cNvPr>
          <p:cNvSpPr>
            <a:spLocks noGrp="1"/>
          </p:cNvSpPr>
          <p:nvPr>
            <p:ph type="dt" sz="half" idx="10"/>
          </p:nvPr>
        </p:nvSpPr>
        <p:spPr/>
        <p:txBody>
          <a:bodyPr/>
          <a:lstStyle/>
          <a:p>
            <a:fld id="{DB2EF7C8-E66A-41D7-98AA-DFBE1A403D0D}" type="datetimeFigureOut">
              <a:rPr lang="en-GB" smtClean="0"/>
              <a:t>05/01/2022</a:t>
            </a:fld>
            <a:endParaRPr lang="en-GB"/>
          </a:p>
        </p:txBody>
      </p:sp>
      <p:sp>
        <p:nvSpPr>
          <p:cNvPr id="5" name="Footer Placeholder 4">
            <a:extLst>
              <a:ext uri="{FF2B5EF4-FFF2-40B4-BE49-F238E27FC236}">
                <a16:creationId xmlns:a16="http://schemas.microsoft.com/office/drawing/2014/main" id="{24A5AF01-DB8D-4C52-BA02-6B247430378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FED0E50-A060-4301-9EA3-CD087A7438A2}"/>
              </a:ext>
            </a:extLst>
          </p:cNvPr>
          <p:cNvSpPr>
            <a:spLocks noGrp="1"/>
          </p:cNvSpPr>
          <p:nvPr>
            <p:ph type="sldNum" sz="quarter" idx="12"/>
          </p:nvPr>
        </p:nvSpPr>
        <p:spPr/>
        <p:txBody>
          <a:bodyPr/>
          <a:lstStyle/>
          <a:p>
            <a:fld id="{EC6EE683-AD16-4FFB-98CF-35AB143D20E4}" type="slidenum">
              <a:rPr lang="en-GB" smtClean="0"/>
              <a:t>‹#›</a:t>
            </a:fld>
            <a:endParaRPr lang="en-GB"/>
          </a:p>
        </p:txBody>
      </p:sp>
    </p:spTree>
    <p:extLst>
      <p:ext uri="{BB962C8B-B14F-4D97-AF65-F5344CB8AC3E}">
        <p14:creationId xmlns:p14="http://schemas.microsoft.com/office/powerpoint/2010/main" val="3442169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F2FA3-0B46-458E-B0B9-D6254D2481A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ACC77A6-BC9D-46E6-81AE-0AC5BA3233E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9496290-2C25-4192-8608-6B010B9091A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F8E2D5D-5B6D-42BD-8FA2-D3D1D431D96F}"/>
              </a:ext>
            </a:extLst>
          </p:cNvPr>
          <p:cNvSpPr>
            <a:spLocks noGrp="1"/>
          </p:cNvSpPr>
          <p:nvPr>
            <p:ph type="dt" sz="half" idx="10"/>
          </p:nvPr>
        </p:nvSpPr>
        <p:spPr/>
        <p:txBody>
          <a:bodyPr/>
          <a:lstStyle/>
          <a:p>
            <a:fld id="{DB2EF7C8-E66A-41D7-98AA-DFBE1A403D0D}" type="datetimeFigureOut">
              <a:rPr lang="en-GB" smtClean="0"/>
              <a:t>05/01/2022</a:t>
            </a:fld>
            <a:endParaRPr lang="en-GB"/>
          </a:p>
        </p:txBody>
      </p:sp>
      <p:sp>
        <p:nvSpPr>
          <p:cNvPr id="6" name="Footer Placeholder 5">
            <a:extLst>
              <a:ext uri="{FF2B5EF4-FFF2-40B4-BE49-F238E27FC236}">
                <a16:creationId xmlns:a16="http://schemas.microsoft.com/office/drawing/2014/main" id="{E00B3CE9-F1D3-4D80-9F4C-4B0FA740DF0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9AE760E-5331-4598-8976-6FC679AC1A78}"/>
              </a:ext>
            </a:extLst>
          </p:cNvPr>
          <p:cNvSpPr>
            <a:spLocks noGrp="1"/>
          </p:cNvSpPr>
          <p:nvPr>
            <p:ph type="sldNum" sz="quarter" idx="12"/>
          </p:nvPr>
        </p:nvSpPr>
        <p:spPr/>
        <p:txBody>
          <a:bodyPr/>
          <a:lstStyle/>
          <a:p>
            <a:fld id="{EC6EE683-AD16-4FFB-98CF-35AB143D20E4}" type="slidenum">
              <a:rPr lang="en-GB" smtClean="0"/>
              <a:t>‹#›</a:t>
            </a:fld>
            <a:endParaRPr lang="en-GB"/>
          </a:p>
        </p:txBody>
      </p:sp>
    </p:spTree>
    <p:extLst>
      <p:ext uri="{BB962C8B-B14F-4D97-AF65-F5344CB8AC3E}">
        <p14:creationId xmlns:p14="http://schemas.microsoft.com/office/powerpoint/2010/main" val="3062556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3D1866-7EC6-4EC9-908B-902AC96F215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EBDE5AD-D4BD-49AC-92A2-4F46D0CFE44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65DEAB9-8FF4-4F8C-842D-5FBF3BAC93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5A5AE18-BE63-48B6-9114-41DB6E2286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FB10E02-4A37-47DF-8763-A26F156A9B0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8BDCC37-5D7C-4E49-AD57-D1F44CDB7999}"/>
              </a:ext>
            </a:extLst>
          </p:cNvPr>
          <p:cNvSpPr>
            <a:spLocks noGrp="1"/>
          </p:cNvSpPr>
          <p:nvPr>
            <p:ph type="dt" sz="half" idx="10"/>
          </p:nvPr>
        </p:nvSpPr>
        <p:spPr/>
        <p:txBody>
          <a:bodyPr/>
          <a:lstStyle/>
          <a:p>
            <a:fld id="{DB2EF7C8-E66A-41D7-98AA-DFBE1A403D0D}" type="datetimeFigureOut">
              <a:rPr lang="en-GB" smtClean="0"/>
              <a:t>05/01/2022</a:t>
            </a:fld>
            <a:endParaRPr lang="en-GB"/>
          </a:p>
        </p:txBody>
      </p:sp>
      <p:sp>
        <p:nvSpPr>
          <p:cNvPr id="8" name="Footer Placeholder 7">
            <a:extLst>
              <a:ext uri="{FF2B5EF4-FFF2-40B4-BE49-F238E27FC236}">
                <a16:creationId xmlns:a16="http://schemas.microsoft.com/office/drawing/2014/main" id="{95D22ED2-78AA-4EE6-A47D-D967516D418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DA1ED72-BA73-456B-8E9A-05D58BABD3D3}"/>
              </a:ext>
            </a:extLst>
          </p:cNvPr>
          <p:cNvSpPr>
            <a:spLocks noGrp="1"/>
          </p:cNvSpPr>
          <p:nvPr>
            <p:ph type="sldNum" sz="quarter" idx="12"/>
          </p:nvPr>
        </p:nvSpPr>
        <p:spPr/>
        <p:txBody>
          <a:bodyPr/>
          <a:lstStyle/>
          <a:p>
            <a:fld id="{EC6EE683-AD16-4FFB-98CF-35AB143D20E4}" type="slidenum">
              <a:rPr lang="en-GB" smtClean="0"/>
              <a:t>‹#›</a:t>
            </a:fld>
            <a:endParaRPr lang="en-GB"/>
          </a:p>
        </p:txBody>
      </p:sp>
    </p:spTree>
    <p:extLst>
      <p:ext uri="{BB962C8B-B14F-4D97-AF65-F5344CB8AC3E}">
        <p14:creationId xmlns:p14="http://schemas.microsoft.com/office/powerpoint/2010/main" val="3951313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88938-0799-4AC8-A5D1-2CABF38C9AA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59961ED-A350-4189-90F8-24DCEA9AA82C}"/>
              </a:ext>
            </a:extLst>
          </p:cNvPr>
          <p:cNvSpPr>
            <a:spLocks noGrp="1"/>
          </p:cNvSpPr>
          <p:nvPr>
            <p:ph type="dt" sz="half" idx="10"/>
          </p:nvPr>
        </p:nvSpPr>
        <p:spPr/>
        <p:txBody>
          <a:bodyPr/>
          <a:lstStyle/>
          <a:p>
            <a:fld id="{DB2EF7C8-E66A-41D7-98AA-DFBE1A403D0D}" type="datetimeFigureOut">
              <a:rPr lang="en-GB" smtClean="0"/>
              <a:t>05/01/2022</a:t>
            </a:fld>
            <a:endParaRPr lang="en-GB"/>
          </a:p>
        </p:txBody>
      </p:sp>
      <p:sp>
        <p:nvSpPr>
          <p:cNvPr id="4" name="Footer Placeholder 3">
            <a:extLst>
              <a:ext uri="{FF2B5EF4-FFF2-40B4-BE49-F238E27FC236}">
                <a16:creationId xmlns:a16="http://schemas.microsoft.com/office/drawing/2014/main" id="{F451922A-7387-46C1-9F95-2A495E4DF92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3C42EAB-2D72-455E-8598-F24391C5F760}"/>
              </a:ext>
            </a:extLst>
          </p:cNvPr>
          <p:cNvSpPr>
            <a:spLocks noGrp="1"/>
          </p:cNvSpPr>
          <p:nvPr>
            <p:ph type="sldNum" sz="quarter" idx="12"/>
          </p:nvPr>
        </p:nvSpPr>
        <p:spPr/>
        <p:txBody>
          <a:bodyPr/>
          <a:lstStyle/>
          <a:p>
            <a:fld id="{EC6EE683-AD16-4FFB-98CF-35AB143D20E4}" type="slidenum">
              <a:rPr lang="en-GB" smtClean="0"/>
              <a:t>‹#›</a:t>
            </a:fld>
            <a:endParaRPr lang="en-GB"/>
          </a:p>
        </p:txBody>
      </p:sp>
    </p:spTree>
    <p:extLst>
      <p:ext uri="{BB962C8B-B14F-4D97-AF65-F5344CB8AC3E}">
        <p14:creationId xmlns:p14="http://schemas.microsoft.com/office/powerpoint/2010/main" val="3984835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440754-C837-48A7-9C25-7EF54C3637D6}"/>
              </a:ext>
            </a:extLst>
          </p:cNvPr>
          <p:cNvSpPr>
            <a:spLocks noGrp="1"/>
          </p:cNvSpPr>
          <p:nvPr>
            <p:ph type="dt" sz="half" idx="10"/>
          </p:nvPr>
        </p:nvSpPr>
        <p:spPr/>
        <p:txBody>
          <a:bodyPr/>
          <a:lstStyle/>
          <a:p>
            <a:fld id="{DB2EF7C8-E66A-41D7-98AA-DFBE1A403D0D}" type="datetimeFigureOut">
              <a:rPr lang="en-GB" smtClean="0"/>
              <a:t>05/01/2022</a:t>
            </a:fld>
            <a:endParaRPr lang="en-GB"/>
          </a:p>
        </p:txBody>
      </p:sp>
      <p:sp>
        <p:nvSpPr>
          <p:cNvPr id="3" name="Footer Placeholder 2">
            <a:extLst>
              <a:ext uri="{FF2B5EF4-FFF2-40B4-BE49-F238E27FC236}">
                <a16:creationId xmlns:a16="http://schemas.microsoft.com/office/drawing/2014/main" id="{392FE7B5-3893-4E3F-BBE6-16472824565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D4D5A99-17D9-45C9-B0D4-56C3F5A97FAF}"/>
              </a:ext>
            </a:extLst>
          </p:cNvPr>
          <p:cNvSpPr>
            <a:spLocks noGrp="1"/>
          </p:cNvSpPr>
          <p:nvPr>
            <p:ph type="sldNum" sz="quarter" idx="12"/>
          </p:nvPr>
        </p:nvSpPr>
        <p:spPr/>
        <p:txBody>
          <a:bodyPr/>
          <a:lstStyle/>
          <a:p>
            <a:fld id="{EC6EE683-AD16-4FFB-98CF-35AB143D20E4}" type="slidenum">
              <a:rPr lang="en-GB" smtClean="0"/>
              <a:t>‹#›</a:t>
            </a:fld>
            <a:endParaRPr lang="en-GB"/>
          </a:p>
        </p:txBody>
      </p:sp>
    </p:spTree>
    <p:extLst>
      <p:ext uri="{BB962C8B-B14F-4D97-AF65-F5344CB8AC3E}">
        <p14:creationId xmlns:p14="http://schemas.microsoft.com/office/powerpoint/2010/main" val="49403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5E1EB-FD72-49C8-B9BB-57D9D8FF69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4318DC9-F767-4980-85A4-59739FA00B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41B1812-2C13-4695-B299-2EF86BD13F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E1C671C-E629-4D25-83C9-6F64458BB5CD}"/>
              </a:ext>
            </a:extLst>
          </p:cNvPr>
          <p:cNvSpPr>
            <a:spLocks noGrp="1"/>
          </p:cNvSpPr>
          <p:nvPr>
            <p:ph type="dt" sz="half" idx="10"/>
          </p:nvPr>
        </p:nvSpPr>
        <p:spPr/>
        <p:txBody>
          <a:bodyPr/>
          <a:lstStyle/>
          <a:p>
            <a:fld id="{DB2EF7C8-E66A-41D7-98AA-DFBE1A403D0D}" type="datetimeFigureOut">
              <a:rPr lang="en-GB" smtClean="0"/>
              <a:t>05/01/2022</a:t>
            </a:fld>
            <a:endParaRPr lang="en-GB"/>
          </a:p>
        </p:txBody>
      </p:sp>
      <p:sp>
        <p:nvSpPr>
          <p:cNvPr id="6" name="Footer Placeholder 5">
            <a:extLst>
              <a:ext uri="{FF2B5EF4-FFF2-40B4-BE49-F238E27FC236}">
                <a16:creationId xmlns:a16="http://schemas.microsoft.com/office/drawing/2014/main" id="{AC9D616D-DC34-4414-AB2F-33CE0CB7555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DE0644F-18AC-4114-B96F-644157A2E320}"/>
              </a:ext>
            </a:extLst>
          </p:cNvPr>
          <p:cNvSpPr>
            <a:spLocks noGrp="1"/>
          </p:cNvSpPr>
          <p:nvPr>
            <p:ph type="sldNum" sz="quarter" idx="12"/>
          </p:nvPr>
        </p:nvSpPr>
        <p:spPr/>
        <p:txBody>
          <a:bodyPr/>
          <a:lstStyle/>
          <a:p>
            <a:fld id="{EC6EE683-AD16-4FFB-98CF-35AB143D20E4}" type="slidenum">
              <a:rPr lang="en-GB" smtClean="0"/>
              <a:t>‹#›</a:t>
            </a:fld>
            <a:endParaRPr lang="en-GB"/>
          </a:p>
        </p:txBody>
      </p:sp>
    </p:spTree>
    <p:extLst>
      <p:ext uri="{BB962C8B-B14F-4D97-AF65-F5344CB8AC3E}">
        <p14:creationId xmlns:p14="http://schemas.microsoft.com/office/powerpoint/2010/main" val="1621379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C6C97-69CD-48A3-B8E8-2999DA8004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0D20057-F866-47A8-92DF-D81897914B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87F000A-771A-44CC-8BD3-B098F92F0D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56581C-6F83-4014-A24B-24C246C27BA5}"/>
              </a:ext>
            </a:extLst>
          </p:cNvPr>
          <p:cNvSpPr>
            <a:spLocks noGrp="1"/>
          </p:cNvSpPr>
          <p:nvPr>
            <p:ph type="dt" sz="half" idx="10"/>
          </p:nvPr>
        </p:nvSpPr>
        <p:spPr/>
        <p:txBody>
          <a:bodyPr/>
          <a:lstStyle/>
          <a:p>
            <a:fld id="{DB2EF7C8-E66A-41D7-98AA-DFBE1A403D0D}" type="datetimeFigureOut">
              <a:rPr lang="en-GB" smtClean="0"/>
              <a:t>05/01/2022</a:t>
            </a:fld>
            <a:endParaRPr lang="en-GB"/>
          </a:p>
        </p:txBody>
      </p:sp>
      <p:sp>
        <p:nvSpPr>
          <p:cNvPr id="6" name="Footer Placeholder 5">
            <a:extLst>
              <a:ext uri="{FF2B5EF4-FFF2-40B4-BE49-F238E27FC236}">
                <a16:creationId xmlns:a16="http://schemas.microsoft.com/office/drawing/2014/main" id="{257D7807-34B3-4587-A125-4F700CFD4B9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6E15CED-DF87-4461-B121-17026B6A8167}"/>
              </a:ext>
            </a:extLst>
          </p:cNvPr>
          <p:cNvSpPr>
            <a:spLocks noGrp="1"/>
          </p:cNvSpPr>
          <p:nvPr>
            <p:ph type="sldNum" sz="quarter" idx="12"/>
          </p:nvPr>
        </p:nvSpPr>
        <p:spPr/>
        <p:txBody>
          <a:bodyPr/>
          <a:lstStyle/>
          <a:p>
            <a:fld id="{EC6EE683-AD16-4FFB-98CF-35AB143D20E4}" type="slidenum">
              <a:rPr lang="en-GB" smtClean="0"/>
              <a:t>‹#›</a:t>
            </a:fld>
            <a:endParaRPr lang="en-GB"/>
          </a:p>
        </p:txBody>
      </p:sp>
    </p:spTree>
    <p:extLst>
      <p:ext uri="{BB962C8B-B14F-4D97-AF65-F5344CB8AC3E}">
        <p14:creationId xmlns:p14="http://schemas.microsoft.com/office/powerpoint/2010/main" val="2210285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CBFED72-64E9-48C3-B574-CBDF1A9E0F0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26B818B-04B8-43B5-8B54-5D405EDE70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A7FDD36-0E47-4C69-9C37-AF06357CB9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2EF7C8-E66A-41D7-98AA-DFBE1A403D0D}" type="datetimeFigureOut">
              <a:rPr lang="en-GB" smtClean="0"/>
              <a:t>05/01/2022</a:t>
            </a:fld>
            <a:endParaRPr lang="en-GB"/>
          </a:p>
        </p:txBody>
      </p:sp>
      <p:sp>
        <p:nvSpPr>
          <p:cNvPr id="5" name="Footer Placeholder 4">
            <a:extLst>
              <a:ext uri="{FF2B5EF4-FFF2-40B4-BE49-F238E27FC236}">
                <a16:creationId xmlns:a16="http://schemas.microsoft.com/office/drawing/2014/main" id="{89F047F5-B614-4F65-B192-65AEED39069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E9A6982-FD62-4028-BC2C-F05B14427A5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6EE683-AD16-4FFB-98CF-35AB143D20E4}" type="slidenum">
              <a:rPr lang="en-GB" smtClean="0"/>
              <a:t>‹#›</a:t>
            </a:fld>
            <a:endParaRPr lang="en-GB"/>
          </a:p>
        </p:txBody>
      </p:sp>
    </p:spTree>
    <p:extLst>
      <p:ext uri="{BB962C8B-B14F-4D97-AF65-F5344CB8AC3E}">
        <p14:creationId xmlns:p14="http://schemas.microsoft.com/office/powerpoint/2010/main" val="33191154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265F4-1385-46A7-B34A-DA2669F34644}"/>
              </a:ext>
            </a:extLst>
          </p:cNvPr>
          <p:cNvSpPr>
            <a:spLocks noGrp="1"/>
          </p:cNvSpPr>
          <p:nvPr>
            <p:ph type="ctrTitle"/>
          </p:nvPr>
        </p:nvSpPr>
        <p:spPr/>
        <p:txBody>
          <a:bodyPr/>
          <a:lstStyle/>
          <a:p>
            <a:r>
              <a:rPr lang="en-GB" dirty="0"/>
              <a:t>Decision Making Processes </a:t>
            </a:r>
          </a:p>
        </p:txBody>
      </p:sp>
      <p:sp>
        <p:nvSpPr>
          <p:cNvPr id="3" name="Subtitle 2">
            <a:extLst>
              <a:ext uri="{FF2B5EF4-FFF2-40B4-BE49-F238E27FC236}">
                <a16:creationId xmlns:a16="http://schemas.microsoft.com/office/drawing/2014/main" id="{A1060937-A7C8-44AC-B173-B836839D30FC}"/>
              </a:ext>
            </a:extLst>
          </p:cNvPr>
          <p:cNvSpPr>
            <a:spLocks noGrp="1"/>
          </p:cNvSpPr>
          <p:nvPr>
            <p:ph type="subTitle" idx="1"/>
          </p:nvPr>
        </p:nvSpPr>
        <p:spPr/>
        <p:txBody>
          <a:bodyPr/>
          <a:lstStyle/>
          <a:p>
            <a:r>
              <a:rPr lang="en-GB" dirty="0"/>
              <a:t>Assessment and Considerations in Practice</a:t>
            </a:r>
          </a:p>
        </p:txBody>
      </p:sp>
    </p:spTree>
    <p:extLst>
      <p:ext uri="{BB962C8B-B14F-4D97-AF65-F5344CB8AC3E}">
        <p14:creationId xmlns:p14="http://schemas.microsoft.com/office/powerpoint/2010/main" val="40190790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05CC8-5BED-47EF-BB79-CE330217A9F5}"/>
              </a:ext>
            </a:extLst>
          </p:cNvPr>
          <p:cNvSpPr>
            <a:spLocks noGrp="1"/>
          </p:cNvSpPr>
          <p:nvPr>
            <p:ph type="title"/>
          </p:nvPr>
        </p:nvSpPr>
        <p:spPr/>
        <p:txBody>
          <a:bodyPr/>
          <a:lstStyle/>
          <a:p>
            <a:r>
              <a:rPr lang="en-GB" dirty="0"/>
              <a:t>Capacity cont’d</a:t>
            </a:r>
          </a:p>
        </p:txBody>
      </p:sp>
      <p:sp>
        <p:nvSpPr>
          <p:cNvPr id="3" name="Content Placeholder 2">
            <a:extLst>
              <a:ext uri="{FF2B5EF4-FFF2-40B4-BE49-F238E27FC236}">
                <a16:creationId xmlns:a16="http://schemas.microsoft.com/office/drawing/2014/main" id="{E0D381B4-70F4-4C68-AE33-7CBB5F7639B9}"/>
              </a:ext>
            </a:extLst>
          </p:cNvPr>
          <p:cNvSpPr>
            <a:spLocks noGrp="1"/>
          </p:cNvSpPr>
          <p:nvPr>
            <p:ph idx="1"/>
          </p:nvPr>
        </p:nvSpPr>
        <p:spPr/>
        <p:txBody>
          <a:bodyPr>
            <a:normAutofit lnSpcReduction="10000"/>
          </a:bodyPr>
          <a:lstStyle/>
          <a:p>
            <a:pPr marL="0" indent="0">
              <a:buNone/>
            </a:pPr>
            <a:r>
              <a:rPr lang="en-GB" dirty="0"/>
              <a:t>Capacity is </a:t>
            </a:r>
            <a:r>
              <a:rPr lang="en-GB" b="1" dirty="0"/>
              <a:t>decision specific  </a:t>
            </a:r>
          </a:p>
          <a:p>
            <a:r>
              <a:rPr lang="en-GB" dirty="0"/>
              <a:t>Implication – we should be as specific as possible about which area/s of decision making we want to understand better, and why</a:t>
            </a:r>
          </a:p>
          <a:p>
            <a:r>
              <a:rPr lang="en-GB" dirty="0"/>
              <a:t>We should support relevant area/s of decision making as much as possible regardless i.e. with advocacy, communication methods, careful planning of interviews and presentation of information</a:t>
            </a:r>
          </a:p>
          <a:p>
            <a:r>
              <a:rPr lang="en-GB" dirty="0"/>
              <a:t>People can need someone to help with decisions only in very specific areas </a:t>
            </a:r>
          </a:p>
          <a:p>
            <a:r>
              <a:rPr lang="en-GB" dirty="0"/>
              <a:t>We can challenge Guardianships which seem overly restrictive in scope and design powers specific to the person’s needs</a:t>
            </a:r>
          </a:p>
          <a:p>
            <a:pPr marL="0" indent="0">
              <a:buNone/>
            </a:pPr>
            <a:endParaRPr lang="en-GB" dirty="0"/>
          </a:p>
          <a:p>
            <a:endParaRPr lang="en-GB" dirty="0"/>
          </a:p>
          <a:p>
            <a:pPr marL="0" indent="0">
              <a:buNone/>
            </a:pPr>
            <a:endParaRPr lang="en-GB" dirty="0"/>
          </a:p>
        </p:txBody>
      </p:sp>
    </p:spTree>
    <p:extLst>
      <p:ext uri="{BB962C8B-B14F-4D97-AF65-F5344CB8AC3E}">
        <p14:creationId xmlns:p14="http://schemas.microsoft.com/office/powerpoint/2010/main" val="409728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F8B57-8486-481E-8AF8-5755462700F3}"/>
              </a:ext>
            </a:extLst>
          </p:cNvPr>
          <p:cNvSpPr>
            <a:spLocks noGrp="1"/>
          </p:cNvSpPr>
          <p:nvPr>
            <p:ph type="title"/>
          </p:nvPr>
        </p:nvSpPr>
        <p:spPr/>
        <p:txBody>
          <a:bodyPr/>
          <a:lstStyle/>
          <a:p>
            <a:r>
              <a:rPr lang="en-GB" dirty="0"/>
              <a:t>Capacity cont’d</a:t>
            </a:r>
          </a:p>
        </p:txBody>
      </p:sp>
      <p:sp>
        <p:nvSpPr>
          <p:cNvPr id="3" name="Content Placeholder 2">
            <a:extLst>
              <a:ext uri="{FF2B5EF4-FFF2-40B4-BE49-F238E27FC236}">
                <a16:creationId xmlns:a16="http://schemas.microsoft.com/office/drawing/2014/main" id="{6EBC06C5-1015-4179-A6D7-520445142624}"/>
              </a:ext>
            </a:extLst>
          </p:cNvPr>
          <p:cNvSpPr>
            <a:spLocks noGrp="1"/>
          </p:cNvSpPr>
          <p:nvPr>
            <p:ph idx="1"/>
          </p:nvPr>
        </p:nvSpPr>
        <p:spPr/>
        <p:txBody>
          <a:bodyPr>
            <a:normAutofit lnSpcReduction="10000"/>
          </a:bodyPr>
          <a:lstStyle/>
          <a:p>
            <a:pPr marL="0" indent="0">
              <a:buNone/>
            </a:pPr>
            <a:r>
              <a:rPr lang="en-GB" dirty="0"/>
              <a:t>Capacity is </a:t>
            </a:r>
            <a:r>
              <a:rPr lang="en-GB" b="1" dirty="0"/>
              <a:t>time and context specific</a:t>
            </a:r>
          </a:p>
          <a:p>
            <a:pPr marL="0" indent="0">
              <a:buNone/>
            </a:pPr>
            <a:r>
              <a:rPr lang="en-GB" dirty="0"/>
              <a:t>Implication </a:t>
            </a:r>
            <a:r>
              <a:rPr lang="en-GB" b="1" dirty="0"/>
              <a:t>– </a:t>
            </a:r>
          </a:p>
          <a:p>
            <a:pPr marL="0" indent="0">
              <a:buNone/>
            </a:pPr>
            <a:r>
              <a:rPr lang="en-GB" dirty="0"/>
              <a:t>A good capacity assessment draws on visits over a period of time to check consistency and variability;</a:t>
            </a:r>
          </a:p>
          <a:p>
            <a:pPr marL="0" indent="0">
              <a:buNone/>
            </a:pPr>
            <a:r>
              <a:rPr lang="en-GB" dirty="0"/>
              <a:t>It will involve drawing of as much contextual information as possible from those who know the person – helping us to understand those parts such as ACTING on decisions and REMEMBERING decisions and how the person makes decisions under pressure and when unwell </a:t>
            </a:r>
          </a:p>
          <a:p>
            <a:pPr marL="0" indent="0">
              <a:buNone/>
            </a:pPr>
            <a:r>
              <a:rPr lang="en-GB" dirty="0"/>
              <a:t>If we think the above  hasn’t happened, we need to discuss this with the person leading on the assessment </a:t>
            </a:r>
          </a:p>
        </p:txBody>
      </p:sp>
    </p:spTree>
    <p:extLst>
      <p:ext uri="{BB962C8B-B14F-4D97-AF65-F5344CB8AC3E}">
        <p14:creationId xmlns:p14="http://schemas.microsoft.com/office/powerpoint/2010/main" val="843476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6A3F1-C923-4D63-93F6-34082281268C}"/>
              </a:ext>
            </a:extLst>
          </p:cNvPr>
          <p:cNvSpPr>
            <a:spLocks noGrp="1"/>
          </p:cNvSpPr>
          <p:nvPr>
            <p:ph type="title"/>
          </p:nvPr>
        </p:nvSpPr>
        <p:spPr/>
        <p:txBody>
          <a:bodyPr/>
          <a:lstStyle/>
          <a:p>
            <a:r>
              <a:rPr lang="en-GB" dirty="0"/>
              <a:t>Capacity cont’d </a:t>
            </a:r>
          </a:p>
        </p:txBody>
      </p:sp>
      <p:sp>
        <p:nvSpPr>
          <p:cNvPr id="3" name="Content Placeholder 2">
            <a:extLst>
              <a:ext uri="{FF2B5EF4-FFF2-40B4-BE49-F238E27FC236}">
                <a16:creationId xmlns:a16="http://schemas.microsoft.com/office/drawing/2014/main" id="{50202319-2A40-4071-BD3F-74789E130371}"/>
              </a:ext>
            </a:extLst>
          </p:cNvPr>
          <p:cNvSpPr>
            <a:spLocks noGrp="1"/>
          </p:cNvSpPr>
          <p:nvPr>
            <p:ph idx="1"/>
          </p:nvPr>
        </p:nvSpPr>
        <p:spPr/>
        <p:txBody>
          <a:bodyPr>
            <a:normAutofit lnSpcReduction="10000"/>
          </a:bodyPr>
          <a:lstStyle/>
          <a:p>
            <a:pPr marL="0" indent="0">
              <a:buNone/>
            </a:pPr>
            <a:r>
              <a:rPr lang="en-GB" dirty="0"/>
              <a:t>A good capacity assessment will be as up to date as possible because people’s decision making abilities can change </a:t>
            </a:r>
          </a:p>
          <a:p>
            <a:pPr marL="0" indent="0">
              <a:buNone/>
            </a:pPr>
            <a:r>
              <a:rPr lang="en-GB" dirty="0"/>
              <a:t>Capacity is not a static object – it is fluid and nuanced and subject to professional differences of opinion</a:t>
            </a:r>
          </a:p>
          <a:p>
            <a:pPr marL="0" indent="0">
              <a:buNone/>
            </a:pPr>
            <a:r>
              <a:rPr lang="en-GB" dirty="0"/>
              <a:t>YOUR opinion and input as a social worker or OT is extremely important as you will often have more of the above info than doctors assessing, as will the person and their family or carers. </a:t>
            </a:r>
          </a:p>
          <a:p>
            <a:pPr marL="0" indent="0">
              <a:buNone/>
            </a:pPr>
            <a:r>
              <a:rPr lang="en-GB" dirty="0"/>
              <a:t>Although a medical report is required for Court applications, it was never intended by the Scottish Government that only doctors would play a role in assessing capacity – get involved!! (but don’t try and do alone…)  </a:t>
            </a:r>
          </a:p>
          <a:p>
            <a:endParaRPr lang="en-GB" dirty="0"/>
          </a:p>
        </p:txBody>
      </p:sp>
    </p:spTree>
    <p:extLst>
      <p:ext uri="{BB962C8B-B14F-4D97-AF65-F5344CB8AC3E}">
        <p14:creationId xmlns:p14="http://schemas.microsoft.com/office/powerpoint/2010/main" val="10697716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7746B-D671-4201-9905-ADDBDDA92E3E}"/>
              </a:ext>
            </a:extLst>
          </p:cNvPr>
          <p:cNvSpPr>
            <a:spLocks noGrp="1"/>
          </p:cNvSpPr>
          <p:nvPr>
            <p:ph type="title"/>
          </p:nvPr>
        </p:nvSpPr>
        <p:spPr/>
        <p:txBody>
          <a:bodyPr/>
          <a:lstStyle/>
          <a:p>
            <a:r>
              <a:rPr lang="en-GB" dirty="0"/>
              <a:t>SIDMA – what is it?</a:t>
            </a:r>
          </a:p>
        </p:txBody>
      </p:sp>
      <p:sp>
        <p:nvSpPr>
          <p:cNvPr id="3" name="Content Placeholder 2">
            <a:extLst>
              <a:ext uri="{FF2B5EF4-FFF2-40B4-BE49-F238E27FC236}">
                <a16:creationId xmlns:a16="http://schemas.microsoft.com/office/drawing/2014/main" id="{5282F747-B09F-4AFF-9153-029717E986CB}"/>
              </a:ext>
            </a:extLst>
          </p:cNvPr>
          <p:cNvSpPr>
            <a:spLocks noGrp="1"/>
          </p:cNvSpPr>
          <p:nvPr>
            <p:ph idx="1"/>
          </p:nvPr>
        </p:nvSpPr>
        <p:spPr/>
        <p:txBody>
          <a:bodyPr>
            <a:normAutofit lnSpcReduction="10000"/>
          </a:bodyPr>
          <a:lstStyle/>
          <a:p>
            <a:endParaRPr lang="en-GB" dirty="0"/>
          </a:p>
          <a:p>
            <a:r>
              <a:rPr lang="en-GB" dirty="0"/>
              <a:t>Significantly Impaired Decision Making Ability is one of the criteria (in MOST cases*) for intervention under the 2003 Act – it is unique to Scottish mental health law </a:t>
            </a:r>
          </a:p>
          <a:p>
            <a:r>
              <a:rPr lang="en-GB" dirty="0"/>
              <a:t>It is often called SIDMA for short (understandably!)</a:t>
            </a:r>
          </a:p>
          <a:p>
            <a:r>
              <a:rPr lang="en-GB" dirty="0"/>
              <a:t>SIDMA relates to significantly impaired decision making in relation to medical treatment for ‘mental disorder’ </a:t>
            </a:r>
          </a:p>
          <a:p>
            <a:r>
              <a:rPr lang="en-GB" dirty="0"/>
              <a:t>This type of ‘medical treatment’ is defined broadly in the 2003 Act and is not just about medication – it can include rehabilitation, nursing, care, psychology and OT input for example</a:t>
            </a:r>
          </a:p>
          <a:p>
            <a:endParaRPr lang="en-GB" dirty="0"/>
          </a:p>
          <a:p>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34771071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B9F7C-F257-4CED-B45B-8AE64F0BF003}"/>
              </a:ext>
            </a:extLst>
          </p:cNvPr>
          <p:cNvSpPr>
            <a:spLocks noGrp="1"/>
          </p:cNvSpPr>
          <p:nvPr>
            <p:ph type="title"/>
          </p:nvPr>
        </p:nvSpPr>
        <p:spPr/>
        <p:txBody>
          <a:bodyPr/>
          <a:lstStyle/>
          <a:p>
            <a:r>
              <a:rPr lang="en-GB" dirty="0"/>
              <a:t>SIDMA cont’d</a:t>
            </a:r>
          </a:p>
        </p:txBody>
      </p:sp>
      <p:sp>
        <p:nvSpPr>
          <p:cNvPr id="3" name="Content Placeholder 2">
            <a:extLst>
              <a:ext uri="{FF2B5EF4-FFF2-40B4-BE49-F238E27FC236}">
                <a16:creationId xmlns:a16="http://schemas.microsoft.com/office/drawing/2014/main" id="{B802891B-8065-42D8-A078-09722B78DC2B}"/>
              </a:ext>
            </a:extLst>
          </p:cNvPr>
          <p:cNvSpPr>
            <a:spLocks noGrp="1"/>
          </p:cNvSpPr>
          <p:nvPr>
            <p:ph idx="1"/>
          </p:nvPr>
        </p:nvSpPr>
        <p:spPr/>
        <p:txBody>
          <a:bodyPr>
            <a:normAutofit/>
          </a:bodyPr>
          <a:lstStyle/>
          <a:p>
            <a:r>
              <a:rPr lang="en-GB" dirty="0"/>
              <a:t>SIDMA is primarily for MHO and RMO to decide on/present to a Tribunal but you might play a role in identifying it as a possibility</a:t>
            </a:r>
          </a:p>
          <a:p>
            <a:r>
              <a:rPr lang="en-GB" dirty="0"/>
              <a:t>It’s </a:t>
            </a:r>
            <a:r>
              <a:rPr lang="en-GB" i="1" dirty="0"/>
              <a:t>different from ‘capacity’ </a:t>
            </a:r>
            <a:r>
              <a:rPr lang="en-GB" dirty="0"/>
              <a:t>as defined in 2000 Act (though of course it can overlap sometimes where someone has problems with decisions about any medical treatment)</a:t>
            </a:r>
          </a:p>
          <a:p>
            <a:r>
              <a:rPr lang="en-GB" dirty="0"/>
              <a:t>For Short Term Detentions /Emergency Detentions it only has to be felt ‘likely’ that someone has SIDMA – these detentions are intended for assessment and early treatment</a:t>
            </a:r>
          </a:p>
          <a:p>
            <a:r>
              <a:rPr lang="en-GB" dirty="0"/>
              <a:t>The SIDMA needs to be </a:t>
            </a:r>
            <a:r>
              <a:rPr lang="en-GB" i="1" dirty="0"/>
              <a:t>linked to a mental disorder </a:t>
            </a:r>
            <a:r>
              <a:rPr lang="en-GB" dirty="0"/>
              <a:t>i.e. through cognitive impairment, delusional thinking, depressive thinking etc </a:t>
            </a:r>
          </a:p>
          <a:p>
            <a:endParaRPr lang="en-GB" dirty="0"/>
          </a:p>
          <a:p>
            <a:endParaRPr lang="en-GB" dirty="0"/>
          </a:p>
        </p:txBody>
      </p:sp>
    </p:spTree>
    <p:extLst>
      <p:ext uri="{BB962C8B-B14F-4D97-AF65-F5344CB8AC3E}">
        <p14:creationId xmlns:p14="http://schemas.microsoft.com/office/powerpoint/2010/main" val="6959751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CBAD7-3CCA-40CB-9C5D-F4261CD69A82}"/>
              </a:ext>
            </a:extLst>
          </p:cNvPr>
          <p:cNvSpPr>
            <a:spLocks noGrp="1"/>
          </p:cNvSpPr>
          <p:nvPr>
            <p:ph type="title"/>
          </p:nvPr>
        </p:nvSpPr>
        <p:spPr/>
        <p:txBody>
          <a:bodyPr/>
          <a:lstStyle/>
          <a:p>
            <a:r>
              <a:rPr lang="en-GB" dirty="0"/>
              <a:t>SIDMA cont’d</a:t>
            </a:r>
          </a:p>
        </p:txBody>
      </p:sp>
      <p:sp>
        <p:nvSpPr>
          <p:cNvPr id="3" name="Content Placeholder 2">
            <a:extLst>
              <a:ext uri="{FF2B5EF4-FFF2-40B4-BE49-F238E27FC236}">
                <a16:creationId xmlns:a16="http://schemas.microsoft.com/office/drawing/2014/main" id="{DDA9030E-6CA1-4066-BE09-5573267978F5}"/>
              </a:ext>
            </a:extLst>
          </p:cNvPr>
          <p:cNvSpPr>
            <a:spLocks noGrp="1"/>
          </p:cNvSpPr>
          <p:nvPr>
            <p:ph idx="1"/>
          </p:nvPr>
        </p:nvSpPr>
        <p:spPr/>
        <p:txBody>
          <a:bodyPr>
            <a:normAutofit fontScale="92500" lnSpcReduction="10000"/>
          </a:bodyPr>
          <a:lstStyle/>
          <a:p>
            <a:r>
              <a:rPr lang="en-GB" dirty="0"/>
              <a:t>From MWC briefing on SIDMA (2021)</a:t>
            </a:r>
          </a:p>
          <a:p>
            <a:r>
              <a:rPr lang="en-GB" dirty="0"/>
              <a:t>SIDMA occurs when a mental disorder affects the person’s ability to </a:t>
            </a:r>
            <a:r>
              <a:rPr lang="en-GB" i="1" dirty="0"/>
              <a:t>believe, understand and retain information, and to make and communicate decisions. </a:t>
            </a:r>
          </a:p>
          <a:p>
            <a:r>
              <a:rPr lang="en-GB" dirty="0"/>
              <a:t>SIDMA is </a:t>
            </a:r>
            <a:r>
              <a:rPr lang="en-GB" i="1" dirty="0"/>
              <a:t>not the same as limited or poor communication, or disagreements with professional opinion</a:t>
            </a:r>
            <a:r>
              <a:rPr lang="en-GB" dirty="0"/>
              <a:t>. </a:t>
            </a:r>
          </a:p>
          <a:p>
            <a:r>
              <a:rPr lang="en-GB" dirty="0"/>
              <a:t>Very few professionals record specific efforts to support decision making - </a:t>
            </a:r>
            <a:r>
              <a:rPr lang="en-GB" i="1" dirty="0" err="1"/>
              <a:t>eg</a:t>
            </a:r>
            <a:r>
              <a:rPr lang="en-GB" i="1" dirty="0"/>
              <a:t> making changes to the environment, providing advocacy, or considering alternative ways for the individual to express themselves. The main technique appeared to be revisiting the subject; one form noted that the information had been simplified, but did not explain how that had been done</a:t>
            </a:r>
          </a:p>
        </p:txBody>
      </p:sp>
    </p:spTree>
    <p:extLst>
      <p:ext uri="{BB962C8B-B14F-4D97-AF65-F5344CB8AC3E}">
        <p14:creationId xmlns:p14="http://schemas.microsoft.com/office/powerpoint/2010/main" val="36847433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407AE4-C139-481E-BDAC-9DF9434A7148}"/>
              </a:ext>
            </a:extLst>
          </p:cNvPr>
          <p:cNvSpPr>
            <a:spLocks noGrp="1"/>
          </p:cNvSpPr>
          <p:nvPr>
            <p:ph type="title"/>
          </p:nvPr>
        </p:nvSpPr>
        <p:spPr/>
        <p:txBody>
          <a:bodyPr/>
          <a:lstStyle/>
          <a:p>
            <a:r>
              <a:rPr lang="en-GB" dirty="0"/>
              <a:t>ASP – ‘ability to safeguard’ ‘undue pressure’</a:t>
            </a:r>
          </a:p>
        </p:txBody>
      </p:sp>
      <p:sp>
        <p:nvSpPr>
          <p:cNvPr id="3" name="Content Placeholder 2">
            <a:extLst>
              <a:ext uri="{FF2B5EF4-FFF2-40B4-BE49-F238E27FC236}">
                <a16:creationId xmlns:a16="http://schemas.microsoft.com/office/drawing/2014/main" id="{CE7FA62C-B301-4779-86F9-C04395F92A1C}"/>
              </a:ext>
            </a:extLst>
          </p:cNvPr>
          <p:cNvSpPr>
            <a:spLocks noGrp="1"/>
          </p:cNvSpPr>
          <p:nvPr>
            <p:ph idx="1"/>
          </p:nvPr>
        </p:nvSpPr>
        <p:spPr/>
        <p:txBody>
          <a:bodyPr/>
          <a:lstStyle/>
          <a:p>
            <a:r>
              <a:rPr lang="en-GB" dirty="0"/>
              <a:t>We often find an over-emphasis on ‘capacity’ criteria and ‘lifestyle choices’ within ASP work</a:t>
            </a:r>
          </a:p>
          <a:p>
            <a:r>
              <a:rPr lang="en-GB" dirty="0"/>
              <a:t>The criteria most relevant to this area within ASP work are ‘ability to safeguard’ – part of the 3 point test </a:t>
            </a:r>
          </a:p>
          <a:p>
            <a:r>
              <a:rPr lang="en-GB" dirty="0"/>
              <a:t>And ‘undue pressure’ – relevant to proving ‘Serious Harm’ test for ASP Order applications</a:t>
            </a:r>
          </a:p>
          <a:p>
            <a:r>
              <a:rPr lang="en-GB" dirty="0"/>
              <a:t>These definitions are of course linked to ‘capacity’ issues and ‘SIDMA’ issues in SOME cases – </a:t>
            </a:r>
            <a:r>
              <a:rPr lang="en-GB" i="1" dirty="0"/>
              <a:t>but not all , and these other issues do not have to be present for us </a:t>
            </a:r>
            <a:r>
              <a:rPr lang="en-GB" dirty="0"/>
              <a:t>to do ASP work </a:t>
            </a:r>
          </a:p>
        </p:txBody>
      </p:sp>
    </p:spTree>
    <p:extLst>
      <p:ext uri="{BB962C8B-B14F-4D97-AF65-F5344CB8AC3E}">
        <p14:creationId xmlns:p14="http://schemas.microsoft.com/office/powerpoint/2010/main" val="38951038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7A7D3-3E83-48C9-A148-712907C4F8F6}"/>
              </a:ext>
            </a:extLst>
          </p:cNvPr>
          <p:cNvSpPr>
            <a:spLocks noGrp="1"/>
          </p:cNvSpPr>
          <p:nvPr>
            <p:ph type="title"/>
          </p:nvPr>
        </p:nvSpPr>
        <p:spPr/>
        <p:txBody>
          <a:bodyPr/>
          <a:lstStyle/>
          <a:p>
            <a:r>
              <a:rPr lang="en-GB" dirty="0"/>
              <a:t>ASP cont’d</a:t>
            </a:r>
          </a:p>
        </p:txBody>
      </p:sp>
      <p:sp>
        <p:nvSpPr>
          <p:cNvPr id="3" name="Content Placeholder 2">
            <a:extLst>
              <a:ext uri="{FF2B5EF4-FFF2-40B4-BE49-F238E27FC236}">
                <a16:creationId xmlns:a16="http://schemas.microsoft.com/office/drawing/2014/main" id="{B0007C52-18DC-4BA1-BC5C-D897FE1C09C8}"/>
              </a:ext>
            </a:extLst>
          </p:cNvPr>
          <p:cNvSpPr>
            <a:spLocks noGrp="1"/>
          </p:cNvSpPr>
          <p:nvPr>
            <p:ph idx="1"/>
          </p:nvPr>
        </p:nvSpPr>
        <p:spPr/>
        <p:txBody>
          <a:bodyPr>
            <a:normAutofit fontScale="92500" lnSpcReduction="10000"/>
          </a:bodyPr>
          <a:lstStyle/>
          <a:p>
            <a:pPr marL="0" indent="0">
              <a:buNone/>
            </a:pPr>
            <a:r>
              <a:rPr lang="en-GB" b="0" i="0" dirty="0">
                <a:solidFill>
                  <a:srgbClr val="333333"/>
                </a:solidFill>
                <a:effectLst/>
                <a:latin typeface="Roboto" panose="020B0604020202020204" pitchFamily="2" charset="0"/>
              </a:rPr>
              <a:t>After setting out the 3 point test including the point that </a:t>
            </a:r>
          </a:p>
          <a:p>
            <a:pPr marL="0" indent="0">
              <a:buNone/>
            </a:pPr>
            <a:r>
              <a:rPr lang="en-GB" b="0" i="0" dirty="0">
                <a:solidFill>
                  <a:srgbClr val="333333"/>
                </a:solidFill>
                <a:effectLst/>
                <a:latin typeface="Roboto" panose="020B0604020202020204" pitchFamily="2" charset="0"/>
              </a:rPr>
              <a:t> </a:t>
            </a:r>
            <a:r>
              <a:rPr lang="en-GB" b="0" i="1" dirty="0">
                <a:solidFill>
                  <a:srgbClr val="333333"/>
                </a:solidFill>
                <a:effectLst/>
                <a:latin typeface="Roboto" panose="020B0604020202020204" pitchFamily="2" charset="0"/>
              </a:rPr>
              <a:t>‘they are unable to safeguard their own well-being, property,</a:t>
            </a:r>
            <a:r>
              <a:rPr lang="en-GB" b="1" i="1" dirty="0">
                <a:solidFill>
                  <a:srgbClr val="333333"/>
                </a:solidFill>
                <a:effectLst/>
                <a:latin typeface="Roboto" panose="020B0604020202020204" pitchFamily="2" charset="0"/>
              </a:rPr>
              <a:t> </a:t>
            </a:r>
            <a:r>
              <a:rPr lang="en-GB" b="0" i="1" dirty="0">
                <a:solidFill>
                  <a:srgbClr val="333333"/>
                </a:solidFill>
                <a:effectLst/>
                <a:latin typeface="Roboto" panose="020B0604020202020204" pitchFamily="2" charset="0"/>
              </a:rPr>
              <a:t>rights or other interests’</a:t>
            </a:r>
          </a:p>
          <a:p>
            <a:pPr marL="0" indent="0">
              <a:buNone/>
            </a:pPr>
            <a:r>
              <a:rPr lang="en-GB" dirty="0">
                <a:solidFill>
                  <a:srgbClr val="333333"/>
                </a:solidFill>
                <a:latin typeface="Roboto" panose="020B0604020202020204" pitchFamily="2" charset="0"/>
              </a:rPr>
              <a:t>The SG recent paper on ASP Codes (2021) goes on to say - </a:t>
            </a:r>
          </a:p>
          <a:p>
            <a:r>
              <a:rPr lang="en-GB" b="0" i="1" dirty="0">
                <a:solidFill>
                  <a:srgbClr val="333333"/>
                </a:solidFill>
                <a:effectLst/>
                <a:latin typeface="Roboto" panose="02000000000000000000" pitchFamily="2" charset="0"/>
              </a:rPr>
              <a:t>It should be noted and strongly emphasised that the three criteria above make no reference to capacity. Capacity is not, and never should be, a consideration in the three-point test.</a:t>
            </a:r>
          </a:p>
          <a:p>
            <a:r>
              <a:rPr lang="en-GB" b="1" dirty="0">
                <a:solidFill>
                  <a:srgbClr val="333333"/>
                </a:solidFill>
                <a:latin typeface="Roboto" panose="02000000000000000000" pitchFamily="2" charset="0"/>
              </a:rPr>
              <a:t>This is perhaps especially relevant in the early stages – we don’t need to establish the finer details of decision making ability or ‘choices’ when considering whether something should be say, a DTI or an IRD (and it’s not part of the criteria anyway)</a:t>
            </a:r>
            <a:endParaRPr lang="en-GB" b="1" dirty="0">
              <a:solidFill>
                <a:srgbClr val="333333"/>
              </a:solidFill>
              <a:effectLst/>
              <a:latin typeface="Roboto" panose="020B0604020202020204" pitchFamily="2" charset="0"/>
            </a:endParaRPr>
          </a:p>
          <a:p>
            <a:endParaRPr lang="en-GB" dirty="0"/>
          </a:p>
        </p:txBody>
      </p:sp>
    </p:spTree>
    <p:extLst>
      <p:ext uri="{BB962C8B-B14F-4D97-AF65-F5344CB8AC3E}">
        <p14:creationId xmlns:p14="http://schemas.microsoft.com/office/powerpoint/2010/main" val="14685555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92324-EBE4-4784-B549-261CEC7E17B2}"/>
              </a:ext>
            </a:extLst>
          </p:cNvPr>
          <p:cNvSpPr>
            <a:spLocks noGrp="1"/>
          </p:cNvSpPr>
          <p:nvPr>
            <p:ph type="title"/>
          </p:nvPr>
        </p:nvSpPr>
        <p:spPr/>
        <p:txBody>
          <a:bodyPr/>
          <a:lstStyle/>
          <a:p>
            <a:r>
              <a:rPr lang="en-GB" dirty="0"/>
              <a:t>ASP cont’d</a:t>
            </a:r>
          </a:p>
        </p:txBody>
      </p:sp>
      <p:sp>
        <p:nvSpPr>
          <p:cNvPr id="3" name="Content Placeholder 2">
            <a:extLst>
              <a:ext uri="{FF2B5EF4-FFF2-40B4-BE49-F238E27FC236}">
                <a16:creationId xmlns:a16="http://schemas.microsoft.com/office/drawing/2014/main" id="{01A880AD-0278-4683-943D-984CE68C9786}"/>
              </a:ext>
            </a:extLst>
          </p:cNvPr>
          <p:cNvSpPr>
            <a:spLocks noGrp="1"/>
          </p:cNvSpPr>
          <p:nvPr>
            <p:ph idx="1"/>
          </p:nvPr>
        </p:nvSpPr>
        <p:spPr/>
        <p:txBody>
          <a:bodyPr>
            <a:normAutofit fontScale="92500" lnSpcReduction="20000"/>
          </a:bodyPr>
          <a:lstStyle/>
          <a:p>
            <a:r>
              <a:rPr lang="en-GB" b="0" i="0" dirty="0">
                <a:solidFill>
                  <a:srgbClr val="333333"/>
                </a:solidFill>
                <a:effectLst/>
                <a:latin typeface="Roboto" panose="02000000000000000000" pitchFamily="2" charset="0"/>
              </a:rPr>
              <a:t> </a:t>
            </a:r>
            <a:r>
              <a:rPr lang="en-GB" b="0" i="1" dirty="0">
                <a:solidFill>
                  <a:srgbClr val="333333"/>
                </a:solidFill>
                <a:effectLst/>
                <a:latin typeface="Roboto" panose="02000000000000000000" pitchFamily="2" charset="0"/>
              </a:rPr>
              <a:t>'Unable' is not further defined in the Act, but is defined in the Oxford English Dictionary as 'lacking the skill, means or opportunity to do something'. A </a:t>
            </a:r>
            <a:r>
              <a:rPr lang="en-GB" b="1" i="1" dirty="0">
                <a:solidFill>
                  <a:srgbClr val="333333"/>
                </a:solidFill>
                <a:effectLst/>
                <a:latin typeface="Roboto" panose="02000000000000000000" pitchFamily="2" charset="0"/>
              </a:rPr>
              <a:t>distinction may therefore be drawn</a:t>
            </a:r>
            <a:r>
              <a:rPr lang="en-GB" b="0" i="1" dirty="0">
                <a:solidFill>
                  <a:srgbClr val="333333"/>
                </a:solidFill>
                <a:effectLst/>
                <a:latin typeface="Roboto" panose="02000000000000000000" pitchFamily="2" charset="0"/>
              </a:rPr>
              <a:t> between an adult who lacks these skills and is therefore unable to safeguard themselves, and one who is deemed to have the </a:t>
            </a:r>
            <a:r>
              <a:rPr lang="en-GB" b="1" i="1" dirty="0">
                <a:solidFill>
                  <a:srgbClr val="333333"/>
                </a:solidFill>
                <a:effectLst/>
                <a:latin typeface="Roboto" panose="02000000000000000000" pitchFamily="2" charset="0"/>
              </a:rPr>
              <a:t>skill, means or opportunity </a:t>
            </a:r>
            <a:r>
              <a:rPr lang="en-GB" b="0" i="1" dirty="0">
                <a:solidFill>
                  <a:srgbClr val="333333"/>
                </a:solidFill>
                <a:effectLst/>
                <a:latin typeface="Roboto" panose="02000000000000000000" pitchFamily="2" charset="0"/>
              </a:rPr>
              <a:t>to keep themselves safe, but who may still then place themselves in unsafe situations.’   (ASP C of P paper 2021) </a:t>
            </a:r>
          </a:p>
          <a:p>
            <a:endParaRPr lang="en-GB" i="1" dirty="0">
              <a:solidFill>
                <a:srgbClr val="333333"/>
              </a:solidFill>
              <a:latin typeface="Roboto" panose="02000000000000000000" pitchFamily="2" charset="0"/>
            </a:endParaRPr>
          </a:p>
          <a:p>
            <a:pPr marL="0" indent="0">
              <a:buNone/>
            </a:pPr>
            <a:r>
              <a:rPr lang="en-GB" dirty="0">
                <a:solidFill>
                  <a:srgbClr val="333333"/>
                </a:solidFill>
                <a:latin typeface="Roboto" panose="02000000000000000000" pitchFamily="2" charset="0"/>
              </a:rPr>
              <a:t>Such distinctions are very difficult and can be laden with potential issues of judgement, nuance and context therefore facilitating careful multi-agency discussion and further assessment is almost always helpful in these instances. ‘</a:t>
            </a:r>
            <a:r>
              <a:rPr lang="en-GB" i="1" dirty="0">
                <a:solidFill>
                  <a:srgbClr val="333333"/>
                </a:solidFill>
                <a:latin typeface="Roboto" panose="02000000000000000000" pitchFamily="2" charset="0"/>
              </a:rPr>
              <a:t>T</a:t>
            </a:r>
            <a:r>
              <a:rPr lang="en-GB" b="0" i="1" dirty="0">
                <a:solidFill>
                  <a:srgbClr val="333333"/>
                </a:solidFill>
                <a:effectLst/>
                <a:latin typeface="Roboto" panose="02000000000000000000" pitchFamily="2" charset="0"/>
              </a:rPr>
              <a:t>ake great care before determining whether or not an adult is genuinely able to take decisions about safeguarding themselves.’</a:t>
            </a:r>
            <a:endParaRPr lang="en-GB" i="1" dirty="0"/>
          </a:p>
        </p:txBody>
      </p:sp>
    </p:spTree>
    <p:extLst>
      <p:ext uri="{BB962C8B-B14F-4D97-AF65-F5344CB8AC3E}">
        <p14:creationId xmlns:p14="http://schemas.microsoft.com/office/powerpoint/2010/main" val="36463529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A9557-E260-424D-8776-A23C979EF5F0}"/>
              </a:ext>
            </a:extLst>
          </p:cNvPr>
          <p:cNvSpPr>
            <a:spLocks noGrp="1"/>
          </p:cNvSpPr>
          <p:nvPr>
            <p:ph type="title"/>
          </p:nvPr>
        </p:nvSpPr>
        <p:spPr/>
        <p:txBody>
          <a:bodyPr/>
          <a:lstStyle/>
          <a:p>
            <a:r>
              <a:rPr lang="en-GB" dirty="0"/>
              <a:t>Few minutes to read this and discuss?</a:t>
            </a:r>
          </a:p>
        </p:txBody>
      </p:sp>
      <p:sp>
        <p:nvSpPr>
          <p:cNvPr id="3" name="Content Placeholder 2">
            <a:extLst>
              <a:ext uri="{FF2B5EF4-FFF2-40B4-BE49-F238E27FC236}">
                <a16:creationId xmlns:a16="http://schemas.microsoft.com/office/drawing/2014/main" id="{EAC3D43B-49AE-4AC1-841F-F9A609C42420}"/>
              </a:ext>
            </a:extLst>
          </p:cNvPr>
          <p:cNvSpPr>
            <a:spLocks noGrp="1"/>
          </p:cNvSpPr>
          <p:nvPr>
            <p:ph idx="1"/>
          </p:nvPr>
        </p:nvSpPr>
        <p:spPr/>
        <p:txBody>
          <a:bodyPr>
            <a:normAutofit fontScale="85000" lnSpcReduction="10000"/>
          </a:bodyPr>
          <a:lstStyle/>
          <a:p>
            <a:pPr algn="l"/>
            <a:r>
              <a:rPr lang="en-GB" b="0" i="1" dirty="0">
                <a:solidFill>
                  <a:srgbClr val="333333"/>
                </a:solidFill>
                <a:effectLst/>
                <a:latin typeface="Roboto" panose="02000000000000000000" pitchFamily="2" charset="0"/>
              </a:rPr>
              <a:t>However, for many people </a:t>
            </a:r>
            <a:r>
              <a:rPr lang="en-GB" b="1" i="1" dirty="0">
                <a:solidFill>
                  <a:srgbClr val="333333"/>
                </a:solidFill>
                <a:effectLst/>
                <a:latin typeface="Roboto" panose="02000000000000000000" pitchFamily="2" charset="0"/>
              </a:rPr>
              <a:t>the effects of trauma and adverse childhood experiences </a:t>
            </a:r>
            <a:r>
              <a:rPr lang="en-GB" b="0" i="1" dirty="0">
                <a:solidFill>
                  <a:srgbClr val="333333"/>
                </a:solidFill>
                <a:effectLst/>
                <a:latin typeface="Roboto" panose="02000000000000000000" pitchFamily="2" charset="0"/>
              </a:rPr>
              <a:t>can introduce levels of complexity into the circumstances within which adults are taking decisions, and which decisions they find themselves taking. In this context it is reasonable to envisage situations in which these experiences and the cumulative impact of them through life may very well </a:t>
            </a:r>
            <a:r>
              <a:rPr lang="en-GB" b="1" i="1" dirty="0">
                <a:solidFill>
                  <a:srgbClr val="333333"/>
                </a:solidFill>
                <a:effectLst/>
                <a:latin typeface="Roboto" panose="02000000000000000000" pitchFamily="2" charset="0"/>
              </a:rPr>
              <a:t>have rendered some people effectively unable to safeguard themselves </a:t>
            </a:r>
            <a:r>
              <a:rPr lang="en-GB" b="0" i="1" dirty="0">
                <a:solidFill>
                  <a:srgbClr val="333333"/>
                </a:solidFill>
                <a:effectLst/>
                <a:latin typeface="Roboto" panose="02000000000000000000" pitchFamily="2" charset="0"/>
              </a:rPr>
              <a:t>to the extent that </a:t>
            </a:r>
            <a:r>
              <a:rPr lang="en-GB" b="1" i="1" dirty="0">
                <a:solidFill>
                  <a:srgbClr val="333333"/>
                </a:solidFill>
                <a:effectLst/>
                <a:latin typeface="Roboto" panose="02000000000000000000" pitchFamily="2" charset="0"/>
              </a:rPr>
              <a:t>some will repeatedly take decisions that place them at risk</a:t>
            </a:r>
            <a:r>
              <a:rPr lang="en-GB" b="0" i="1" dirty="0">
                <a:solidFill>
                  <a:srgbClr val="333333"/>
                </a:solidFill>
                <a:effectLst/>
                <a:latin typeface="Roboto" panose="02000000000000000000" pitchFamily="2" charset="0"/>
              </a:rPr>
              <a:t>.</a:t>
            </a:r>
          </a:p>
          <a:p>
            <a:pPr algn="l"/>
            <a:r>
              <a:rPr lang="en-GB" b="0" i="1" dirty="0">
                <a:solidFill>
                  <a:srgbClr val="333333"/>
                </a:solidFill>
                <a:effectLst/>
                <a:latin typeface="Roboto" panose="02000000000000000000" pitchFamily="2" charset="0"/>
              </a:rPr>
              <a:t>It is therefore important as part of the assessment </a:t>
            </a:r>
            <a:r>
              <a:rPr lang="en-GB" b="1" i="1" dirty="0">
                <a:solidFill>
                  <a:srgbClr val="333333"/>
                </a:solidFill>
                <a:effectLst/>
                <a:latin typeface="Roboto" panose="02000000000000000000" pitchFamily="2" charset="0"/>
              </a:rPr>
              <a:t>to understand the person's decision-making processes</a:t>
            </a:r>
            <a:r>
              <a:rPr lang="en-GB" b="0" i="1" dirty="0">
                <a:solidFill>
                  <a:srgbClr val="333333"/>
                </a:solidFill>
                <a:effectLst/>
                <a:latin typeface="Roboto" panose="02000000000000000000" pitchFamily="2" charset="0"/>
              </a:rPr>
              <a:t>. This should include an understanding of any factors which may have impacted upon them with the effect of impinging on, or detracting from, their ability to make free and informed decisions to safeguard themselves. </a:t>
            </a:r>
            <a:r>
              <a:rPr lang="en-GB" b="1" i="1" dirty="0">
                <a:solidFill>
                  <a:srgbClr val="333333"/>
                </a:solidFill>
                <a:effectLst/>
                <a:latin typeface="Roboto" panose="02000000000000000000" pitchFamily="2" charset="0"/>
              </a:rPr>
              <a:t>This could therefore mean that in these circumstances they should be regarded as unable to safeguard themselves</a:t>
            </a:r>
            <a:r>
              <a:rPr lang="en-GB" b="0" i="1" dirty="0">
                <a:solidFill>
                  <a:srgbClr val="333333"/>
                </a:solidFill>
                <a:effectLst/>
                <a:latin typeface="Roboto" panose="02000000000000000000" pitchFamily="2" charset="0"/>
              </a:rPr>
              <a:t>.</a:t>
            </a:r>
          </a:p>
          <a:p>
            <a:endParaRPr lang="en-GB" dirty="0"/>
          </a:p>
        </p:txBody>
      </p:sp>
    </p:spTree>
    <p:extLst>
      <p:ext uri="{BB962C8B-B14F-4D97-AF65-F5344CB8AC3E}">
        <p14:creationId xmlns:p14="http://schemas.microsoft.com/office/powerpoint/2010/main" val="757307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6A9F9-157B-4F47-BDBD-A30F9B7B6590}"/>
              </a:ext>
            </a:extLst>
          </p:cNvPr>
          <p:cNvSpPr>
            <a:spLocks noGrp="1"/>
          </p:cNvSpPr>
          <p:nvPr>
            <p:ph type="title"/>
          </p:nvPr>
        </p:nvSpPr>
        <p:spPr/>
        <p:txBody>
          <a:bodyPr/>
          <a:lstStyle/>
          <a:p>
            <a:r>
              <a:rPr lang="en-GB" dirty="0"/>
              <a:t>Learning Outcomes</a:t>
            </a:r>
          </a:p>
        </p:txBody>
      </p:sp>
      <p:sp>
        <p:nvSpPr>
          <p:cNvPr id="3" name="Content Placeholder 2">
            <a:extLst>
              <a:ext uri="{FF2B5EF4-FFF2-40B4-BE49-F238E27FC236}">
                <a16:creationId xmlns:a16="http://schemas.microsoft.com/office/drawing/2014/main" id="{DAEFCBF7-F72C-4249-B120-130806D68738}"/>
              </a:ext>
            </a:extLst>
          </p:cNvPr>
          <p:cNvSpPr>
            <a:spLocks noGrp="1"/>
          </p:cNvSpPr>
          <p:nvPr>
            <p:ph idx="1"/>
          </p:nvPr>
        </p:nvSpPr>
        <p:spPr/>
        <p:txBody>
          <a:bodyPr/>
          <a:lstStyle/>
          <a:p>
            <a:r>
              <a:rPr lang="en-GB" dirty="0"/>
              <a:t>Explore frequently used terms such as ‘capacity’, ‘supported decision making’, ‘SIDMA’ and ‘ability to safeguard’ and how we use them</a:t>
            </a:r>
          </a:p>
          <a:p>
            <a:pPr marL="0" indent="0">
              <a:buNone/>
            </a:pPr>
            <a:endParaRPr lang="en-GB" dirty="0"/>
          </a:p>
          <a:p>
            <a:r>
              <a:rPr lang="en-GB" dirty="0"/>
              <a:t>Understand which legislation and guidance uses each term, and how this can impact on practice</a:t>
            </a:r>
          </a:p>
          <a:p>
            <a:endParaRPr lang="en-GB" dirty="0"/>
          </a:p>
          <a:p>
            <a:r>
              <a:rPr lang="en-GB" dirty="0"/>
              <a:t>Be more confident to use these terms in discussion with others, and apply them to support and safety planning in a defensible and rights based way </a:t>
            </a:r>
          </a:p>
        </p:txBody>
      </p:sp>
    </p:spTree>
    <p:extLst>
      <p:ext uri="{BB962C8B-B14F-4D97-AF65-F5344CB8AC3E}">
        <p14:creationId xmlns:p14="http://schemas.microsoft.com/office/powerpoint/2010/main" val="28765140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BC2C8-8DBB-4FCE-8048-55F01A3C9D40}"/>
              </a:ext>
            </a:extLst>
          </p:cNvPr>
          <p:cNvSpPr>
            <a:spLocks noGrp="1"/>
          </p:cNvSpPr>
          <p:nvPr>
            <p:ph type="title"/>
          </p:nvPr>
        </p:nvSpPr>
        <p:spPr/>
        <p:txBody>
          <a:bodyPr/>
          <a:lstStyle/>
          <a:p>
            <a:r>
              <a:rPr lang="en-GB" dirty="0"/>
              <a:t>ASP cont’d</a:t>
            </a:r>
          </a:p>
        </p:txBody>
      </p:sp>
      <p:sp>
        <p:nvSpPr>
          <p:cNvPr id="3" name="Content Placeholder 2">
            <a:extLst>
              <a:ext uri="{FF2B5EF4-FFF2-40B4-BE49-F238E27FC236}">
                <a16:creationId xmlns:a16="http://schemas.microsoft.com/office/drawing/2014/main" id="{908A53B0-FAE9-4782-B9C1-0B6A76789FCE}"/>
              </a:ext>
            </a:extLst>
          </p:cNvPr>
          <p:cNvSpPr>
            <a:spLocks noGrp="1"/>
          </p:cNvSpPr>
          <p:nvPr>
            <p:ph idx="1"/>
          </p:nvPr>
        </p:nvSpPr>
        <p:spPr/>
        <p:txBody>
          <a:bodyPr>
            <a:normAutofit lnSpcReduction="10000"/>
          </a:bodyPr>
          <a:lstStyle/>
          <a:p>
            <a:pPr marL="0" indent="0">
              <a:buNone/>
            </a:pPr>
            <a:r>
              <a:rPr lang="en-GB" dirty="0"/>
              <a:t>Undue Pressure and decision making – need evidence where the adult </a:t>
            </a:r>
            <a:r>
              <a:rPr lang="en-GB" i="1" dirty="0"/>
              <a:t>will not consent </a:t>
            </a:r>
            <a:r>
              <a:rPr lang="en-GB" dirty="0"/>
              <a:t>to a Protection Order we feel is necessary </a:t>
            </a:r>
          </a:p>
          <a:p>
            <a:r>
              <a:rPr lang="en-GB" b="0" i="1" dirty="0">
                <a:solidFill>
                  <a:srgbClr val="333333"/>
                </a:solidFill>
                <a:effectLst/>
                <a:latin typeface="Roboto" panose="02000000000000000000" pitchFamily="2" charset="0"/>
              </a:rPr>
              <a:t>the council officer pursuing the application must reasonably believe that there is a relationship of confidence and trust between the affected adult and the person allegedly subjecting the adult to undue pressure, and that the adult would otherwise consent if the adult did not have that confidence and trust</a:t>
            </a:r>
          </a:p>
          <a:p>
            <a:r>
              <a:rPr lang="en-GB" dirty="0">
                <a:solidFill>
                  <a:srgbClr val="333333"/>
                </a:solidFill>
                <a:latin typeface="Roboto" panose="02000000000000000000" pitchFamily="2" charset="0"/>
              </a:rPr>
              <a:t>OR</a:t>
            </a:r>
          </a:p>
          <a:p>
            <a:r>
              <a:rPr lang="en-GB" b="0" i="0" dirty="0">
                <a:solidFill>
                  <a:srgbClr val="333333"/>
                </a:solidFill>
                <a:effectLst/>
                <a:latin typeface="Roboto" panose="02000000000000000000" pitchFamily="2" charset="0"/>
              </a:rPr>
              <a:t> </a:t>
            </a:r>
            <a:r>
              <a:rPr lang="en-GB" b="0" i="1" dirty="0">
                <a:solidFill>
                  <a:srgbClr val="333333"/>
                </a:solidFill>
                <a:effectLst/>
                <a:latin typeface="Roboto" panose="02000000000000000000" pitchFamily="2" charset="0"/>
              </a:rPr>
              <a:t>Undue pressure may also be applied by a person that the adult is afraid of or who is threatening them and that the adult does not trust</a:t>
            </a:r>
            <a:endParaRPr lang="en-GB" i="1" dirty="0"/>
          </a:p>
        </p:txBody>
      </p:sp>
    </p:spTree>
    <p:extLst>
      <p:ext uri="{BB962C8B-B14F-4D97-AF65-F5344CB8AC3E}">
        <p14:creationId xmlns:p14="http://schemas.microsoft.com/office/powerpoint/2010/main" val="25672043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A186A1-7373-4B8B-8304-FDB8FA5E4006}"/>
              </a:ext>
            </a:extLst>
          </p:cNvPr>
          <p:cNvSpPr>
            <a:spLocks noGrp="1"/>
          </p:cNvSpPr>
          <p:nvPr>
            <p:ph type="title"/>
          </p:nvPr>
        </p:nvSpPr>
        <p:spPr/>
        <p:txBody>
          <a:bodyPr/>
          <a:lstStyle/>
          <a:p>
            <a:r>
              <a:rPr lang="en-GB" dirty="0"/>
              <a:t>If the adult can’t consent?</a:t>
            </a:r>
          </a:p>
        </p:txBody>
      </p:sp>
      <p:sp>
        <p:nvSpPr>
          <p:cNvPr id="3" name="Content Placeholder 2">
            <a:extLst>
              <a:ext uri="{FF2B5EF4-FFF2-40B4-BE49-F238E27FC236}">
                <a16:creationId xmlns:a16="http://schemas.microsoft.com/office/drawing/2014/main" id="{DCEFF8D2-CAF9-45FB-9C96-CCCF080746AC}"/>
              </a:ext>
            </a:extLst>
          </p:cNvPr>
          <p:cNvSpPr>
            <a:spLocks noGrp="1"/>
          </p:cNvSpPr>
          <p:nvPr>
            <p:ph idx="1"/>
          </p:nvPr>
        </p:nvSpPr>
        <p:spPr/>
        <p:txBody>
          <a:bodyPr>
            <a:normAutofit fontScale="92500" lnSpcReduction="10000"/>
          </a:bodyPr>
          <a:lstStyle/>
          <a:p>
            <a:r>
              <a:rPr lang="en-GB" b="0" i="0" dirty="0">
                <a:solidFill>
                  <a:srgbClr val="333333"/>
                </a:solidFill>
                <a:effectLst/>
                <a:latin typeface="Roboto" panose="02000000000000000000" pitchFamily="2" charset="0"/>
              </a:rPr>
              <a:t>Where the adult does not have capacity to consent, the requirement to prove undue pressure does not apply. Evidence of lack of capacity will be required by the Sheriff.</a:t>
            </a:r>
          </a:p>
          <a:p>
            <a:endParaRPr lang="en-GB" dirty="0">
              <a:solidFill>
                <a:srgbClr val="333333"/>
              </a:solidFill>
              <a:latin typeface="Roboto" panose="02000000000000000000" pitchFamily="2" charset="0"/>
            </a:endParaRPr>
          </a:p>
          <a:p>
            <a:r>
              <a:rPr lang="en-GB" dirty="0">
                <a:solidFill>
                  <a:srgbClr val="333333"/>
                </a:solidFill>
                <a:latin typeface="Roboto" panose="02000000000000000000" pitchFamily="2" charset="0"/>
              </a:rPr>
              <a:t>It </a:t>
            </a:r>
            <a:r>
              <a:rPr lang="en-GB" i="1" dirty="0">
                <a:solidFill>
                  <a:srgbClr val="333333"/>
                </a:solidFill>
                <a:latin typeface="Roboto" panose="02000000000000000000" pitchFamily="2" charset="0"/>
              </a:rPr>
              <a:t>may</a:t>
            </a:r>
            <a:r>
              <a:rPr lang="en-GB" dirty="0">
                <a:solidFill>
                  <a:srgbClr val="333333"/>
                </a:solidFill>
                <a:latin typeface="Roboto" panose="02000000000000000000" pitchFamily="2" charset="0"/>
              </a:rPr>
              <a:t> be better practice in these scenarios to consider use of the 2000 or 2000 Acts instead </a:t>
            </a:r>
            <a:r>
              <a:rPr lang="en-GB" dirty="0" err="1">
                <a:solidFill>
                  <a:srgbClr val="333333"/>
                </a:solidFill>
                <a:latin typeface="Roboto" panose="02000000000000000000" pitchFamily="2" charset="0"/>
              </a:rPr>
              <a:t>eg</a:t>
            </a:r>
            <a:r>
              <a:rPr lang="en-GB" dirty="0">
                <a:solidFill>
                  <a:srgbClr val="333333"/>
                </a:solidFill>
                <a:latin typeface="Roboto" panose="02000000000000000000" pitchFamily="2" charset="0"/>
              </a:rPr>
              <a:t> Adult with Incapacity/Mental Health Act to safeguard the adult.</a:t>
            </a:r>
          </a:p>
          <a:p>
            <a:endParaRPr lang="en-GB" dirty="0">
              <a:solidFill>
                <a:srgbClr val="333333"/>
              </a:solidFill>
              <a:latin typeface="Roboto" panose="02000000000000000000" pitchFamily="2" charset="0"/>
            </a:endParaRPr>
          </a:p>
          <a:p>
            <a:r>
              <a:rPr lang="en-GB" b="0" i="1" dirty="0">
                <a:solidFill>
                  <a:srgbClr val="333333"/>
                </a:solidFill>
                <a:effectLst/>
                <a:latin typeface="Roboto" panose="02000000000000000000" pitchFamily="2" charset="0"/>
              </a:rPr>
              <a:t>Where an adult may be unable to express an opinion, or unable physically to resist an order, that inaction is not necessarily acquiescence</a:t>
            </a:r>
            <a:endParaRPr lang="en-GB" i="1" dirty="0"/>
          </a:p>
        </p:txBody>
      </p:sp>
    </p:spTree>
    <p:extLst>
      <p:ext uri="{BB962C8B-B14F-4D97-AF65-F5344CB8AC3E}">
        <p14:creationId xmlns:p14="http://schemas.microsoft.com/office/powerpoint/2010/main" val="5147150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FCFCA-FBE8-4EC1-9253-85DEE2F6050C}"/>
              </a:ext>
            </a:extLst>
          </p:cNvPr>
          <p:cNvSpPr>
            <a:spLocks noGrp="1"/>
          </p:cNvSpPr>
          <p:nvPr>
            <p:ph type="title"/>
          </p:nvPr>
        </p:nvSpPr>
        <p:spPr/>
        <p:txBody>
          <a:bodyPr/>
          <a:lstStyle/>
          <a:p>
            <a:r>
              <a:rPr lang="en-GB" dirty="0"/>
              <a:t>Supported Decision Making  (MWC guidance)</a:t>
            </a:r>
          </a:p>
        </p:txBody>
      </p:sp>
      <p:sp>
        <p:nvSpPr>
          <p:cNvPr id="3" name="Content Placeholder 2">
            <a:extLst>
              <a:ext uri="{FF2B5EF4-FFF2-40B4-BE49-F238E27FC236}">
                <a16:creationId xmlns:a16="http://schemas.microsoft.com/office/drawing/2014/main" id="{2C1F9038-6799-4393-8D09-873704AE28C2}"/>
              </a:ext>
            </a:extLst>
          </p:cNvPr>
          <p:cNvSpPr>
            <a:spLocks noGrp="1"/>
          </p:cNvSpPr>
          <p:nvPr>
            <p:ph idx="1"/>
          </p:nvPr>
        </p:nvSpPr>
        <p:spPr/>
        <p:txBody>
          <a:bodyPr>
            <a:normAutofit fontScale="92500" lnSpcReduction="10000"/>
          </a:bodyPr>
          <a:lstStyle/>
          <a:p>
            <a:r>
              <a:rPr lang="en-GB" dirty="0"/>
              <a:t>No formal definition, and varying concepts around</a:t>
            </a:r>
          </a:p>
          <a:p>
            <a:r>
              <a:rPr lang="en-GB" dirty="0"/>
              <a:t>Generally, adults should have as much support as possible to 1) Make a decision for themselves; and/or 2) Express their will and preferences within the context of substitute decision-making (for example, guardianship or compulsory treatment for mental disorder). </a:t>
            </a:r>
          </a:p>
          <a:p>
            <a:r>
              <a:rPr lang="en-GB" dirty="0"/>
              <a:t>In both cases, the purpose of supported decision-making is to ensure that the individual’s will and preferences are central to and fully respected in decisions that concern them</a:t>
            </a:r>
          </a:p>
          <a:p>
            <a:r>
              <a:rPr lang="en-GB" dirty="0"/>
              <a:t>Supports human rights and UNCRPD compliance </a:t>
            </a:r>
          </a:p>
          <a:p>
            <a:r>
              <a:rPr lang="en-GB" b="1" dirty="0"/>
              <a:t>Always consider how can you support the individual to make a decision and exercise their rights, will and preferences?</a:t>
            </a:r>
          </a:p>
        </p:txBody>
      </p:sp>
    </p:spTree>
    <p:extLst>
      <p:ext uri="{BB962C8B-B14F-4D97-AF65-F5344CB8AC3E}">
        <p14:creationId xmlns:p14="http://schemas.microsoft.com/office/powerpoint/2010/main" val="16413261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6C8E1-CD55-402E-9BC5-20B69C5FAC1B}"/>
              </a:ext>
            </a:extLst>
          </p:cNvPr>
          <p:cNvSpPr>
            <a:spLocks noGrp="1"/>
          </p:cNvSpPr>
          <p:nvPr>
            <p:ph type="title"/>
          </p:nvPr>
        </p:nvSpPr>
        <p:spPr/>
        <p:txBody>
          <a:bodyPr/>
          <a:lstStyle/>
          <a:p>
            <a:r>
              <a:rPr lang="en-GB" dirty="0"/>
              <a:t>Principles and Supported Decision Making </a:t>
            </a:r>
          </a:p>
        </p:txBody>
      </p:sp>
      <p:sp>
        <p:nvSpPr>
          <p:cNvPr id="3" name="Content Placeholder 2">
            <a:extLst>
              <a:ext uri="{FF2B5EF4-FFF2-40B4-BE49-F238E27FC236}">
                <a16:creationId xmlns:a16="http://schemas.microsoft.com/office/drawing/2014/main" id="{E7C1773A-F0C6-46CB-B041-02BA38A3EFDD}"/>
              </a:ext>
            </a:extLst>
          </p:cNvPr>
          <p:cNvSpPr>
            <a:spLocks noGrp="1"/>
          </p:cNvSpPr>
          <p:nvPr>
            <p:ph idx="1"/>
          </p:nvPr>
        </p:nvSpPr>
        <p:spPr/>
        <p:txBody>
          <a:bodyPr/>
          <a:lstStyle/>
          <a:p>
            <a:r>
              <a:rPr lang="en-GB" dirty="0"/>
              <a:t>After we establish whether criteria are met, we must always apply principles as professionals making decisions about intervention – this can take us anywhere from not formally intervening to Protection Orders or other interventions with restrictions of liberty attached.</a:t>
            </a:r>
          </a:p>
          <a:p>
            <a:r>
              <a:rPr lang="en-GB" dirty="0"/>
              <a:t>Critical to all 3 pieces of legislation is participation, the adult’s views and relatedly, their ability to enact legal capacity and any decision making abilities they have to be supported</a:t>
            </a:r>
          </a:p>
          <a:p>
            <a:r>
              <a:rPr lang="en-GB" dirty="0"/>
              <a:t>The Commissions ‘SDM’ guidance document remains a great source of tips and information about this approach and is good to have at hand even for experienced workers. </a:t>
            </a:r>
          </a:p>
        </p:txBody>
      </p:sp>
    </p:spTree>
    <p:extLst>
      <p:ext uri="{BB962C8B-B14F-4D97-AF65-F5344CB8AC3E}">
        <p14:creationId xmlns:p14="http://schemas.microsoft.com/office/powerpoint/2010/main" val="1853910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684CB-6CF6-44D7-97D0-4859A3B98107}"/>
              </a:ext>
            </a:extLst>
          </p:cNvPr>
          <p:cNvSpPr>
            <a:spLocks noGrp="1"/>
          </p:cNvSpPr>
          <p:nvPr>
            <p:ph type="title"/>
          </p:nvPr>
        </p:nvSpPr>
        <p:spPr/>
        <p:txBody>
          <a:bodyPr>
            <a:normAutofit fontScale="90000"/>
          </a:bodyPr>
          <a:lstStyle/>
          <a:p>
            <a:br>
              <a:rPr lang="en-GB" dirty="0"/>
            </a:br>
            <a:br>
              <a:rPr lang="en-GB" dirty="0"/>
            </a:br>
            <a:r>
              <a:rPr lang="en-GB" dirty="0"/>
              <a:t>Overview of session</a:t>
            </a:r>
            <a:br>
              <a:rPr lang="en-GB" dirty="0"/>
            </a:br>
            <a:br>
              <a:rPr lang="en-GB" dirty="0"/>
            </a:br>
            <a:endParaRPr lang="en-GB" dirty="0"/>
          </a:p>
        </p:txBody>
      </p:sp>
      <p:sp>
        <p:nvSpPr>
          <p:cNvPr id="3" name="Content Placeholder 2">
            <a:extLst>
              <a:ext uri="{FF2B5EF4-FFF2-40B4-BE49-F238E27FC236}">
                <a16:creationId xmlns:a16="http://schemas.microsoft.com/office/drawing/2014/main" id="{E12AB8E1-FA1C-4E9F-B672-573C2BE6CEB3}"/>
              </a:ext>
            </a:extLst>
          </p:cNvPr>
          <p:cNvSpPr>
            <a:spLocks noGrp="1"/>
          </p:cNvSpPr>
          <p:nvPr>
            <p:ph idx="1"/>
          </p:nvPr>
        </p:nvSpPr>
        <p:spPr/>
        <p:txBody>
          <a:bodyPr>
            <a:normAutofit/>
          </a:bodyPr>
          <a:lstStyle/>
          <a:p>
            <a:endParaRPr lang="en-GB" dirty="0"/>
          </a:p>
          <a:p>
            <a:r>
              <a:rPr lang="en-GB" dirty="0"/>
              <a:t>Discussion – how confident do we feel about our practice around assessing people’s decision making abilities and using those assessments in practice?  </a:t>
            </a:r>
          </a:p>
          <a:p>
            <a:r>
              <a:rPr lang="en-GB" dirty="0"/>
              <a:t>Why is it useful to talk firstly about ‘decision making’ rather than ‘capacity’?</a:t>
            </a:r>
          </a:p>
          <a:p>
            <a:r>
              <a:rPr lang="en-GB" dirty="0"/>
              <a:t>Capacity in Scottish legal context (2000 Act)</a:t>
            </a:r>
          </a:p>
          <a:p>
            <a:r>
              <a:rPr lang="en-GB" dirty="0"/>
              <a:t>Significantly Impaired Decision Making or SIDMA (2003 Act)</a:t>
            </a:r>
          </a:p>
          <a:p>
            <a:r>
              <a:rPr lang="en-GB" dirty="0"/>
              <a:t>Ability to Safeguard and Undue Pressure (2007 Act)</a:t>
            </a:r>
          </a:p>
          <a:p>
            <a:endParaRPr lang="en-GB" dirty="0"/>
          </a:p>
          <a:p>
            <a:endParaRPr lang="en-GB" dirty="0"/>
          </a:p>
          <a:p>
            <a:endParaRPr lang="en-GB" dirty="0"/>
          </a:p>
          <a:p>
            <a:endParaRPr lang="en-GB" dirty="0"/>
          </a:p>
          <a:p>
            <a:endParaRPr lang="en-GB" dirty="0"/>
          </a:p>
          <a:p>
            <a:pPr marL="0" indent="0">
              <a:buNone/>
            </a:pPr>
            <a:endParaRPr lang="en-GB" dirty="0"/>
          </a:p>
          <a:p>
            <a:endParaRPr lang="en-GB" dirty="0"/>
          </a:p>
          <a:p>
            <a:pPr marL="0" indent="0">
              <a:buNone/>
            </a:pPr>
            <a:endParaRPr lang="en-GB" dirty="0"/>
          </a:p>
          <a:p>
            <a:endParaRPr lang="en-GB" dirty="0"/>
          </a:p>
          <a:p>
            <a:pPr marL="0" indent="0">
              <a:buNone/>
            </a:pPr>
            <a:endParaRPr lang="en-GB" dirty="0"/>
          </a:p>
        </p:txBody>
      </p:sp>
    </p:spTree>
    <p:extLst>
      <p:ext uri="{BB962C8B-B14F-4D97-AF65-F5344CB8AC3E}">
        <p14:creationId xmlns:p14="http://schemas.microsoft.com/office/powerpoint/2010/main" val="2508695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2E26D-1DB5-4F4D-8CD2-60678351DD4C}"/>
              </a:ext>
            </a:extLst>
          </p:cNvPr>
          <p:cNvSpPr>
            <a:spLocks noGrp="1"/>
          </p:cNvSpPr>
          <p:nvPr>
            <p:ph type="title"/>
          </p:nvPr>
        </p:nvSpPr>
        <p:spPr/>
        <p:txBody>
          <a:bodyPr/>
          <a:lstStyle/>
          <a:p>
            <a:r>
              <a:rPr lang="en-GB" dirty="0"/>
              <a:t>Overview of session</a:t>
            </a:r>
          </a:p>
        </p:txBody>
      </p:sp>
      <p:sp>
        <p:nvSpPr>
          <p:cNvPr id="3" name="Content Placeholder 2">
            <a:extLst>
              <a:ext uri="{FF2B5EF4-FFF2-40B4-BE49-F238E27FC236}">
                <a16:creationId xmlns:a16="http://schemas.microsoft.com/office/drawing/2014/main" id="{30C1891E-0E04-4352-9A88-573AAE762A56}"/>
              </a:ext>
            </a:extLst>
          </p:cNvPr>
          <p:cNvSpPr>
            <a:spLocks noGrp="1"/>
          </p:cNvSpPr>
          <p:nvPr>
            <p:ph idx="1"/>
          </p:nvPr>
        </p:nvSpPr>
        <p:spPr/>
        <p:txBody>
          <a:bodyPr>
            <a:normAutofit/>
          </a:bodyPr>
          <a:lstStyle/>
          <a:p>
            <a:pPr marL="0" indent="0">
              <a:buNone/>
            </a:pPr>
            <a:endParaRPr lang="en-GB" dirty="0"/>
          </a:p>
          <a:p>
            <a:pPr marL="0" indent="0">
              <a:buNone/>
            </a:pPr>
            <a:endParaRPr lang="en-GB" dirty="0"/>
          </a:p>
        </p:txBody>
      </p:sp>
    </p:spTree>
    <p:extLst>
      <p:ext uri="{BB962C8B-B14F-4D97-AF65-F5344CB8AC3E}">
        <p14:creationId xmlns:p14="http://schemas.microsoft.com/office/powerpoint/2010/main" val="2391881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0D21C-8CFC-4A78-95AC-37FE0B07B8FB}"/>
              </a:ext>
            </a:extLst>
          </p:cNvPr>
          <p:cNvSpPr>
            <a:spLocks noGrp="1"/>
          </p:cNvSpPr>
          <p:nvPr>
            <p:ph type="title"/>
          </p:nvPr>
        </p:nvSpPr>
        <p:spPr/>
        <p:txBody>
          <a:bodyPr/>
          <a:lstStyle/>
          <a:p>
            <a:r>
              <a:rPr lang="en-GB" dirty="0"/>
              <a:t>Quick discussion</a:t>
            </a:r>
          </a:p>
        </p:txBody>
      </p:sp>
      <p:sp>
        <p:nvSpPr>
          <p:cNvPr id="3" name="Content Placeholder 2">
            <a:extLst>
              <a:ext uri="{FF2B5EF4-FFF2-40B4-BE49-F238E27FC236}">
                <a16:creationId xmlns:a16="http://schemas.microsoft.com/office/drawing/2014/main" id="{BA161F83-2AA2-4AAB-BDC5-0EEC2FA8F785}"/>
              </a:ext>
            </a:extLst>
          </p:cNvPr>
          <p:cNvSpPr>
            <a:spLocks noGrp="1"/>
          </p:cNvSpPr>
          <p:nvPr>
            <p:ph idx="1"/>
          </p:nvPr>
        </p:nvSpPr>
        <p:spPr/>
        <p:txBody>
          <a:bodyPr/>
          <a:lstStyle/>
          <a:p>
            <a:r>
              <a:rPr lang="en-GB" dirty="0"/>
              <a:t>How confident do we feel about our practice in considering people’s decision making abilities and using these assessments in practice?</a:t>
            </a:r>
          </a:p>
          <a:p>
            <a:r>
              <a:rPr lang="en-GB" dirty="0"/>
              <a:t>Where are the gaps? What would you like to understand better?</a:t>
            </a:r>
          </a:p>
        </p:txBody>
      </p:sp>
    </p:spTree>
    <p:extLst>
      <p:ext uri="{BB962C8B-B14F-4D97-AF65-F5344CB8AC3E}">
        <p14:creationId xmlns:p14="http://schemas.microsoft.com/office/powerpoint/2010/main" val="76531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384B3-D50C-4E03-A845-6C18128ED473}"/>
              </a:ext>
            </a:extLst>
          </p:cNvPr>
          <p:cNvSpPr>
            <a:spLocks noGrp="1"/>
          </p:cNvSpPr>
          <p:nvPr>
            <p:ph type="title"/>
          </p:nvPr>
        </p:nvSpPr>
        <p:spPr/>
        <p:txBody>
          <a:bodyPr/>
          <a:lstStyle/>
          <a:p>
            <a:r>
              <a:rPr lang="en-GB" dirty="0"/>
              <a:t>‘Decision making’ rather than ‘Capacity’?</a:t>
            </a:r>
          </a:p>
        </p:txBody>
      </p:sp>
      <p:sp>
        <p:nvSpPr>
          <p:cNvPr id="3" name="Content Placeholder 2">
            <a:extLst>
              <a:ext uri="{FF2B5EF4-FFF2-40B4-BE49-F238E27FC236}">
                <a16:creationId xmlns:a16="http://schemas.microsoft.com/office/drawing/2014/main" id="{D5777BAA-E59A-4823-B0BC-0411D24FD263}"/>
              </a:ext>
            </a:extLst>
          </p:cNvPr>
          <p:cNvSpPr>
            <a:spLocks noGrp="1"/>
          </p:cNvSpPr>
          <p:nvPr>
            <p:ph idx="1"/>
          </p:nvPr>
        </p:nvSpPr>
        <p:spPr/>
        <p:txBody>
          <a:bodyPr>
            <a:normAutofit/>
          </a:bodyPr>
          <a:lstStyle/>
          <a:p>
            <a:r>
              <a:rPr lang="en-GB" dirty="0"/>
              <a:t>In H and SC we (mainly) work across 3 Main Acts when we talk about mental health and protection – and each of these Acts have </a:t>
            </a:r>
            <a:r>
              <a:rPr lang="en-GB" i="1" dirty="0"/>
              <a:t>different definitions and criteria around decision making (of which more coming!). </a:t>
            </a:r>
          </a:p>
          <a:p>
            <a:r>
              <a:rPr lang="en-GB" dirty="0"/>
              <a:t>Situations (often!) occur where more than one Act is applicable.  It’s helpful to feel confident about which might apply.</a:t>
            </a:r>
          </a:p>
          <a:p>
            <a:r>
              <a:rPr lang="en-GB" dirty="0"/>
              <a:t>We need support decision making as part of a rights based approach to practice </a:t>
            </a:r>
            <a:r>
              <a:rPr lang="en-GB" i="1" dirty="0"/>
              <a:t>regardless of legalities </a:t>
            </a:r>
            <a:r>
              <a:rPr lang="en-GB" dirty="0"/>
              <a:t>and understanding a person’s decision making process is an important part of this.</a:t>
            </a:r>
          </a:p>
          <a:p>
            <a:r>
              <a:rPr lang="en-GB" dirty="0"/>
              <a:t>It’s therefore sometimes helpful to use a broader term.</a:t>
            </a:r>
          </a:p>
        </p:txBody>
      </p:sp>
    </p:spTree>
    <p:extLst>
      <p:ext uri="{BB962C8B-B14F-4D97-AF65-F5344CB8AC3E}">
        <p14:creationId xmlns:p14="http://schemas.microsoft.com/office/powerpoint/2010/main" val="41844531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CFB96-D77B-42D1-9808-EC064E9464CE}"/>
              </a:ext>
            </a:extLst>
          </p:cNvPr>
          <p:cNvSpPr>
            <a:spLocks noGrp="1"/>
          </p:cNvSpPr>
          <p:nvPr>
            <p:ph type="title"/>
          </p:nvPr>
        </p:nvSpPr>
        <p:spPr/>
        <p:txBody>
          <a:bodyPr/>
          <a:lstStyle/>
          <a:p>
            <a:r>
              <a:rPr lang="en-GB" dirty="0"/>
              <a:t>‘Capacity’ in Scottish legal context</a:t>
            </a:r>
          </a:p>
        </p:txBody>
      </p:sp>
      <p:sp>
        <p:nvSpPr>
          <p:cNvPr id="3" name="Content Placeholder 2">
            <a:extLst>
              <a:ext uri="{FF2B5EF4-FFF2-40B4-BE49-F238E27FC236}">
                <a16:creationId xmlns:a16="http://schemas.microsoft.com/office/drawing/2014/main" id="{5BC1F500-0610-4BB7-AD2E-CBCFE6105F04}"/>
              </a:ext>
            </a:extLst>
          </p:cNvPr>
          <p:cNvSpPr>
            <a:spLocks noGrp="1"/>
          </p:cNvSpPr>
          <p:nvPr>
            <p:ph idx="1"/>
          </p:nvPr>
        </p:nvSpPr>
        <p:spPr/>
        <p:txBody>
          <a:bodyPr>
            <a:normAutofit fontScale="92500" lnSpcReduction="10000"/>
          </a:bodyPr>
          <a:lstStyle/>
          <a:p>
            <a:r>
              <a:rPr lang="en-GB" dirty="0"/>
              <a:t>From SG Guidance (2007) Capacity is </a:t>
            </a:r>
            <a:r>
              <a:rPr lang="en-GB" b="1" dirty="0"/>
              <a:t>the ability to understand information relevant to a decision or action and to appreciate the reasonably foreseeable consequences of taking or not taking that action or decision.</a:t>
            </a:r>
          </a:p>
          <a:p>
            <a:endParaRPr lang="en-GB" b="1" dirty="0"/>
          </a:p>
          <a:p>
            <a:pPr marL="0" indent="0">
              <a:buNone/>
            </a:pPr>
            <a:r>
              <a:rPr lang="en-GB" b="1" dirty="0"/>
              <a:t>Very Important!- Capacity as defined in the 2000 Act has 5 different parts – </a:t>
            </a:r>
          </a:p>
          <a:p>
            <a:r>
              <a:rPr lang="en-GB" dirty="0"/>
              <a:t>Acting on decisions; or</a:t>
            </a:r>
          </a:p>
          <a:p>
            <a:r>
              <a:rPr lang="en-GB" dirty="0"/>
              <a:t>Making decisions; or</a:t>
            </a:r>
          </a:p>
          <a:p>
            <a:r>
              <a:rPr lang="en-GB" dirty="0"/>
              <a:t>Communicating decisions; or</a:t>
            </a:r>
          </a:p>
          <a:p>
            <a:r>
              <a:rPr lang="en-GB" dirty="0"/>
              <a:t>Understanding decisions; or</a:t>
            </a:r>
          </a:p>
          <a:p>
            <a:r>
              <a:rPr lang="en-GB" dirty="0"/>
              <a:t>Retaining the memory of decisions</a:t>
            </a:r>
          </a:p>
          <a:p>
            <a:pPr marL="0" indent="0">
              <a:buNone/>
            </a:pPr>
            <a:endParaRPr lang="en-GB" dirty="0"/>
          </a:p>
        </p:txBody>
      </p:sp>
    </p:spTree>
    <p:extLst>
      <p:ext uri="{BB962C8B-B14F-4D97-AF65-F5344CB8AC3E}">
        <p14:creationId xmlns:p14="http://schemas.microsoft.com/office/powerpoint/2010/main" val="36905026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5E69C-6C16-44D2-B882-39982B89FFB7}"/>
              </a:ext>
            </a:extLst>
          </p:cNvPr>
          <p:cNvSpPr>
            <a:spLocks noGrp="1"/>
          </p:cNvSpPr>
          <p:nvPr>
            <p:ph type="title"/>
          </p:nvPr>
        </p:nvSpPr>
        <p:spPr/>
        <p:txBody>
          <a:bodyPr/>
          <a:lstStyle/>
          <a:p>
            <a:r>
              <a:rPr lang="en-GB" dirty="0"/>
              <a:t>Decision Making and Legal Capacity</a:t>
            </a:r>
          </a:p>
        </p:txBody>
      </p:sp>
      <p:sp>
        <p:nvSpPr>
          <p:cNvPr id="3" name="Content Placeholder 2">
            <a:extLst>
              <a:ext uri="{FF2B5EF4-FFF2-40B4-BE49-F238E27FC236}">
                <a16:creationId xmlns:a16="http://schemas.microsoft.com/office/drawing/2014/main" id="{19C45AC9-D628-4884-9BBC-7CB323A4F22C}"/>
              </a:ext>
            </a:extLst>
          </p:cNvPr>
          <p:cNvSpPr>
            <a:spLocks noGrp="1"/>
          </p:cNvSpPr>
          <p:nvPr>
            <p:ph idx="1"/>
          </p:nvPr>
        </p:nvSpPr>
        <p:spPr/>
        <p:txBody>
          <a:bodyPr>
            <a:normAutofit fontScale="85000" lnSpcReduction="20000"/>
          </a:bodyPr>
          <a:lstStyle/>
          <a:p>
            <a:pPr marL="0" indent="0">
              <a:buNone/>
            </a:pPr>
            <a:r>
              <a:rPr lang="en-GB" dirty="0"/>
              <a:t>From MWC ‘Supported Decision Making’ guidance – available on their site</a:t>
            </a:r>
          </a:p>
          <a:p>
            <a:endParaRPr lang="en-GB" dirty="0"/>
          </a:p>
          <a:p>
            <a:r>
              <a:rPr lang="en-GB" dirty="0"/>
              <a:t>An individual’s decision-making capacity relates to their ability to make decisions about things that affect their life</a:t>
            </a:r>
          </a:p>
          <a:p>
            <a:endParaRPr lang="en-GB" dirty="0"/>
          </a:p>
          <a:p>
            <a:r>
              <a:rPr lang="en-GB" dirty="0"/>
              <a:t>Legal capacity is the ability to hold rights and to make decisions that are respected and capable of being enforced under the law (e.g. signing contracts and agreeing to medical care and treatment). </a:t>
            </a:r>
          </a:p>
          <a:p>
            <a:endParaRPr lang="en-GB" dirty="0"/>
          </a:p>
          <a:p>
            <a:r>
              <a:rPr lang="en-GB" dirty="0"/>
              <a:t>UNCRPD states that everyone with a disability should enjoy ‘legal capacity on an equal basis with others in all aspects of life.’ For that to happen, they need support – </a:t>
            </a:r>
            <a:r>
              <a:rPr lang="en-GB" i="1" dirty="0"/>
              <a:t>either to make a decision or to have one made on their behalf that respects their rights, will and preferences</a:t>
            </a:r>
          </a:p>
          <a:p>
            <a:endParaRPr lang="en-GB" dirty="0"/>
          </a:p>
          <a:p>
            <a:endParaRPr lang="en-GB" dirty="0"/>
          </a:p>
        </p:txBody>
      </p:sp>
    </p:spTree>
    <p:extLst>
      <p:ext uri="{BB962C8B-B14F-4D97-AF65-F5344CB8AC3E}">
        <p14:creationId xmlns:p14="http://schemas.microsoft.com/office/powerpoint/2010/main" val="4217393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FEAEE-62B2-4754-A43B-C4E05A73EEDF}"/>
              </a:ext>
            </a:extLst>
          </p:cNvPr>
          <p:cNvSpPr>
            <a:spLocks noGrp="1"/>
          </p:cNvSpPr>
          <p:nvPr>
            <p:ph type="title"/>
          </p:nvPr>
        </p:nvSpPr>
        <p:spPr/>
        <p:txBody>
          <a:bodyPr/>
          <a:lstStyle/>
          <a:p>
            <a:r>
              <a:rPr lang="en-GB" dirty="0"/>
              <a:t>Capacity cont’d</a:t>
            </a:r>
          </a:p>
        </p:txBody>
      </p:sp>
      <p:sp>
        <p:nvSpPr>
          <p:cNvPr id="3" name="Content Placeholder 2">
            <a:extLst>
              <a:ext uri="{FF2B5EF4-FFF2-40B4-BE49-F238E27FC236}">
                <a16:creationId xmlns:a16="http://schemas.microsoft.com/office/drawing/2014/main" id="{7ACAE9E5-4457-4D29-A915-47C979B4A170}"/>
              </a:ext>
            </a:extLst>
          </p:cNvPr>
          <p:cNvSpPr>
            <a:spLocks noGrp="1"/>
          </p:cNvSpPr>
          <p:nvPr>
            <p:ph idx="1"/>
          </p:nvPr>
        </p:nvSpPr>
        <p:spPr/>
        <p:txBody>
          <a:bodyPr>
            <a:normAutofit fontScale="92500" lnSpcReduction="20000"/>
          </a:bodyPr>
          <a:lstStyle/>
          <a:p>
            <a:r>
              <a:rPr lang="en-GB" dirty="0"/>
              <a:t>There is indeed an assumption of ‘Capacity’ in Scotland for adults over the age of 16</a:t>
            </a:r>
          </a:p>
          <a:p>
            <a:r>
              <a:rPr lang="en-GB" dirty="0"/>
              <a:t>However, we have duties to investigate the circumstances of adults who we believe may lack capacity /have a mental disorder/*lack ability to safeguard under all 3 core pieces of legislation</a:t>
            </a:r>
          </a:p>
          <a:p>
            <a:r>
              <a:rPr lang="en-GB" dirty="0"/>
              <a:t>These investigations may often be linked to understanding people’s decision making better</a:t>
            </a:r>
          </a:p>
          <a:p>
            <a:r>
              <a:rPr lang="en-GB" dirty="0"/>
              <a:t>‘Mental Disorder’ = ‘mental illness, personality disorder or learning disability </a:t>
            </a:r>
            <a:r>
              <a:rPr lang="en-GB" i="1" dirty="0"/>
              <a:t>HOWEVER CAUSED OR MANIFESTED</a:t>
            </a:r>
            <a:r>
              <a:rPr lang="en-GB" dirty="0"/>
              <a:t>’    (2003 Act) </a:t>
            </a:r>
          </a:p>
          <a:p>
            <a:r>
              <a:rPr lang="en-GB" dirty="0"/>
              <a:t>The above can co-exist with substance use, offending behaviour etc – these are only an exclusion criteria if they definitely exist </a:t>
            </a:r>
            <a:r>
              <a:rPr lang="en-GB" i="1" dirty="0"/>
              <a:t>on their own with no mental disorder </a:t>
            </a:r>
          </a:p>
        </p:txBody>
      </p:sp>
    </p:spTree>
    <p:extLst>
      <p:ext uri="{BB962C8B-B14F-4D97-AF65-F5344CB8AC3E}">
        <p14:creationId xmlns:p14="http://schemas.microsoft.com/office/powerpoint/2010/main" val="5665873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EB36FD905213B408CB4CE80C7881E35" ma:contentTypeVersion="10" ma:contentTypeDescription="Create a new document." ma:contentTypeScope="" ma:versionID="5f4d392fc7740aa80fcadeacb411041b">
  <xsd:schema xmlns:xsd="http://www.w3.org/2001/XMLSchema" xmlns:xs="http://www.w3.org/2001/XMLSchema" xmlns:p="http://schemas.microsoft.com/office/2006/metadata/properties" xmlns:ns3="12418277-0f3d-4997-b4b7-7b1495d66993" xmlns:ns4="56174b8f-8323-4c30-84ba-49508cb7985d" targetNamespace="http://schemas.microsoft.com/office/2006/metadata/properties" ma:root="true" ma:fieldsID="a64890e7fbfe11a1ea7a7b150c15d95b" ns3:_="" ns4:_="">
    <xsd:import namespace="12418277-0f3d-4997-b4b7-7b1495d66993"/>
    <xsd:import namespace="56174b8f-8323-4c30-84ba-49508cb7985d"/>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AutoTags"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2418277-0f3d-4997-b4b7-7b1495d66993"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6174b8f-8323-4c30-84ba-49508cb7985d"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495E7FB-CCE2-4C52-83D9-9B4DEA53EB6C}">
  <ds:schemaRefs>
    <ds:schemaRef ds:uri="http://purl.org/dc/terms/"/>
    <ds:schemaRef ds:uri="http://schemas.microsoft.com/office/2006/documentManagement/types"/>
    <ds:schemaRef ds:uri="http://purl.org/dc/dcmitype/"/>
    <ds:schemaRef ds:uri="http://schemas.microsoft.com/office/infopath/2007/PartnerControls"/>
    <ds:schemaRef ds:uri="12418277-0f3d-4997-b4b7-7b1495d66993"/>
    <ds:schemaRef ds:uri="http://purl.org/dc/elements/1.1/"/>
    <ds:schemaRef ds:uri="http://schemas.microsoft.com/office/2006/metadata/properties"/>
    <ds:schemaRef ds:uri="http://schemas.openxmlformats.org/package/2006/metadata/core-properties"/>
    <ds:schemaRef ds:uri="56174b8f-8323-4c30-84ba-49508cb7985d"/>
    <ds:schemaRef ds:uri="http://www.w3.org/XML/1998/namespace"/>
  </ds:schemaRefs>
</ds:datastoreItem>
</file>

<file path=customXml/itemProps2.xml><?xml version="1.0" encoding="utf-8"?>
<ds:datastoreItem xmlns:ds="http://schemas.openxmlformats.org/officeDocument/2006/customXml" ds:itemID="{0FEFB408-E6D3-4D40-8C41-C7D72865224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2418277-0f3d-4997-b4b7-7b1495d66993"/>
    <ds:schemaRef ds:uri="56174b8f-8323-4c30-84ba-49508cb7985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BEBC224-AC99-4155-898F-FF7EB0C2F0D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2234</Words>
  <Application>Microsoft Office PowerPoint</Application>
  <PresentationFormat>Widescreen</PresentationFormat>
  <Paragraphs>132</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Roboto</vt:lpstr>
      <vt:lpstr>Office Theme</vt:lpstr>
      <vt:lpstr>Decision Making Processes </vt:lpstr>
      <vt:lpstr>Learning Outcomes</vt:lpstr>
      <vt:lpstr>  Overview of session  </vt:lpstr>
      <vt:lpstr>Overview of session</vt:lpstr>
      <vt:lpstr>Quick discussion</vt:lpstr>
      <vt:lpstr>‘Decision making’ rather than ‘Capacity’?</vt:lpstr>
      <vt:lpstr>‘Capacity’ in Scottish legal context</vt:lpstr>
      <vt:lpstr>Decision Making and Legal Capacity</vt:lpstr>
      <vt:lpstr>Capacity cont’d</vt:lpstr>
      <vt:lpstr>Capacity cont’d</vt:lpstr>
      <vt:lpstr>Capacity cont’d</vt:lpstr>
      <vt:lpstr>Capacity cont’d </vt:lpstr>
      <vt:lpstr>SIDMA – what is it?</vt:lpstr>
      <vt:lpstr>SIDMA cont’d</vt:lpstr>
      <vt:lpstr>SIDMA cont’d</vt:lpstr>
      <vt:lpstr>ASP – ‘ability to safeguard’ ‘undue pressure’</vt:lpstr>
      <vt:lpstr>ASP cont’d</vt:lpstr>
      <vt:lpstr>ASP cont’d</vt:lpstr>
      <vt:lpstr>Few minutes to read this and discuss?</vt:lpstr>
      <vt:lpstr>ASP cont’d</vt:lpstr>
      <vt:lpstr>If the adult can’t consent?</vt:lpstr>
      <vt:lpstr>Supported Decision Making  (MWC guidance)</vt:lpstr>
      <vt:lpstr>Principles and Supported Decision Making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Decision Making Abilities </dc:title>
  <dc:creator>Vicky Soutar</dc:creator>
  <cp:lastModifiedBy>Vicky Soutar</cp:lastModifiedBy>
  <cp:revision>36</cp:revision>
  <dcterms:created xsi:type="dcterms:W3CDTF">2021-08-25T13:56:33Z</dcterms:created>
  <dcterms:modified xsi:type="dcterms:W3CDTF">2022-01-05T15:27:48Z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0x0101001EB36FD905213B408CB4CE80C7881E35</vt:lpwstr>
  </property>
</Properties>
</file>