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notesMasterIdLst>
    <p:notesMasterId r:id="rId41"/>
  </p:notesMasterIdLst>
  <p:sldIdLst>
    <p:sldId id="256" r:id="rId3"/>
    <p:sldId id="279" r:id="rId4"/>
    <p:sldId id="273" r:id="rId5"/>
    <p:sldId id="281" r:id="rId6"/>
    <p:sldId id="275" r:id="rId7"/>
    <p:sldId id="267" r:id="rId8"/>
    <p:sldId id="306" r:id="rId9"/>
    <p:sldId id="307" r:id="rId10"/>
    <p:sldId id="312" r:id="rId11"/>
    <p:sldId id="276" r:id="rId12"/>
    <p:sldId id="282" r:id="rId13"/>
    <p:sldId id="283" r:id="rId14"/>
    <p:sldId id="284" r:id="rId15"/>
    <p:sldId id="285" r:id="rId16"/>
    <p:sldId id="286" r:id="rId17"/>
    <p:sldId id="287" r:id="rId18"/>
    <p:sldId id="288" r:id="rId19"/>
    <p:sldId id="289" r:id="rId20"/>
    <p:sldId id="290" r:id="rId21"/>
    <p:sldId id="291" r:id="rId22"/>
    <p:sldId id="311" r:id="rId23"/>
    <p:sldId id="292" r:id="rId24"/>
    <p:sldId id="293" r:id="rId25"/>
    <p:sldId id="295" r:id="rId26"/>
    <p:sldId id="296" r:id="rId27"/>
    <p:sldId id="297" r:id="rId28"/>
    <p:sldId id="298" r:id="rId29"/>
    <p:sldId id="300" r:id="rId30"/>
    <p:sldId id="299" r:id="rId31"/>
    <p:sldId id="301" r:id="rId32"/>
    <p:sldId id="294" r:id="rId33"/>
    <p:sldId id="302" r:id="rId34"/>
    <p:sldId id="304" r:id="rId35"/>
    <p:sldId id="308" r:id="rId36"/>
    <p:sldId id="309" r:id="rId37"/>
    <p:sldId id="310" r:id="rId38"/>
    <p:sldId id="268" r:id="rId39"/>
    <p:sldId id="272"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27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319" autoAdjust="0"/>
  </p:normalViewPr>
  <p:slideViewPr>
    <p:cSldViewPr snapToGrid="0">
      <p:cViewPr varScale="1">
        <p:scale>
          <a:sx n="54" d="100"/>
          <a:sy n="54" d="100"/>
        </p:scale>
        <p:origin x="16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02AF21-B3DF-4B9D-8245-D29010D3F39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E062184-DFDA-45FA-9856-63D1378AED30}">
      <dgm:prSet phldrT="[Text]"/>
      <dgm:spPr>
        <a:solidFill>
          <a:schemeClr val="accent4">
            <a:lumMod val="60000"/>
            <a:lumOff val="40000"/>
          </a:schemeClr>
        </a:solidFill>
      </dgm:spPr>
      <dgm:t>
        <a:bodyPr/>
        <a:lstStyle/>
        <a:p>
          <a:pPr algn="ctr"/>
          <a:r>
            <a:rPr lang="en-US" dirty="0" smtClean="0"/>
            <a:t>Critical Services Oversight Group</a:t>
          </a:r>
          <a:endParaRPr lang="en-US" dirty="0"/>
        </a:p>
      </dgm:t>
    </dgm:pt>
    <dgm:pt modelId="{B6E3C418-3CB4-4BA0-9027-F884FFBEE857}" type="parTrans" cxnId="{47D45F5D-313A-4AD9-95AF-FED8D4FD7A5A}">
      <dgm:prSet/>
      <dgm:spPr/>
      <dgm:t>
        <a:bodyPr/>
        <a:lstStyle/>
        <a:p>
          <a:pPr algn="ctr"/>
          <a:endParaRPr lang="en-US"/>
        </a:p>
      </dgm:t>
    </dgm:pt>
    <dgm:pt modelId="{1CC59302-DCB8-463A-812A-D4B73223DE8A}" type="sibTrans" cxnId="{47D45F5D-313A-4AD9-95AF-FED8D4FD7A5A}">
      <dgm:prSet/>
      <dgm:spPr/>
      <dgm:t>
        <a:bodyPr/>
        <a:lstStyle/>
        <a:p>
          <a:pPr algn="ctr"/>
          <a:endParaRPr lang="en-US"/>
        </a:p>
      </dgm:t>
    </dgm:pt>
    <dgm:pt modelId="{545DB4AC-889D-447A-AD1D-95AE2C6EBD65}">
      <dgm:prSet phldrT="[Text]"/>
      <dgm:spPr>
        <a:solidFill>
          <a:srgbClr val="A4343A"/>
        </a:solidFill>
      </dgm:spPr>
      <dgm:t>
        <a:bodyPr/>
        <a:lstStyle/>
        <a:p>
          <a:pPr algn="ctr"/>
          <a:r>
            <a:rPr lang="en-US" dirty="0" smtClean="0"/>
            <a:t>Offender Management Sub-group</a:t>
          </a:r>
          <a:endParaRPr lang="en-US" dirty="0"/>
        </a:p>
      </dgm:t>
    </dgm:pt>
    <dgm:pt modelId="{BD48F5F6-88FE-4FEA-9A32-356600AAFE23}" type="parTrans" cxnId="{2C14A757-4FE3-4B8D-BBC4-E20BC84EC3E7}">
      <dgm:prSet/>
      <dgm:spPr/>
      <dgm:t>
        <a:bodyPr/>
        <a:lstStyle/>
        <a:p>
          <a:pPr algn="ctr"/>
          <a:endParaRPr lang="en-US"/>
        </a:p>
      </dgm:t>
    </dgm:pt>
    <dgm:pt modelId="{E32FB50F-C399-4B98-8BB0-EE16851285BE}" type="sibTrans" cxnId="{2C14A757-4FE3-4B8D-BBC4-E20BC84EC3E7}">
      <dgm:prSet/>
      <dgm:spPr/>
      <dgm:t>
        <a:bodyPr/>
        <a:lstStyle/>
        <a:p>
          <a:pPr algn="ctr"/>
          <a:endParaRPr lang="en-US"/>
        </a:p>
      </dgm:t>
    </dgm:pt>
    <dgm:pt modelId="{A81F075D-A562-409A-8665-3618D154F0C5}">
      <dgm:prSet phldrT="[Text]"/>
      <dgm:spPr>
        <a:solidFill>
          <a:srgbClr val="80276C"/>
        </a:solidFill>
      </dgm:spPr>
      <dgm:t>
        <a:bodyPr/>
        <a:lstStyle/>
        <a:p>
          <a:pPr algn="ctr"/>
          <a:r>
            <a:rPr lang="en-US" dirty="0" smtClean="0"/>
            <a:t>Violence Against Women and Girls Delivery Group</a:t>
          </a:r>
          <a:endParaRPr lang="en-US" dirty="0"/>
        </a:p>
      </dgm:t>
    </dgm:pt>
    <dgm:pt modelId="{526EAB1F-6900-4836-85C8-8A50142FD927}" type="parTrans" cxnId="{CCE9BEAE-0DFA-4F35-B468-823E79BCA9CE}">
      <dgm:prSet/>
      <dgm:spPr>
        <a:ln>
          <a:solidFill>
            <a:schemeClr val="bg1">
              <a:lumMod val="65000"/>
            </a:schemeClr>
          </a:solidFill>
        </a:ln>
      </dgm:spPr>
      <dgm:t>
        <a:bodyPr/>
        <a:lstStyle/>
        <a:p>
          <a:pPr algn="ctr"/>
          <a:endParaRPr lang="en-US"/>
        </a:p>
      </dgm:t>
    </dgm:pt>
    <dgm:pt modelId="{412CDD05-5F11-4840-8A47-12409DF873CC}" type="sibTrans" cxnId="{CCE9BEAE-0DFA-4F35-B468-823E79BCA9CE}">
      <dgm:prSet/>
      <dgm:spPr/>
      <dgm:t>
        <a:bodyPr/>
        <a:lstStyle/>
        <a:p>
          <a:pPr algn="ctr"/>
          <a:endParaRPr lang="en-US"/>
        </a:p>
      </dgm:t>
    </dgm:pt>
    <dgm:pt modelId="{4E2A4799-8C90-46E5-96E2-15948055B2C3}">
      <dgm:prSet/>
      <dgm:spPr>
        <a:solidFill>
          <a:srgbClr val="211551"/>
        </a:solidFill>
      </dgm:spPr>
      <dgm:t>
        <a:bodyPr/>
        <a:lstStyle/>
        <a:p>
          <a:pPr algn="ctr"/>
          <a:r>
            <a:rPr lang="en-US" dirty="0"/>
            <a:t>East Lothian and Midlothian Public Protection Committee</a:t>
          </a:r>
        </a:p>
      </dgm:t>
    </dgm:pt>
    <dgm:pt modelId="{34466166-421B-4C55-99C9-423FE8A6789F}" type="parTrans" cxnId="{576E7BD1-1251-4788-8A66-EFC760E166A8}">
      <dgm:prSet/>
      <dgm:spPr/>
      <dgm:t>
        <a:bodyPr/>
        <a:lstStyle/>
        <a:p>
          <a:pPr algn="ctr"/>
          <a:endParaRPr lang="en-US"/>
        </a:p>
      </dgm:t>
    </dgm:pt>
    <dgm:pt modelId="{678CF663-2A9E-4472-8E24-00FE3A68A03A}" type="sibTrans" cxnId="{576E7BD1-1251-4788-8A66-EFC760E166A8}">
      <dgm:prSet/>
      <dgm:spPr/>
      <dgm:t>
        <a:bodyPr/>
        <a:lstStyle/>
        <a:p>
          <a:pPr algn="ctr"/>
          <a:endParaRPr lang="en-US"/>
        </a:p>
      </dgm:t>
    </dgm:pt>
    <dgm:pt modelId="{6C198537-235A-4FE0-B298-455CEEB8FBD1}">
      <dgm:prSet/>
      <dgm:spPr>
        <a:solidFill>
          <a:schemeClr val="accent2">
            <a:lumMod val="75000"/>
          </a:schemeClr>
        </a:solidFill>
      </dgm:spPr>
      <dgm:t>
        <a:bodyPr/>
        <a:lstStyle/>
        <a:p>
          <a:pPr algn="ctr"/>
          <a:r>
            <a:rPr lang="en-US" dirty="0" smtClean="0"/>
            <a:t>Learning and Practice Development Sub-group</a:t>
          </a:r>
          <a:endParaRPr lang="en-US" dirty="0"/>
        </a:p>
      </dgm:t>
    </dgm:pt>
    <dgm:pt modelId="{79E9489B-621F-4FB4-B8A9-EF235652BD77}" type="parTrans" cxnId="{423E5A8A-4F61-4009-B74E-101B601C6A0A}">
      <dgm:prSet/>
      <dgm:spPr>
        <a:ln>
          <a:solidFill>
            <a:schemeClr val="bg1">
              <a:lumMod val="65000"/>
            </a:schemeClr>
          </a:solidFill>
        </a:ln>
      </dgm:spPr>
      <dgm:t>
        <a:bodyPr/>
        <a:lstStyle/>
        <a:p>
          <a:pPr algn="ctr"/>
          <a:endParaRPr lang="en-US"/>
        </a:p>
      </dgm:t>
    </dgm:pt>
    <dgm:pt modelId="{A8AC33B2-0855-4FBD-B9B0-F243FAC6E908}" type="sibTrans" cxnId="{423E5A8A-4F61-4009-B74E-101B601C6A0A}">
      <dgm:prSet/>
      <dgm:spPr/>
      <dgm:t>
        <a:bodyPr/>
        <a:lstStyle/>
        <a:p>
          <a:pPr algn="ctr"/>
          <a:endParaRPr lang="en-US"/>
        </a:p>
      </dgm:t>
    </dgm:pt>
    <dgm:pt modelId="{8818EB78-6261-4320-B4D2-9BABC24BAFFC}">
      <dgm:prSet/>
      <dgm:spPr>
        <a:solidFill>
          <a:srgbClr val="236192"/>
        </a:solidFill>
      </dgm:spPr>
      <dgm:t>
        <a:bodyPr/>
        <a:lstStyle/>
        <a:p>
          <a:pPr algn="ctr"/>
          <a:r>
            <a:rPr lang="en-US" dirty="0" smtClean="0"/>
            <a:t>Performance and Quality Improvement Sub-group</a:t>
          </a:r>
          <a:endParaRPr lang="en-US" dirty="0"/>
        </a:p>
      </dgm:t>
    </dgm:pt>
    <dgm:pt modelId="{8F27F740-E68E-4B11-B476-9C89DEAA2C3C}" type="parTrans" cxnId="{DA18A33E-E519-4C9C-A8D8-3CCFEA88E688}">
      <dgm:prSet/>
      <dgm:spPr>
        <a:ln>
          <a:solidFill>
            <a:schemeClr val="bg1">
              <a:lumMod val="65000"/>
            </a:schemeClr>
          </a:solidFill>
        </a:ln>
      </dgm:spPr>
      <dgm:t>
        <a:bodyPr/>
        <a:lstStyle/>
        <a:p>
          <a:pPr algn="ctr"/>
          <a:endParaRPr lang="en-US"/>
        </a:p>
      </dgm:t>
    </dgm:pt>
    <dgm:pt modelId="{A78F8AA0-6937-44FD-BE9A-D2C1B77293B9}" type="sibTrans" cxnId="{DA18A33E-E519-4C9C-A8D8-3CCFEA88E688}">
      <dgm:prSet/>
      <dgm:spPr/>
      <dgm:t>
        <a:bodyPr/>
        <a:lstStyle/>
        <a:p>
          <a:pPr algn="ctr"/>
          <a:endParaRPr lang="en-US"/>
        </a:p>
      </dgm:t>
    </dgm:pt>
    <dgm:pt modelId="{B3D7AAA3-ACF5-40D9-A2F7-2D2C8A0AA6EF}" type="pres">
      <dgm:prSet presAssocID="{FC02AF21-B3DF-4B9D-8245-D29010D3F394}" presName="hierChild1" presStyleCnt="0">
        <dgm:presLayoutVars>
          <dgm:orgChart val="1"/>
          <dgm:chPref val="1"/>
          <dgm:dir/>
          <dgm:animOne val="branch"/>
          <dgm:animLvl val="lvl"/>
          <dgm:resizeHandles/>
        </dgm:presLayoutVars>
      </dgm:prSet>
      <dgm:spPr/>
      <dgm:t>
        <a:bodyPr/>
        <a:lstStyle/>
        <a:p>
          <a:endParaRPr lang="en-US"/>
        </a:p>
      </dgm:t>
    </dgm:pt>
    <dgm:pt modelId="{BB8A553F-0CBC-43EB-A248-6B6959414163}" type="pres">
      <dgm:prSet presAssocID="{7E062184-DFDA-45FA-9856-63D1378AED30}" presName="hierRoot1" presStyleCnt="0">
        <dgm:presLayoutVars>
          <dgm:hierBranch val="init"/>
        </dgm:presLayoutVars>
      </dgm:prSet>
      <dgm:spPr/>
    </dgm:pt>
    <dgm:pt modelId="{0379073C-7A18-455F-BB0E-6A4647F4376D}" type="pres">
      <dgm:prSet presAssocID="{7E062184-DFDA-45FA-9856-63D1378AED30}" presName="rootComposite1" presStyleCnt="0"/>
      <dgm:spPr/>
    </dgm:pt>
    <dgm:pt modelId="{513579C7-6432-4A79-AC2A-D588F8408793}" type="pres">
      <dgm:prSet presAssocID="{7E062184-DFDA-45FA-9856-63D1378AED30}" presName="rootText1" presStyleLbl="node0" presStyleIdx="0" presStyleCnt="2" custLinFactY="-15870" custLinFactNeighborX="2146" custLinFactNeighborY="-100000">
        <dgm:presLayoutVars>
          <dgm:chPref val="3"/>
        </dgm:presLayoutVars>
      </dgm:prSet>
      <dgm:spPr/>
      <dgm:t>
        <a:bodyPr/>
        <a:lstStyle/>
        <a:p>
          <a:endParaRPr lang="en-US"/>
        </a:p>
      </dgm:t>
    </dgm:pt>
    <dgm:pt modelId="{DA1A05C3-C9DB-4910-A32A-30C810DCDDF7}" type="pres">
      <dgm:prSet presAssocID="{7E062184-DFDA-45FA-9856-63D1378AED30}" presName="rootConnector1" presStyleLbl="node1" presStyleIdx="0" presStyleCnt="0"/>
      <dgm:spPr/>
      <dgm:t>
        <a:bodyPr/>
        <a:lstStyle/>
        <a:p>
          <a:endParaRPr lang="en-US"/>
        </a:p>
      </dgm:t>
    </dgm:pt>
    <dgm:pt modelId="{D5D03AD2-D905-4092-B579-CB85B00EECD9}" type="pres">
      <dgm:prSet presAssocID="{7E062184-DFDA-45FA-9856-63D1378AED30}" presName="hierChild2" presStyleCnt="0"/>
      <dgm:spPr/>
    </dgm:pt>
    <dgm:pt modelId="{B90AAA02-04E3-4F9F-BE7D-FE7357EA5D6E}" type="pres">
      <dgm:prSet presAssocID="{79E9489B-621F-4FB4-B8A9-EF235652BD77}" presName="Name37" presStyleLbl="parChTrans1D2" presStyleIdx="0" presStyleCnt="4"/>
      <dgm:spPr/>
      <dgm:t>
        <a:bodyPr/>
        <a:lstStyle/>
        <a:p>
          <a:endParaRPr lang="en-US"/>
        </a:p>
      </dgm:t>
    </dgm:pt>
    <dgm:pt modelId="{E1A68D7F-7392-4BC5-BFD0-72CE44A325C6}" type="pres">
      <dgm:prSet presAssocID="{6C198537-235A-4FE0-B298-455CEEB8FBD1}" presName="hierRoot2" presStyleCnt="0">
        <dgm:presLayoutVars>
          <dgm:hierBranch val="init"/>
        </dgm:presLayoutVars>
      </dgm:prSet>
      <dgm:spPr/>
    </dgm:pt>
    <dgm:pt modelId="{7813ABB4-E57A-4FFA-9D26-31829FE6B821}" type="pres">
      <dgm:prSet presAssocID="{6C198537-235A-4FE0-B298-455CEEB8FBD1}" presName="rootComposite" presStyleCnt="0"/>
      <dgm:spPr/>
    </dgm:pt>
    <dgm:pt modelId="{CCE50E5F-E849-49E4-B7F7-DE3784A62A65}" type="pres">
      <dgm:prSet presAssocID="{6C198537-235A-4FE0-B298-455CEEB8FBD1}" presName="rootText" presStyleLbl="node2" presStyleIdx="0" presStyleCnt="4">
        <dgm:presLayoutVars>
          <dgm:chPref val="3"/>
        </dgm:presLayoutVars>
      </dgm:prSet>
      <dgm:spPr/>
      <dgm:t>
        <a:bodyPr/>
        <a:lstStyle/>
        <a:p>
          <a:endParaRPr lang="en-US"/>
        </a:p>
      </dgm:t>
    </dgm:pt>
    <dgm:pt modelId="{6D013816-1FA4-4051-8274-BB8B324DCFF0}" type="pres">
      <dgm:prSet presAssocID="{6C198537-235A-4FE0-B298-455CEEB8FBD1}" presName="rootConnector" presStyleLbl="node2" presStyleIdx="0" presStyleCnt="4"/>
      <dgm:spPr/>
      <dgm:t>
        <a:bodyPr/>
        <a:lstStyle/>
        <a:p>
          <a:endParaRPr lang="en-US"/>
        </a:p>
      </dgm:t>
    </dgm:pt>
    <dgm:pt modelId="{0D1FF23B-CAAD-4A93-815B-5067DCEE4D63}" type="pres">
      <dgm:prSet presAssocID="{6C198537-235A-4FE0-B298-455CEEB8FBD1}" presName="hierChild4" presStyleCnt="0"/>
      <dgm:spPr/>
    </dgm:pt>
    <dgm:pt modelId="{843DF906-A6F3-4F53-8F6A-8B8CB215028F}" type="pres">
      <dgm:prSet presAssocID="{6C198537-235A-4FE0-B298-455CEEB8FBD1}" presName="hierChild5" presStyleCnt="0"/>
      <dgm:spPr/>
    </dgm:pt>
    <dgm:pt modelId="{0302104C-8DA1-454C-A4C3-B0ECAA9B864C}" type="pres">
      <dgm:prSet presAssocID="{BD48F5F6-88FE-4FEA-9A32-356600AAFE23}" presName="Name37" presStyleLbl="parChTrans1D2" presStyleIdx="1" presStyleCnt="4"/>
      <dgm:spPr/>
      <dgm:t>
        <a:bodyPr/>
        <a:lstStyle/>
        <a:p>
          <a:endParaRPr lang="en-US"/>
        </a:p>
      </dgm:t>
    </dgm:pt>
    <dgm:pt modelId="{302F6CE3-1E50-461D-A9FB-213CAA7AB113}" type="pres">
      <dgm:prSet presAssocID="{545DB4AC-889D-447A-AD1D-95AE2C6EBD65}" presName="hierRoot2" presStyleCnt="0">
        <dgm:presLayoutVars>
          <dgm:hierBranch val="init"/>
        </dgm:presLayoutVars>
      </dgm:prSet>
      <dgm:spPr/>
    </dgm:pt>
    <dgm:pt modelId="{87831CC7-89A9-4C66-AE10-E217885D1E55}" type="pres">
      <dgm:prSet presAssocID="{545DB4AC-889D-447A-AD1D-95AE2C6EBD65}" presName="rootComposite" presStyleCnt="0"/>
      <dgm:spPr/>
    </dgm:pt>
    <dgm:pt modelId="{9C208D56-D347-4656-9595-FE945B4C4159}" type="pres">
      <dgm:prSet presAssocID="{545DB4AC-889D-447A-AD1D-95AE2C6EBD65}" presName="rootText" presStyleLbl="node2" presStyleIdx="1" presStyleCnt="4">
        <dgm:presLayoutVars>
          <dgm:chPref val="3"/>
        </dgm:presLayoutVars>
      </dgm:prSet>
      <dgm:spPr/>
      <dgm:t>
        <a:bodyPr/>
        <a:lstStyle/>
        <a:p>
          <a:endParaRPr lang="en-US"/>
        </a:p>
      </dgm:t>
    </dgm:pt>
    <dgm:pt modelId="{AD5E25EC-2494-4FBF-97FA-F1A332AF0F28}" type="pres">
      <dgm:prSet presAssocID="{545DB4AC-889D-447A-AD1D-95AE2C6EBD65}" presName="rootConnector" presStyleLbl="node2" presStyleIdx="1" presStyleCnt="4"/>
      <dgm:spPr/>
      <dgm:t>
        <a:bodyPr/>
        <a:lstStyle/>
        <a:p>
          <a:endParaRPr lang="en-US"/>
        </a:p>
      </dgm:t>
    </dgm:pt>
    <dgm:pt modelId="{B79DCE02-C6B9-4EF4-877D-049AD327FC51}" type="pres">
      <dgm:prSet presAssocID="{545DB4AC-889D-447A-AD1D-95AE2C6EBD65}" presName="hierChild4" presStyleCnt="0"/>
      <dgm:spPr/>
    </dgm:pt>
    <dgm:pt modelId="{F3608DC0-29A8-439F-B7E1-AD055E691A10}" type="pres">
      <dgm:prSet presAssocID="{545DB4AC-889D-447A-AD1D-95AE2C6EBD65}" presName="hierChild5" presStyleCnt="0"/>
      <dgm:spPr/>
    </dgm:pt>
    <dgm:pt modelId="{2C4E5B00-7D22-45E7-87F0-BB5045B0D5BE}" type="pres">
      <dgm:prSet presAssocID="{8F27F740-E68E-4B11-B476-9C89DEAA2C3C}" presName="Name37" presStyleLbl="parChTrans1D2" presStyleIdx="2" presStyleCnt="4"/>
      <dgm:spPr/>
      <dgm:t>
        <a:bodyPr/>
        <a:lstStyle/>
        <a:p>
          <a:endParaRPr lang="en-US"/>
        </a:p>
      </dgm:t>
    </dgm:pt>
    <dgm:pt modelId="{77960E4C-5D10-45B5-A955-EA7FBFE2D18A}" type="pres">
      <dgm:prSet presAssocID="{8818EB78-6261-4320-B4D2-9BABC24BAFFC}" presName="hierRoot2" presStyleCnt="0">
        <dgm:presLayoutVars>
          <dgm:hierBranch val="init"/>
        </dgm:presLayoutVars>
      </dgm:prSet>
      <dgm:spPr/>
    </dgm:pt>
    <dgm:pt modelId="{9CBFF745-BBAE-4241-887E-046DC6F73300}" type="pres">
      <dgm:prSet presAssocID="{8818EB78-6261-4320-B4D2-9BABC24BAFFC}" presName="rootComposite" presStyleCnt="0"/>
      <dgm:spPr/>
    </dgm:pt>
    <dgm:pt modelId="{7A0200D9-1FEA-4B30-9706-E2C9C53F7E88}" type="pres">
      <dgm:prSet presAssocID="{8818EB78-6261-4320-B4D2-9BABC24BAFFC}" presName="rootText" presStyleLbl="node2" presStyleIdx="2" presStyleCnt="4">
        <dgm:presLayoutVars>
          <dgm:chPref val="3"/>
        </dgm:presLayoutVars>
      </dgm:prSet>
      <dgm:spPr/>
      <dgm:t>
        <a:bodyPr/>
        <a:lstStyle/>
        <a:p>
          <a:endParaRPr lang="en-US"/>
        </a:p>
      </dgm:t>
    </dgm:pt>
    <dgm:pt modelId="{9217E3D7-4F85-4805-A4D6-5D4B0A6CA6DF}" type="pres">
      <dgm:prSet presAssocID="{8818EB78-6261-4320-B4D2-9BABC24BAFFC}" presName="rootConnector" presStyleLbl="node2" presStyleIdx="2" presStyleCnt="4"/>
      <dgm:spPr/>
      <dgm:t>
        <a:bodyPr/>
        <a:lstStyle/>
        <a:p>
          <a:endParaRPr lang="en-US"/>
        </a:p>
      </dgm:t>
    </dgm:pt>
    <dgm:pt modelId="{D0809219-DA1B-4008-9B06-E26DE33B95BF}" type="pres">
      <dgm:prSet presAssocID="{8818EB78-6261-4320-B4D2-9BABC24BAFFC}" presName="hierChild4" presStyleCnt="0"/>
      <dgm:spPr/>
    </dgm:pt>
    <dgm:pt modelId="{97581B8A-55DA-4B79-A77C-9A7353D2314F}" type="pres">
      <dgm:prSet presAssocID="{8818EB78-6261-4320-B4D2-9BABC24BAFFC}" presName="hierChild5" presStyleCnt="0"/>
      <dgm:spPr/>
    </dgm:pt>
    <dgm:pt modelId="{DFC3C23A-FE54-4A76-9FDA-D4F1730B91CF}" type="pres">
      <dgm:prSet presAssocID="{526EAB1F-6900-4836-85C8-8A50142FD927}" presName="Name37" presStyleLbl="parChTrans1D2" presStyleIdx="3" presStyleCnt="4"/>
      <dgm:spPr/>
      <dgm:t>
        <a:bodyPr/>
        <a:lstStyle/>
        <a:p>
          <a:endParaRPr lang="en-US"/>
        </a:p>
      </dgm:t>
    </dgm:pt>
    <dgm:pt modelId="{14B1669F-0E34-41C5-BB8F-A1D6E28FA493}" type="pres">
      <dgm:prSet presAssocID="{A81F075D-A562-409A-8665-3618D154F0C5}" presName="hierRoot2" presStyleCnt="0">
        <dgm:presLayoutVars>
          <dgm:hierBranch val="init"/>
        </dgm:presLayoutVars>
      </dgm:prSet>
      <dgm:spPr/>
    </dgm:pt>
    <dgm:pt modelId="{B5B870A4-9009-4E45-B6C4-00A4E740027B}" type="pres">
      <dgm:prSet presAssocID="{A81F075D-A562-409A-8665-3618D154F0C5}" presName="rootComposite" presStyleCnt="0"/>
      <dgm:spPr/>
    </dgm:pt>
    <dgm:pt modelId="{110C1410-494F-4541-91FE-DA44A6D99099}" type="pres">
      <dgm:prSet presAssocID="{A81F075D-A562-409A-8665-3618D154F0C5}" presName="rootText" presStyleLbl="node2" presStyleIdx="3" presStyleCnt="4">
        <dgm:presLayoutVars>
          <dgm:chPref val="3"/>
        </dgm:presLayoutVars>
      </dgm:prSet>
      <dgm:spPr/>
      <dgm:t>
        <a:bodyPr/>
        <a:lstStyle/>
        <a:p>
          <a:endParaRPr lang="en-US"/>
        </a:p>
      </dgm:t>
    </dgm:pt>
    <dgm:pt modelId="{94D8D707-BE08-4278-9E3B-2BD6FDF3267B}" type="pres">
      <dgm:prSet presAssocID="{A81F075D-A562-409A-8665-3618D154F0C5}" presName="rootConnector" presStyleLbl="node2" presStyleIdx="3" presStyleCnt="4"/>
      <dgm:spPr/>
      <dgm:t>
        <a:bodyPr/>
        <a:lstStyle/>
        <a:p>
          <a:endParaRPr lang="en-US"/>
        </a:p>
      </dgm:t>
    </dgm:pt>
    <dgm:pt modelId="{2AD396B8-6D0F-431C-A140-F804100DDD01}" type="pres">
      <dgm:prSet presAssocID="{A81F075D-A562-409A-8665-3618D154F0C5}" presName="hierChild4" presStyleCnt="0"/>
      <dgm:spPr/>
    </dgm:pt>
    <dgm:pt modelId="{346FB3DC-D87A-467E-9ED7-5459C182E30B}" type="pres">
      <dgm:prSet presAssocID="{A81F075D-A562-409A-8665-3618D154F0C5}" presName="hierChild5" presStyleCnt="0"/>
      <dgm:spPr/>
    </dgm:pt>
    <dgm:pt modelId="{D13E331C-C9DB-42DB-B133-A8B5EA355552}" type="pres">
      <dgm:prSet presAssocID="{7E062184-DFDA-45FA-9856-63D1378AED30}" presName="hierChild3" presStyleCnt="0"/>
      <dgm:spPr/>
    </dgm:pt>
    <dgm:pt modelId="{E82C2B1F-CE15-4CC6-94B5-3691BCBD27C4}" type="pres">
      <dgm:prSet presAssocID="{4E2A4799-8C90-46E5-96E2-15948055B2C3}" presName="hierRoot1" presStyleCnt="0">
        <dgm:presLayoutVars>
          <dgm:hierBranch val="init"/>
        </dgm:presLayoutVars>
      </dgm:prSet>
      <dgm:spPr/>
    </dgm:pt>
    <dgm:pt modelId="{862A4CDD-3C75-4526-AF91-122D431270B8}" type="pres">
      <dgm:prSet presAssocID="{4E2A4799-8C90-46E5-96E2-15948055B2C3}" presName="rootComposite1" presStyleCnt="0"/>
      <dgm:spPr/>
    </dgm:pt>
    <dgm:pt modelId="{972DCDD4-192C-4710-8B98-74DE4F4A62C7}" type="pres">
      <dgm:prSet presAssocID="{4E2A4799-8C90-46E5-96E2-15948055B2C3}" presName="rootText1" presStyleLbl="node0" presStyleIdx="1" presStyleCnt="2" custLinFactX="-17479" custLinFactNeighborX="-100000" custLinFactNeighborY="3219">
        <dgm:presLayoutVars>
          <dgm:chPref val="3"/>
        </dgm:presLayoutVars>
      </dgm:prSet>
      <dgm:spPr/>
      <dgm:t>
        <a:bodyPr/>
        <a:lstStyle/>
        <a:p>
          <a:endParaRPr lang="en-US"/>
        </a:p>
      </dgm:t>
    </dgm:pt>
    <dgm:pt modelId="{7368501C-FD91-4EBF-8A10-7B0C94CF021A}" type="pres">
      <dgm:prSet presAssocID="{4E2A4799-8C90-46E5-96E2-15948055B2C3}" presName="rootConnector1" presStyleLbl="node1" presStyleIdx="0" presStyleCnt="0"/>
      <dgm:spPr/>
      <dgm:t>
        <a:bodyPr/>
        <a:lstStyle/>
        <a:p>
          <a:endParaRPr lang="en-US"/>
        </a:p>
      </dgm:t>
    </dgm:pt>
    <dgm:pt modelId="{7D15AD7F-B9BA-48E2-BC03-7FA8AB03AC66}" type="pres">
      <dgm:prSet presAssocID="{4E2A4799-8C90-46E5-96E2-15948055B2C3}" presName="hierChild2" presStyleCnt="0"/>
      <dgm:spPr/>
    </dgm:pt>
    <dgm:pt modelId="{D47BAE67-35C7-4C30-A78B-9B59E9C21735}" type="pres">
      <dgm:prSet presAssocID="{4E2A4799-8C90-46E5-96E2-15948055B2C3}" presName="hierChild3" presStyleCnt="0"/>
      <dgm:spPr/>
    </dgm:pt>
  </dgm:ptLst>
  <dgm:cxnLst>
    <dgm:cxn modelId="{CCE9BEAE-0DFA-4F35-B468-823E79BCA9CE}" srcId="{7E062184-DFDA-45FA-9856-63D1378AED30}" destId="{A81F075D-A562-409A-8665-3618D154F0C5}" srcOrd="3" destOrd="0" parTransId="{526EAB1F-6900-4836-85C8-8A50142FD927}" sibTransId="{412CDD05-5F11-4840-8A47-12409DF873CC}"/>
    <dgm:cxn modelId="{940AA964-E0EE-45B3-A258-4B603D1C1A8B}" type="presOf" srcId="{4E2A4799-8C90-46E5-96E2-15948055B2C3}" destId="{7368501C-FD91-4EBF-8A10-7B0C94CF021A}" srcOrd="1" destOrd="0" presId="urn:microsoft.com/office/officeart/2005/8/layout/orgChart1"/>
    <dgm:cxn modelId="{0A7DE2C5-3D02-49F9-B839-1852D5A5F0FD}" type="presOf" srcId="{526EAB1F-6900-4836-85C8-8A50142FD927}" destId="{DFC3C23A-FE54-4A76-9FDA-D4F1730B91CF}" srcOrd="0" destOrd="0" presId="urn:microsoft.com/office/officeart/2005/8/layout/orgChart1"/>
    <dgm:cxn modelId="{57D25B4A-5132-4C38-B733-6E9073B8141D}" type="presOf" srcId="{7E062184-DFDA-45FA-9856-63D1378AED30}" destId="{DA1A05C3-C9DB-4910-A32A-30C810DCDDF7}" srcOrd="1" destOrd="0" presId="urn:microsoft.com/office/officeart/2005/8/layout/orgChart1"/>
    <dgm:cxn modelId="{576E7BD1-1251-4788-8A66-EFC760E166A8}" srcId="{FC02AF21-B3DF-4B9D-8245-D29010D3F394}" destId="{4E2A4799-8C90-46E5-96E2-15948055B2C3}" srcOrd="1" destOrd="0" parTransId="{34466166-421B-4C55-99C9-423FE8A6789F}" sibTransId="{678CF663-2A9E-4472-8E24-00FE3A68A03A}"/>
    <dgm:cxn modelId="{2C14A757-4FE3-4B8D-BBC4-E20BC84EC3E7}" srcId="{7E062184-DFDA-45FA-9856-63D1378AED30}" destId="{545DB4AC-889D-447A-AD1D-95AE2C6EBD65}" srcOrd="1" destOrd="0" parTransId="{BD48F5F6-88FE-4FEA-9A32-356600AAFE23}" sibTransId="{E32FB50F-C399-4B98-8BB0-EE16851285BE}"/>
    <dgm:cxn modelId="{83B7A830-4EBC-41E0-8DEB-CD6B853860FB}" type="presOf" srcId="{8818EB78-6261-4320-B4D2-9BABC24BAFFC}" destId="{9217E3D7-4F85-4805-A4D6-5D4B0A6CA6DF}" srcOrd="1" destOrd="0" presId="urn:microsoft.com/office/officeart/2005/8/layout/orgChart1"/>
    <dgm:cxn modelId="{46C16AC2-A078-42A8-A703-BE9545C40CAF}" type="presOf" srcId="{8F27F740-E68E-4B11-B476-9C89DEAA2C3C}" destId="{2C4E5B00-7D22-45E7-87F0-BB5045B0D5BE}" srcOrd="0" destOrd="0" presId="urn:microsoft.com/office/officeart/2005/8/layout/orgChart1"/>
    <dgm:cxn modelId="{541098D4-EB93-4645-AC1F-B224DD2F77A3}" type="presOf" srcId="{A81F075D-A562-409A-8665-3618D154F0C5}" destId="{94D8D707-BE08-4278-9E3B-2BD6FDF3267B}" srcOrd="1" destOrd="0" presId="urn:microsoft.com/office/officeart/2005/8/layout/orgChart1"/>
    <dgm:cxn modelId="{A76A9B29-C490-44ED-A629-58D19D7FAB75}" type="presOf" srcId="{4E2A4799-8C90-46E5-96E2-15948055B2C3}" destId="{972DCDD4-192C-4710-8B98-74DE4F4A62C7}" srcOrd="0" destOrd="0" presId="urn:microsoft.com/office/officeart/2005/8/layout/orgChart1"/>
    <dgm:cxn modelId="{6B6174C1-4ECA-48CF-A2EA-A6DF5BF84969}" type="presOf" srcId="{7E062184-DFDA-45FA-9856-63D1378AED30}" destId="{513579C7-6432-4A79-AC2A-D588F8408793}" srcOrd="0" destOrd="0" presId="urn:microsoft.com/office/officeart/2005/8/layout/orgChart1"/>
    <dgm:cxn modelId="{79E224A3-1B07-41B4-A7A3-765A2D3CCFB4}" type="presOf" srcId="{A81F075D-A562-409A-8665-3618D154F0C5}" destId="{110C1410-494F-4541-91FE-DA44A6D99099}" srcOrd="0" destOrd="0" presId="urn:microsoft.com/office/officeart/2005/8/layout/orgChart1"/>
    <dgm:cxn modelId="{95A0EA5E-D325-49B7-A01A-F590C4A24CC3}" type="presOf" srcId="{6C198537-235A-4FE0-B298-455CEEB8FBD1}" destId="{6D013816-1FA4-4051-8274-BB8B324DCFF0}" srcOrd="1" destOrd="0" presId="urn:microsoft.com/office/officeart/2005/8/layout/orgChart1"/>
    <dgm:cxn modelId="{2979DA8D-9E2A-4619-B78A-7D43DB32111F}" type="presOf" srcId="{79E9489B-621F-4FB4-B8A9-EF235652BD77}" destId="{B90AAA02-04E3-4F9F-BE7D-FE7357EA5D6E}" srcOrd="0" destOrd="0" presId="urn:microsoft.com/office/officeart/2005/8/layout/orgChart1"/>
    <dgm:cxn modelId="{F1DD19A6-59CC-4730-A4B4-BA3188A9FF14}" type="presOf" srcId="{545DB4AC-889D-447A-AD1D-95AE2C6EBD65}" destId="{AD5E25EC-2494-4FBF-97FA-F1A332AF0F28}" srcOrd="1" destOrd="0" presId="urn:microsoft.com/office/officeart/2005/8/layout/orgChart1"/>
    <dgm:cxn modelId="{DA18A33E-E519-4C9C-A8D8-3CCFEA88E688}" srcId="{7E062184-DFDA-45FA-9856-63D1378AED30}" destId="{8818EB78-6261-4320-B4D2-9BABC24BAFFC}" srcOrd="2" destOrd="0" parTransId="{8F27F740-E68E-4B11-B476-9C89DEAA2C3C}" sibTransId="{A78F8AA0-6937-44FD-BE9A-D2C1B77293B9}"/>
    <dgm:cxn modelId="{47D45F5D-313A-4AD9-95AF-FED8D4FD7A5A}" srcId="{FC02AF21-B3DF-4B9D-8245-D29010D3F394}" destId="{7E062184-DFDA-45FA-9856-63D1378AED30}" srcOrd="0" destOrd="0" parTransId="{B6E3C418-3CB4-4BA0-9027-F884FFBEE857}" sibTransId="{1CC59302-DCB8-463A-812A-D4B73223DE8A}"/>
    <dgm:cxn modelId="{FE6B7046-301C-49BA-8406-97F9E97BB7F2}" type="presOf" srcId="{FC02AF21-B3DF-4B9D-8245-D29010D3F394}" destId="{B3D7AAA3-ACF5-40D9-A2F7-2D2C8A0AA6EF}" srcOrd="0" destOrd="0" presId="urn:microsoft.com/office/officeart/2005/8/layout/orgChart1"/>
    <dgm:cxn modelId="{FEB094E8-C779-4211-8DAA-47A9C8DEB18F}" type="presOf" srcId="{545DB4AC-889D-447A-AD1D-95AE2C6EBD65}" destId="{9C208D56-D347-4656-9595-FE945B4C4159}" srcOrd="0" destOrd="0" presId="urn:microsoft.com/office/officeart/2005/8/layout/orgChart1"/>
    <dgm:cxn modelId="{4BB8FFF5-4F03-4326-897D-8FF856A27CA2}" type="presOf" srcId="{8818EB78-6261-4320-B4D2-9BABC24BAFFC}" destId="{7A0200D9-1FEA-4B30-9706-E2C9C53F7E88}" srcOrd="0" destOrd="0" presId="urn:microsoft.com/office/officeart/2005/8/layout/orgChart1"/>
    <dgm:cxn modelId="{C3212279-B69A-44CF-B899-0F445E21A13D}" type="presOf" srcId="{6C198537-235A-4FE0-B298-455CEEB8FBD1}" destId="{CCE50E5F-E849-49E4-B7F7-DE3784A62A65}" srcOrd="0" destOrd="0" presId="urn:microsoft.com/office/officeart/2005/8/layout/orgChart1"/>
    <dgm:cxn modelId="{423E5A8A-4F61-4009-B74E-101B601C6A0A}" srcId="{7E062184-DFDA-45FA-9856-63D1378AED30}" destId="{6C198537-235A-4FE0-B298-455CEEB8FBD1}" srcOrd="0" destOrd="0" parTransId="{79E9489B-621F-4FB4-B8A9-EF235652BD77}" sibTransId="{A8AC33B2-0855-4FBD-B9B0-F243FAC6E908}"/>
    <dgm:cxn modelId="{66A7B58D-B506-4CF5-92B0-AD475D92FEE2}" type="presOf" srcId="{BD48F5F6-88FE-4FEA-9A32-356600AAFE23}" destId="{0302104C-8DA1-454C-A4C3-B0ECAA9B864C}" srcOrd="0" destOrd="0" presId="urn:microsoft.com/office/officeart/2005/8/layout/orgChart1"/>
    <dgm:cxn modelId="{DFE63251-E340-4D79-91F0-EC6368552496}" type="presParOf" srcId="{B3D7AAA3-ACF5-40D9-A2F7-2D2C8A0AA6EF}" destId="{BB8A553F-0CBC-43EB-A248-6B6959414163}" srcOrd="0" destOrd="0" presId="urn:microsoft.com/office/officeart/2005/8/layout/orgChart1"/>
    <dgm:cxn modelId="{9158C016-5320-4EC3-92C2-B982DA0EC9C7}" type="presParOf" srcId="{BB8A553F-0CBC-43EB-A248-6B6959414163}" destId="{0379073C-7A18-455F-BB0E-6A4647F4376D}" srcOrd="0" destOrd="0" presId="urn:microsoft.com/office/officeart/2005/8/layout/orgChart1"/>
    <dgm:cxn modelId="{EE0A7B64-EF19-4A97-883E-7B50A4DBBA03}" type="presParOf" srcId="{0379073C-7A18-455F-BB0E-6A4647F4376D}" destId="{513579C7-6432-4A79-AC2A-D588F8408793}" srcOrd="0" destOrd="0" presId="urn:microsoft.com/office/officeart/2005/8/layout/orgChart1"/>
    <dgm:cxn modelId="{AACE6035-FE91-48ED-A3D4-DCA6B02C055B}" type="presParOf" srcId="{0379073C-7A18-455F-BB0E-6A4647F4376D}" destId="{DA1A05C3-C9DB-4910-A32A-30C810DCDDF7}" srcOrd="1" destOrd="0" presId="urn:microsoft.com/office/officeart/2005/8/layout/orgChart1"/>
    <dgm:cxn modelId="{D3BBF833-E880-41DC-ADA6-41A41DBBB1FC}" type="presParOf" srcId="{BB8A553F-0CBC-43EB-A248-6B6959414163}" destId="{D5D03AD2-D905-4092-B579-CB85B00EECD9}" srcOrd="1" destOrd="0" presId="urn:microsoft.com/office/officeart/2005/8/layout/orgChart1"/>
    <dgm:cxn modelId="{E51BE234-8BC4-427C-BE57-E562C885E7B7}" type="presParOf" srcId="{D5D03AD2-D905-4092-B579-CB85B00EECD9}" destId="{B90AAA02-04E3-4F9F-BE7D-FE7357EA5D6E}" srcOrd="0" destOrd="0" presId="urn:microsoft.com/office/officeart/2005/8/layout/orgChart1"/>
    <dgm:cxn modelId="{8878FA75-0BAF-443E-AD4C-DEECEC1243B9}" type="presParOf" srcId="{D5D03AD2-D905-4092-B579-CB85B00EECD9}" destId="{E1A68D7F-7392-4BC5-BFD0-72CE44A325C6}" srcOrd="1" destOrd="0" presId="urn:microsoft.com/office/officeart/2005/8/layout/orgChart1"/>
    <dgm:cxn modelId="{00E6975A-E104-4AB5-90DE-4E8D69D556FA}" type="presParOf" srcId="{E1A68D7F-7392-4BC5-BFD0-72CE44A325C6}" destId="{7813ABB4-E57A-4FFA-9D26-31829FE6B821}" srcOrd="0" destOrd="0" presId="urn:microsoft.com/office/officeart/2005/8/layout/orgChart1"/>
    <dgm:cxn modelId="{8CB097BD-FEAB-4BD6-8058-4CC6639BFE29}" type="presParOf" srcId="{7813ABB4-E57A-4FFA-9D26-31829FE6B821}" destId="{CCE50E5F-E849-49E4-B7F7-DE3784A62A65}" srcOrd="0" destOrd="0" presId="urn:microsoft.com/office/officeart/2005/8/layout/orgChart1"/>
    <dgm:cxn modelId="{0162CA53-172F-40C2-8697-FB488B2DA8ED}" type="presParOf" srcId="{7813ABB4-E57A-4FFA-9D26-31829FE6B821}" destId="{6D013816-1FA4-4051-8274-BB8B324DCFF0}" srcOrd="1" destOrd="0" presId="urn:microsoft.com/office/officeart/2005/8/layout/orgChart1"/>
    <dgm:cxn modelId="{6AC7596A-184F-48BA-BD48-5FD7FBC8A5F7}" type="presParOf" srcId="{E1A68D7F-7392-4BC5-BFD0-72CE44A325C6}" destId="{0D1FF23B-CAAD-4A93-815B-5067DCEE4D63}" srcOrd="1" destOrd="0" presId="urn:microsoft.com/office/officeart/2005/8/layout/orgChart1"/>
    <dgm:cxn modelId="{C1F93BEC-7338-4D8C-9F3E-B8B18C9B0D83}" type="presParOf" srcId="{E1A68D7F-7392-4BC5-BFD0-72CE44A325C6}" destId="{843DF906-A6F3-4F53-8F6A-8B8CB215028F}" srcOrd="2" destOrd="0" presId="urn:microsoft.com/office/officeart/2005/8/layout/orgChart1"/>
    <dgm:cxn modelId="{D5967F98-A7BA-40A0-9130-CC260BF21516}" type="presParOf" srcId="{D5D03AD2-D905-4092-B579-CB85B00EECD9}" destId="{0302104C-8DA1-454C-A4C3-B0ECAA9B864C}" srcOrd="2" destOrd="0" presId="urn:microsoft.com/office/officeart/2005/8/layout/orgChart1"/>
    <dgm:cxn modelId="{2157CFCB-4155-4E1D-A0E4-595DBB4E9E7E}" type="presParOf" srcId="{D5D03AD2-D905-4092-B579-CB85B00EECD9}" destId="{302F6CE3-1E50-461D-A9FB-213CAA7AB113}" srcOrd="3" destOrd="0" presId="urn:microsoft.com/office/officeart/2005/8/layout/orgChart1"/>
    <dgm:cxn modelId="{0E5AE93A-5BE2-4FF4-93F7-8564763372BB}" type="presParOf" srcId="{302F6CE3-1E50-461D-A9FB-213CAA7AB113}" destId="{87831CC7-89A9-4C66-AE10-E217885D1E55}" srcOrd="0" destOrd="0" presId="urn:microsoft.com/office/officeart/2005/8/layout/orgChart1"/>
    <dgm:cxn modelId="{700EB34E-EA2F-4463-BF13-0411F2373A80}" type="presParOf" srcId="{87831CC7-89A9-4C66-AE10-E217885D1E55}" destId="{9C208D56-D347-4656-9595-FE945B4C4159}" srcOrd="0" destOrd="0" presId="urn:microsoft.com/office/officeart/2005/8/layout/orgChart1"/>
    <dgm:cxn modelId="{A3008D26-0ACE-48AA-8B8E-3A3B858193C3}" type="presParOf" srcId="{87831CC7-89A9-4C66-AE10-E217885D1E55}" destId="{AD5E25EC-2494-4FBF-97FA-F1A332AF0F28}" srcOrd="1" destOrd="0" presId="urn:microsoft.com/office/officeart/2005/8/layout/orgChart1"/>
    <dgm:cxn modelId="{D1CCC845-3C44-4101-8A1D-0B7DECF78A0E}" type="presParOf" srcId="{302F6CE3-1E50-461D-A9FB-213CAA7AB113}" destId="{B79DCE02-C6B9-4EF4-877D-049AD327FC51}" srcOrd="1" destOrd="0" presId="urn:microsoft.com/office/officeart/2005/8/layout/orgChart1"/>
    <dgm:cxn modelId="{7C4CFD53-2F57-4A47-8537-E7A9194DDC52}" type="presParOf" srcId="{302F6CE3-1E50-461D-A9FB-213CAA7AB113}" destId="{F3608DC0-29A8-439F-B7E1-AD055E691A10}" srcOrd="2" destOrd="0" presId="urn:microsoft.com/office/officeart/2005/8/layout/orgChart1"/>
    <dgm:cxn modelId="{38BEC30D-490F-47FA-BFFC-B09233C307D9}" type="presParOf" srcId="{D5D03AD2-D905-4092-B579-CB85B00EECD9}" destId="{2C4E5B00-7D22-45E7-87F0-BB5045B0D5BE}" srcOrd="4" destOrd="0" presId="urn:microsoft.com/office/officeart/2005/8/layout/orgChart1"/>
    <dgm:cxn modelId="{FA01D036-A397-44DF-BB6C-06687537A56F}" type="presParOf" srcId="{D5D03AD2-D905-4092-B579-CB85B00EECD9}" destId="{77960E4C-5D10-45B5-A955-EA7FBFE2D18A}" srcOrd="5" destOrd="0" presId="urn:microsoft.com/office/officeart/2005/8/layout/orgChart1"/>
    <dgm:cxn modelId="{11285532-7C40-444B-8FF4-4A8B43890B4A}" type="presParOf" srcId="{77960E4C-5D10-45B5-A955-EA7FBFE2D18A}" destId="{9CBFF745-BBAE-4241-887E-046DC6F73300}" srcOrd="0" destOrd="0" presId="urn:microsoft.com/office/officeart/2005/8/layout/orgChart1"/>
    <dgm:cxn modelId="{CB3CE135-2BFE-4AF7-A495-081D158DE328}" type="presParOf" srcId="{9CBFF745-BBAE-4241-887E-046DC6F73300}" destId="{7A0200D9-1FEA-4B30-9706-E2C9C53F7E88}" srcOrd="0" destOrd="0" presId="urn:microsoft.com/office/officeart/2005/8/layout/orgChart1"/>
    <dgm:cxn modelId="{D5EAE375-397A-48C8-A18E-92A9264EE097}" type="presParOf" srcId="{9CBFF745-BBAE-4241-887E-046DC6F73300}" destId="{9217E3D7-4F85-4805-A4D6-5D4B0A6CA6DF}" srcOrd="1" destOrd="0" presId="urn:microsoft.com/office/officeart/2005/8/layout/orgChart1"/>
    <dgm:cxn modelId="{B757AF42-C8A8-44B0-AD37-58C91AF0E1B8}" type="presParOf" srcId="{77960E4C-5D10-45B5-A955-EA7FBFE2D18A}" destId="{D0809219-DA1B-4008-9B06-E26DE33B95BF}" srcOrd="1" destOrd="0" presId="urn:microsoft.com/office/officeart/2005/8/layout/orgChart1"/>
    <dgm:cxn modelId="{40F67FBF-305F-4559-9CA3-03E8A85F81DC}" type="presParOf" srcId="{77960E4C-5D10-45B5-A955-EA7FBFE2D18A}" destId="{97581B8A-55DA-4B79-A77C-9A7353D2314F}" srcOrd="2" destOrd="0" presId="urn:microsoft.com/office/officeart/2005/8/layout/orgChart1"/>
    <dgm:cxn modelId="{F4E70D7A-2534-4592-A445-73CBD1BC5760}" type="presParOf" srcId="{D5D03AD2-D905-4092-B579-CB85B00EECD9}" destId="{DFC3C23A-FE54-4A76-9FDA-D4F1730B91CF}" srcOrd="6" destOrd="0" presId="urn:microsoft.com/office/officeart/2005/8/layout/orgChart1"/>
    <dgm:cxn modelId="{8314CDF7-D34D-4BB6-8778-4DB6E8B5E502}" type="presParOf" srcId="{D5D03AD2-D905-4092-B579-CB85B00EECD9}" destId="{14B1669F-0E34-41C5-BB8F-A1D6E28FA493}" srcOrd="7" destOrd="0" presId="urn:microsoft.com/office/officeart/2005/8/layout/orgChart1"/>
    <dgm:cxn modelId="{A4F12343-6ED4-49D0-9DCD-A8210DC12893}" type="presParOf" srcId="{14B1669F-0E34-41C5-BB8F-A1D6E28FA493}" destId="{B5B870A4-9009-4E45-B6C4-00A4E740027B}" srcOrd="0" destOrd="0" presId="urn:microsoft.com/office/officeart/2005/8/layout/orgChart1"/>
    <dgm:cxn modelId="{D1E8E344-F3CF-44BC-B898-B482DB28DC00}" type="presParOf" srcId="{B5B870A4-9009-4E45-B6C4-00A4E740027B}" destId="{110C1410-494F-4541-91FE-DA44A6D99099}" srcOrd="0" destOrd="0" presId="urn:microsoft.com/office/officeart/2005/8/layout/orgChart1"/>
    <dgm:cxn modelId="{34BA20C8-3A9E-44ED-A342-7551BA4CA5F7}" type="presParOf" srcId="{B5B870A4-9009-4E45-B6C4-00A4E740027B}" destId="{94D8D707-BE08-4278-9E3B-2BD6FDF3267B}" srcOrd="1" destOrd="0" presId="urn:microsoft.com/office/officeart/2005/8/layout/orgChart1"/>
    <dgm:cxn modelId="{28078E8B-B9F0-4BD8-AF6A-23B63389D2D2}" type="presParOf" srcId="{14B1669F-0E34-41C5-BB8F-A1D6E28FA493}" destId="{2AD396B8-6D0F-431C-A140-F804100DDD01}" srcOrd="1" destOrd="0" presId="urn:microsoft.com/office/officeart/2005/8/layout/orgChart1"/>
    <dgm:cxn modelId="{7D57B1A8-E5D4-4174-B7AB-5CE545610DF9}" type="presParOf" srcId="{14B1669F-0E34-41C5-BB8F-A1D6E28FA493}" destId="{346FB3DC-D87A-467E-9ED7-5459C182E30B}" srcOrd="2" destOrd="0" presId="urn:microsoft.com/office/officeart/2005/8/layout/orgChart1"/>
    <dgm:cxn modelId="{CFB100FD-A9C0-4269-9EC6-CBF75F3851DD}" type="presParOf" srcId="{BB8A553F-0CBC-43EB-A248-6B6959414163}" destId="{D13E331C-C9DB-42DB-B133-A8B5EA355552}" srcOrd="2" destOrd="0" presId="urn:microsoft.com/office/officeart/2005/8/layout/orgChart1"/>
    <dgm:cxn modelId="{2880F5F4-1586-4507-86BA-E656619B1B0A}" type="presParOf" srcId="{B3D7AAA3-ACF5-40D9-A2F7-2D2C8A0AA6EF}" destId="{E82C2B1F-CE15-4CC6-94B5-3691BCBD27C4}" srcOrd="1" destOrd="0" presId="urn:microsoft.com/office/officeart/2005/8/layout/orgChart1"/>
    <dgm:cxn modelId="{A68764AD-072E-4770-9EBD-F3170C9B6A8C}" type="presParOf" srcId="{E82C2B1F-CE15-4CC6-94B5-3691BCBD27C4}" destId="{862A4CDD-3C75-4526-AF91-122D431270B8}" srcOrd="0" destOrd="0" presId="urn:microsoft.com/office/officeart/2005/8/layout/orgChart1"/>
    <dgm:cxn modelId="{0A78A99C-F896-4C4F-A554-2571AFF7D64C}" type="presParOf" srcId="{862A4CDD-3C75-4526-AF91-122D431270B8}" destId="{972DCDD4-192C-4710-8B98-74DE4F4A62C7}" srcOrd="0" destOrd="0" presId="urn:microsoft.com/office/officeart/2005/8/layout/orgChart1"/>
    <dgm:cxn modelId="{E239864F-53E4-4574-8E9D-07E0BC80C655}" type="presParOf" srcId="{862A4CDD-3C75-4526-AF91-122D431270B8}" destId="{7368501C-FD91-4EBF-8A10-7B0C94CF021A}" srcOrd="1" destOrd="0" presId="urn:microsoft.com/office/officeart/2005/8/layout/orgChart1"/>
    <dgm:cxn modelId="{F29AB203-2865-4E64-AF34-71DB591DC225}" type="presParOf" srcId="{E82C2B1F-CE15-4CC6-94B5-3691BCBD27C4}" destId="{7D15AD7F-B9BA-48E2-BC03-7FA8AB03AC66}" srcOrd="1" destOrd="0" presId="urn:microsoft.com/office/officeart/2005/8/layout/orgChart1"/>
    <dgm:cxn modelId="{C635770F-30F1-4F87-916B-F9EF27553E47}" type="presParOf" srcId="{E82C2B1F-CE15-4CC6-94B5-3691BCBD27C4}" destId="{D47BAE67-35C7-4C30-A78B-9B59E9C2173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3C23A-FE54-4A76-9FDA-D4F1730B91CF}">
      <dsp:nvSpPr>
        <dsp:cNvPr id="0" name=""/>
        <dsp:cNvSpPr/>
      </dsp:nvSpPr>
      <dsp:spPr>
        <a:xfrm>
          <a:off x="4354736" y="1466126"/>
          <a:ext cx="3339405" cy="1469696"/>
        </a:xfrm>
        <a:custGeom>
          <a:avLst/>
          <a:gdLst/>
          <a:ahLst/>
          <a:cxnLst/>
          <a:rect l="0" t="0" r="0" b="0"/>
          <a:pathLst>
            <a:path>
              <a:moveTo>
                <a:pt x="0" y="0"/>
              </a:moveTo>
              <a:lnTo>
                <a:pt x="0" y="1274196"/>
              </a:lnTo>
              <a:lnTo>
                <a:pt x="3339405" y="1274196"/>
              </a:lnTo>
              <a:lnTo>
                <a:pt x="3339405" y="1469696"/>
              </a:lnTo>
            </a:path>
          </a:pathLst>
        </a:custGeom>
        <a:noFill/>
        <a:ln w="25400" cap="flat" cmpd="sng" algn="ctr">
          <a:solidFill>
            <a:schemeClr val="bg1">
              <a:lumMod val="65000"/>
            </a:schemeClr>
          </a:solidFill>
          <a:prstDash val="solid"/>
        </a:ln>
        <a:effectLst/>
      </dsp:spPr>
      <dsp:style>
        <a:lnRef idx="2">
          <a:scrgbClr r="0" g="0" b="0"/>
        </a:lnRef>
        <a:fillRef idx="0">
          <a:scrgbClr r="0" g="0" b="0"/>
        </a:fillRef>
        <a:effectRef idx="0">
          <a:scrgbClr r="0" g="0" b="0"/>
        </a:effectRef>
        <a:fontRef idx="minor"/>
      </dsp:style>
    </dsp:sp>
    <dsp:sp modelId="{2C4E5B00-7D22-45E7-87F0-BB5045B0D5BE}">
      <dsp:nvSpPr>
        <dsp:cNvPr id="0" name=""/>
        <dsp:cNvSpPr/>
      </dsp:nvSpPr>
      <dsp:spPr>
        <a:xfrm>
          <a:off x="4354736" y="1466126"/>
          <a:ext cx="1086497" cy="1469696"/>
        </a:xfrm>
        <a:custGeom>
          <a:avLst/>
          <a:gdLst/>
          <a:ahLst/>
          <a:cxnLst/>
          <a:rect l="0" t="0" r="0" b="0"/>
          <a:pathLst>
            <a:path>
              <a:moveTo>
                <a:pt x="0" y="0"/>
              </a:moveTo>
              <a:lnTo>
                <a:pt x="0" y="1274196"/>
              </a:lnTo>
              <a:lnTo>
                <a:pt x="1086497" y="1274196"/>
              </a:lnTo>
              <a:lnTo>
                <a:pt x="1086497" y="1469696"/>
              </a:lnTo>
            </a:path>
          </a:pathLst>
        </a:custGeom>
        <a:noFill/>
        <a:ln w="25400" cap="flat" cmpd="sng" algn="ctr">
          <a:solidFill>
            <a:schemeClr val="bg1">
              <a:lumMod val="65000"/>
            </a:schemeClr>
          </a:solidFill>
          <a:prstDash val="solid"/>
        </a:ln>
        <a:effectLst/>
      </dsp:spPr>
      <dsp:style>
        <a:lnRef idx="2">
          <a:scrgbClr r="0" g="0" b="0"/>
        </a:lnRef>
        <a:fillRef idx="0">
          <a:scrgbClr r="0" g="0" b="0"/>
        </a:fillRef>
        <a:effectRef idx="0">
          <a:scrgbClr r="0" g="0" b="0"/>
        </a:effectRef>
        <a:fontRef idx="minor"/>
      </dsp:style>
    </dsp:sp>
    <dsp:sp modelId="{0302104C-8DA1-454C-A4C3-B0ECAA9B864C}">
      <dsp:nvSpPr>
        <dsp:cNvPr id="0" name=""/>
        <dsp:cNvSpPr/>
      </dsp:nvSpPr>
      <dsp:spPr>
        <a:xfrm>
          <a:off x="3188325" y="1466126"/>
          <a:ext cx="1166410" cy="1469696"/>
        </a:xfrm>
        <a:custGeom>
          <a:avLst/>
          <a:gdLst/>
          <a:ahLst/>
          <a:cxnLst/>
          <a:rect l="0" t="0" r="0" b="0"/>
          <a:pathLst>
            <a:path>
              <a:moveTo>
                <a:pt x="1166410" y="0"/>
              </a:moveTo>
              <a:lnTo>
                <a:pt x="1166410" y="1274196"/>
              </a:lnTo>
              <a:lnTo>
                <a:pt x="0" y="1274196"/>
              </a:lnTo>
              <a:lnTo>
                <a:pt x="0" y="14696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0AAA02-04E3-4F9F-BE7D-FE7357EA5D6E}">
      <dsp:nvSpPr>
        <dsp:cNvPr id="0" name=""/>
        <dsp:cNvSpPr/>
      </dsp:nvSpPr>
      <dsp:spPr>
        <a:xfrm>
          <a:off x="935417" y="1466126"/>
          <a:ext cx="3419318" cy="1469696"/>
        </a:xfrm>
        <a:custGeom>
          <a:avLst/>
          <a:gdLst/>
          <a:ahLst/>
          <a:cxnLst/>
          <a:rect l="0" t="0" r="0" b="0"/>
          <a:pathLst>
            <a:path>
              <a:moveTo>
                <a:pt x="3419318" y="0"/>
              </a:moveTo>
              <a:lnTo>
                <a:pt x="3419318" y="1274196"/>
              </a:lnTo>
              <a:lnTo>
                <a:pt x="0" y="1274196"/>
              </a:lnTo>
              <a:lnTo>
                <a:pt x="0" y="1469696"/>
              </a:lnTo>
            </a:path>
          </a:pathLst>
        </a:custGeom>
        <a:noFill/>
        <a:ln w="25400" cap="flat" cmpd="sng" algn="ctr">
          <a:solidFill>
            <a:schemeClr val="bg1">
              <a:lumMod val="65000"/>
            </a:schemeClr>
          </a:solidFill>
          <a:prstDash val="solid"/>
        </a:ln>
        <a:effectLst/>
      </dsp:spPr>
      <dsp:style>
        <a:lnRef idx="2">
          <a:scrgbClr r="0" g="0" b="0"/>
        </a:lnRef>
        <a:fillRef idx="0">
          <a:scrgbClr r="0" g="0" b="0"/>
        </a:fillRef>
        <a:effectRef idx="0">
          <a:scrgbClr r="0" g="0" b="0"/>
        </a:effectRef>
        <a:fontRef idx="minor"/>
      </dsp:style>
    </dsp:sp>
    <dsp:sp modelId="{513579C7-6432-4A79-AC2A-D588F8408793}">
      <dsp:nvSpPr>
        <dsp:cNvPr id="0" name=""/>
        <dsp:cNvSpPr/>
      </dsp:nvSpPr>
      <dsp:spPr>
        <a:xfrm>
          <a:off x="3423782" y="535172"/>
          <a:ext cx="1861907" cy="930953"/>
        </a:xfrm>
        <a:prstGeom prst="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Critical Services Oversight Group</a:t>
          </a:r>
          <a:endParaRPr lang="en-US" sz="1700" kern="1200" dirty="0"/>
        </a:p>
      </dsp:txBody>
      <dsp:txXfrm>
        <a:off x="3423782" y="535172"/>
        <a:ext cx="1861907" cy="930953"/>
      </dsp:txXfrm>
    </dsp:sp>
    <dsp:sp modelId="{CCE50E5F-E849-49E4-B7F7-DE3784A62A65}">
      <dsp:nvSpPr>
        <dsp:cNvPr id="0" name=""/>
        <dsp:cNvSpPr/>
      </dsp:nvSpPr>
      <dsp:spPr>
        <a:xfrm>
          <a:off x="4463" y="2935823"/>
          <a:ext cx="1861907" cy="930953"/>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Learning and Practice Development Sub-group</a:t>
          </a:r>
          <a:endParaRPr lang="en-US" sz="1700" kern="1200" dirty="0"/>
        </a:p>
      </dsp:txBody>
      <dsp:txXfrm>
        <a:off x="4463" y="2935823"/>
        <a:ext cx="1861907" cy="930953"/>
      </dsp:txXfrm>
    </dsp:sp>
    <dsp:sp modelId="{9C208D56-D347-4656-9595-FE945B4C4159}">
      <dsp:nvSpPr>
        <dsp:cNvPr id="0" name=""/>
        <dsp:cNvSpPr/>
      </dsp:nvSpPr>
      <dsp:spPr>
        <a:xfrm>
          <a:off x="2257371" y="2935823"/>
          <a:ext cx="1861907" cy="930953"/>
        </a:xfrm>
        <a:prstGeom prst="rect">
          <a:avLst/>
        </a:prstGeom>
        <a:solidFill>
          <a:srgbClr val="A4343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Offender Management Sub-group</a:t>
          </a:r>
          <a:endParaRPr lang="en-US" sz="1700" kern="1200" dirty="0"/>
        </a:p>
      </dsp:txBody>
      <dsp:txXfrm>
        <a:off x="2257371" y="2935823"/>
        <a:ext cx="1861907" cy="930953"/>
      </dsp:txXfrm>
    </dsp:sp>
    <dsp:sp modelId="{7A0200D9-1FEA-4B30-9706-E2C9C53F7E88}">
      <dsp:nvSpPr>
        <dsp:cNvPr id="0" name=""/>
        <dsp:cNvSpPr/>
      </dsp:nvSpPr>
      <dsp:spPr>
        <a:xfrm>
          <a:off x="4510279" y="2935823"/>
          <a:ext cx="1861907" cy="930953"/>
        </a:xfrm>
        <a:prstGeom prst="rect">
          <a:avLst/>
        </a:prstGeom>
        <a:solidFill>
          <a:srgbClr val="2361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Performance and Quality Improvement Sub-group</a:t>
          </a:r>
          <a:endParaRPr lang="en-US" sz="1700" kern="1200" dirty="0"/>
        </a:p>
      </dsp:txBody>
      <dsp:txXfrm>
        <a:off x="4510279" y="2935823"/>
        <a:ext cx="1861907" cy="930953"/>
      </dsp:txXfrm>
    </dsp:sp>
    <dsp:sp modelId="{110C1410-494F-4541-91FE-DA44A6D99099}">
      <dsp:nvSpPr>
        <dsp:cNvPr id="0" name=""/>
        <dsp:cNvSpPr/>
      </dsp:nvSpPr>
      <dsp:spPr>
        <a:xfrm>
          <a:off x="6763187" y="2935823"/>
          <a:ext cx="1861907" cy="930953"/>
        </a:xfrm>
        <a:prstGeom prst="rect">
          <a:avLst/>
        </a:prstGeom>
        <a:solidFill>
          <a:srgbClr val="8027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Violence Against Women and Girls Delivery Group</a:t>
          </a:r>
          <a:endParaRPr lang="en-US" sz="1700" kern="1200" dirty="0"/>
        </a:p>
      </dsp:txBody>
      <dsp:txXfrm>
        <a:off x="6763187" y="2935823"/>
        <a:ext cx="1861907" cy="930953"/>
      </dsp:txXfrm>
    </dsp:sp>
    <dsp:sp modelId="{972DCDD4-192C-4710-8B98-74DE4F4A62C7}">
      <dsp:nvSpPr>
        <dsp:cNvPr id="0" name=""/>
        <dsp:cNvSpPr/>
      </dsp:nvSpPr>
      <dsp:spPr>
        <a:xfrm>
          <a:off x="3449383" y="1643836"/>
          <a:ext cx="1861907" cy="930953"/>
        </a:xfrm>
        <a:prstGeom prst="rect">
          <a:avLst/>
        </a:prstGeom>
        <a:solidFill>
          <a:srgbClr val="21155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East Lothian and Midlothian Public Protection Committee</a:t>
          </a:r>
        </a:p>
      </dsp:txBody>
      <dsp:txXfrm>
        <a:off x="3449383" y="1643836"/>
        <a:ext cx="1861907" cy="93095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2E62CE-7325-4BC0-9F06-9D9EF1042AE0}" type="datetimeFigureOut">
              <a:rPr lang="en-GB" smtClean="0"/>
              <a:t>21/06/2023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2B75B-B11B-4CCD-A29E-2B6A2B26E515}" type="slidenum">
              <a:rPr lang="en-GB" smtClean="0"/>
              <a:t>‹#›</a:t>
            </a:fld>
            <a:endParaRPr lang="en-GB"/>
          </a:p>
        </p:txBody>
      </p:sp>
    </p:spTree>
    <p:extLst>
      <p:ext uri="{BB962C8B-B14F-4D97-AF65-F5344CB8AC3E}">
        <p14:creationId xmlns:p14="http://schemas.microsoft.com/office/powerpoint/2010/main" val="4082961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John_Woode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solidFill>
                  <a:prstClr val="black"/>
                </a:solidFill>
              </a:rPr>
              <a:t>Thank the participants for their attendance. Acknowledge work pressures are great and we are all living through difficult times and it’s great to have everyone here. Hopefully with your attendance and active participation, this will be an investment of your time. Making you more confident and competent at your adult protection work. Making it  easier and more rewarding.</a:t>
            </a:r>
          </a:p>
          <a:p>
            <a:endParaRPr lang="en-GB" dirty="0"/>
          </a:p>
        </p:txBody>
      </p:sp>
      <p:sp>
        <p:nvSpPr>
          <p:cNvPr id="4" name="Slide Number Placeholder 3"/>
          <p:cNvSpPr>
            <a:spLocks noGrp="1"/>
          </p:cNvSpPr>
          <p:nvPr>
            <p:ph type="sldNum" sz="quarter" idx="10"/>
          </p:nvPr>
        </p:nvSpPr>
        <p:spPr/>
        <p:txBody>
          <a:bodyPr/>
          <a:lstStyle/>
          <a:p>
            <a:fld id="{E0F2B75B-B11B-4CCD-A29E-2B6A2B26E515}" type="slidenum">
              <a:rPr lang="en-GB" smtClean="0"/>
              <a:t>4</a:t>
            </a:fld>
            <a:endParaRPr lang="en-GB"/>
          </a:p>
        </p:txBody>
      </p:sp>
    </p:spTree>
    <p:extLst>
      <p:ext uri="{BB962C8B-B14F-4D97-AF65-F5344CB8AC3E}">
        <p14:creationId xmlns:p14="http://schemas.microsoft.com/office/powerpoint/2010/main" val="1599150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Key messages</a:t>
            </a:r>
            <a:r>
              <a:rPr lang="en-GB" baseline="0" dirty="0" smtClean="0"/>
              <a:t> to sum up:</a:t>
            </a:r>
          </a:p>
          <a:p>
            <a:endParaRPr lang="en-GB" baseline="0" dirty="0" smtClean="0"/>
          </a:p>
          <a:p>
            <a:r>
              <a:rPr lang="en-GB" baseline="0" dirty="0" smtClean="0"/>
              <a:t>Hopefully given a sense of the different roles and responsibilities in ASP</a:t>
            </a:r>
          </a:p>
          <a:p>
            <a:r>
              <a:rPr lang="en-GB" baseline="0" dirty="0" smtClean="0"/>
              <a:t>Different people will hold different parts of the jigsaw – the key message is that people have a responsibility to bring these together to build the picture of risk – to inform the assessment, planning and action</a:t>
            </a:r>
          </a:p>
          <a:p>
            <a:r>
              <a:rPr lang="en-GB" baseline="0" dirty="0" smtClean="0"/>
              <a:t>And a message that it is only by working together and sharing the responsibility that we will deliver effective ASP services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4293D-2A00-4E1B-B9E8-D53DE486DFE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0970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Key messages:</a:t>
            </a:r>
          </a:p>
          <a:p>
            <a:endParaRPr lang="en-GB" dirty="0" smtClean="0"/>
          </a:p>
          <a:p>
            <a:r>
              <a:rPr lang="en-GB" dirty="0" smtClean="0"/>
              <a:t>In</a:t>
            </a:r>
            <a:r>
              <a:rPr lang="en-GB" baseline="0" dirty="0" smtClean="0"/>
              <a:t> East Lothian and Midlothian Public Protection comes under one umbrella, recognising the interconnectedness between different aspects of protection – safety, protection and support for children and adults across the lifespan, and the multi-faceted nature of needs and risks.</a:t>
            </a:r>
          </a:p>
          <a:p>
            <a:endParaRPr lang="en-GB" dirty="0" smtClean="0"/>
          </a:p>
          <a:p>
            <a:r>
              <a:rPr lang="en-GB" dirty="0" smtClean="0"/>
              <a:t>Public protection is about the prevention of harm to children, young people and adults wherever and whenever possible</a:t>
            </a:r>
          </a:p>
          <a:p>
            <a:endParaRPr lang="en-GB" dirty="0" smtClean="0"/>
          </a:p>
          <a:p>
            <a:r>
              <a:rPr lang="en-GB" sz="1200" b="0" i="0" kern="1200" dirty="0" smtClean="0">
                <a:solidFill>
                  <a:schemeClr val="tx1"/>
                </a:solidFill>
                <a:effectLst/>
                <a:latin typeface="+mn-lt"/>
                <a:ea typeface="+mn-ea"/>
                <a:cs typeface="+mn-cs"/>
              </a:rPr>
              <a:t>Public protection is about us all working together to keep vulnerable young and older people safe</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There are common themes and knowledge in</a:t>
            </a:r>
            <a:r>
              <a:rPr lang="en-GB" sz="1200" b="0" i="0" kern="1200" baseline="0" dirty="0" smtClean="0">
                <a:solidFill>
                  <a:schemeClr val="tx1"/>
                </a:solidFill>
                <a:effectLst/>
                <a:latin typeface="+mn-lt"/>
                <a:ea typeface="+mn-ea"/>
                <a:cs typeface="+mn-cs"/>
              </a:rPr>
              <a:t> how we assess and manage risk, intervene and support families, recognising and responding to the impact of trauma,  and it is therefore important to have a wide lens in our work.</a:t>
            </a:r>
          </a:p>
          <a:p>
            <a:endParaRPr lang="en-GB" sz="1200" b="0" i="0" kern="1200" baseline="0" dirty="0" smtClean="0">
              <a:solidFill>
                <a:schemeClr val="tx1"/>
              </a:solidFill>
              <a:effectLst/>
              <a:latin typeface="+mn-lt"/>
              <a:ea typeface="+mn-ea"/>
              <a:cs typeface="+mn-cs"/>
            </a:endParaRPr>
          </a:p>
          <a:p>
            <a:r>
              <a:rPr lang="en-GB" sz="1200" b="0" i="0" kern="1200" baseline="0" dirty="0" smtClean="0">
                <a:solidFill>
                  <a:schemeClr val="tx1"/>
                </a:solidFill>
                <a:effectLst/>
                <a:latin typeface="+mn-lt"/>
                <a:ea typeface="+mn-ea"/>
                <a:cs typeface="+mn-cs"/>
              </a:rPr>
              <a:t>Important message for your work is to look beyond the individual.  </a:t>
            </a: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4293D-2A00-4E1B-B9E8-D53DE486DFE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580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is brief structure</a:t>
            </a:r>
            <a:r>
              <a:rPr lang="en-GB" baseline="0" dirty="0" smtClean="0"/>
              <a:t> for ASP protection across East Lothian and Midlothian – </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We have a joint PPC – each local authority area is required to have a CPC and an APC – as laid out in national guidance for CPC and the </a:t>
            </a:r>
            <a:r>
              <a:rPr lang="en-GB" sz="1200" b="0" i="0" kern="1200" dirty="0" smtClean="0">
                <a:solidFill>
                  <a:schemeClr val="tx1"/>
                </a:solidFill>
                <a:effectLst/>
                <a:latin typeface="+mn-lt"/>
                <a:ea typeface="+mn-ea"/>
                <a:cs typeface="+mn-cs"/>
              </a:rPr>
              <a:t>Adult Support and Protection (Scotland) Act 2007.  Each</a:t>
            </a:r>
            <a:r>
              <a:rPr lang="en-GB" sz="1200" b="0" i="0" kern="1200" baseline="0" dirty="0" smtClean="0">
                <a:solidFill>
                  <a:schemeClr val="tx1"/>
                </a:solidFill>
                <a:effectLst/>
                <a:latin typeface="+mn-lt"/>
                <a:ea typeface="+mn-ea"/>
                <a:cs typeface="+mn-cs"/>
              </a:rPr>
              <a:t> area also has a national Violence against women and girls partnership and an offender management group – across EL and ML we have brought those different aspects of Public Protection under one Committee. A lot of the same people would sit around the table of these groups if they were separate committees and there are a number of key overlaps between the different subject matter, hence we brought them under one umbrella.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smtClean="0">
                <a:solidFill>
                  <a:schemeClr val="tx1"/>
                </a:solidFill>
                <a:effectLst/>
                <a:latin typeface="+mn-lt"/>
                <a:ea typeface="+mn-ea"/>
                <a:cs typeface="+mn-cs"/>
              </a:rPr>
              <a:t>The governance oversight group is the CSOG which is made up of the Chief Executives from the Councils, Health and Social Care Partnerships, NHS and Area Commander of Police Scotland. The EMPPC has four sub-groups, with the Learning and Development Sub-group being the key group that would develop and deliver multi-agency training on Child Protection. </a:t>
            </a:r>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4293D-2A00-4E1B-B9E8-D53DE486DFE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584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Acknowledge the range of experience and skills the trainees bring</a:t>
            </a:r>
          </a:p>
          <a:p>
            <a:r>
              <a:rPr lang="en-GB" dirty="0" smtClean="0"/>
              <a:t>This training will build on current</a:t>
            </a:r>
            <a:r>
              <a:rPr lang="en-GB" baseline="0" dirty="0" smtClean="0"/>
              <a:t> knowledge, skills and values</a:t>
            </a:r>
            <a:endParaRPr lang="en-GB" dirty="0" smtClean="0"/>
          </a:p>
          <a:p>
            <a:r>
              <a:rPr lang="en-GB" dirty="0" smtClean="0"/>
              <a:t>Give </a:t>
            </a:r>
            <a:r>
              <a:rPr lang="en-GB" dirty="0"/>
              <a:t>example of where I have learned something new. MHO to ASP</a:t>
            </a:r>
            <a:r>
              <a:rPr lang="en-GB" dirty="0" smtClean="0"/>
              <a:t>.</a:t>
            </a:r>
          </a:p>
          <a:p>
            <a:r>
              <a:rPr lang="en-GB" dirty="0" smtClean="0"/>
              <a:t>John Wooden was Harry S Truman’s basketball</a:t>
            </a:r>
            <a:r>
              <a:rPr lang="en-GB" baseline="0" dirty="0" smtClean="0"/>
              <a:t> coach</a:t>
            </a:r>
            <a:endParaRPr lang="en-GB" dirty="0"/>
          </a:p>
          <a:p>
            <a:r>
              <a:rPr lang="en-GB" dirty="0" smtClean="0">
                <a:hlinkClick r:id="rId3"/>
              </a:rPr>
              <a:t>John Wooden - Wikipedia</a:t>
            </a:r>
            <a:endParaRPr lang="en-GB" dirty="0"/>
          </a:p>
        </p:txBody>
      </p:sp>
      <p:sp>
        <p:nvSpPr>
          <p:cNvPr id="4" name="Slide Number Placeholder 3"/>
          <p:cNvSpPr>
            <a:spLocks noGrp="1"/>
          </p:cNvSpPr>
          <p:nvPr>
            <p:ph type="sldNum" sz="quarter" idx="10"/>
          </p:nvPr>
        </p:nvSpPr>
        <p:spPr/>
        <p:txBody>
          <a:bodyPr/>
          <a:lstStyle/>
          <a:p>
            <a:fld id="{E0F2B75B-B11B-4CCD-A29E-2B6A2B26E515}" type="slidenum">
              <a:rPr lang="en-GB" smtClean="0"/>
              <a:t>8</a:t>
            </a:fld>
            <a:endParaRPr lang="en-GB"/>
          </a:p>
        </p:txBody>
      </p:sp>
    </p:spTree>
    <p:extLst>
      <p:ext uri="{BB962C8B-B14F-4D97-AF65-F5344CB8AC3E}">
        <p14:creationId xmlns:p14="http://schemas.microsoft.com/office/powerpoint/2010/main" val="1589024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F2B75B-B11B-4CCD-A29E-2B6A2B26E51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9070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Analysis</a:t>
            </a:r>
            <a:r>
              <a:rPr lang="en-GB" baseline="0" dirty="0" smtClean="0"/>
              <a:t> of risk with the TILS approach allows p</a:t>
            </a:r>
            <a:r>
              <a:rPr lang="en-GB" dirty="0" smtClean="0"/>
              <a:t>urposeful recording that facilitates an understanding of the types of harm,</a:t>
            </a:r>
            <a:r>
              <a:rPr lang="en-GB" baseline="0" dirty="0" smtClean="0"/>
              <a:t> their imminence, their likelihood &amp; how severe the impact. We need to have analysed the interaction between these factors. Then we can devise informed SMART actions that are based on TILS, that are the least restrictive option that provide proportionate benefit, that take into account the past &amp; present wishes of the adult </a:t>
            </a:r>
            <a:r>
              <a:rPr lang="en-GB" baseline="0" dirty="0" err="1" smtClean="0"/>
              <a:t>etc</a:t>
            </a:r>
            <a:r>
              <a:rPr lang="en-GB" baseline="0" dirty="0" smtClean="0"/>
              <a:t> that protect &amp; support the adult at risk. We’ll talk about where this hasn’t happened to the cost of the vulnerable person.</a:t>
            </a:r>
            <a:endParaRPr lang="en-GB" dirty="0" smtClean="0"/>
          </a:p>
          <a:p>
            <a:endParaRPr lang="en-GB" dirty="0"/>
          </a:p>
        </p:txBody>
      </p:sp>
      <p:sp>
        <p:nvSpPr>
          <p:cNvPr id="4" name="Slide Number Placeholder 3"/>
          <p:cNvSpPr>
            <a:spLocks noGrp="1"/>
          </p:cNvSpPr>
          <p:nvPr>
            <p:ph type="sldNum" sz="quarter" idx="10"/>
          </p:nvPr>
        </p:nvSpPr>
        <p:spPr/>
        <p:txBody>
          <a:bodyPr/>
          <a:lstStyle/>
          <a:p>
            <a:fld id="{E0F2B75B-B11B-4CCD-A29E-2B6A2B26E515}" type="slidenum">
              <a:rPr lang="en-GB" smtClean="0"/>
              <a:t>11</a:t>
            </a:fld>
            <a:endParaRPr lang="en-GB"/>
          </a:p>
        </p:txBody>
      </p:sp>
    </p:spTree>
    <p:extLst>
      <p:ext uri="{BB962C8B-B14F-4D97-AF65-F5344CB8AC3E}">
        <p14:creationId xmlns:p14="http://schemas.microsoft.com/office/powerpoint/2010/main" val="3297983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Shout Out Exercise: Ask the teams to answer the question. The answer is that is we re-state the question we are more likely to answer it.  Ask trainees what relevance</a:t>
            </a:r>
            <a:r>
              <a:rPr lang="en-GB" baseline="0" dirty="0" smtClean="0"/>
              <a:t> could this have to how TILS could be used to analyse &amp; articulate risk assessment?</a:t>
            </a:r>
            <a:endParaRPr lang="en-GB" dirty="0" smtClean="0"/>
          </a:p>
          <a:p>
            <a:endParaRPr lang="en-GB" dirty="0"/>
          </a:p>
        </p:txBody>
      </p:sp>
      <p:sp>
        <p:nvSpPr>
          <p:cNvPr id="4" name="Slide Number Placeholder 3"/>
          <p:cNvSpPr>
            <a:spLocks noGrp="1"/>
          </p:cNvSpPr>
          <p:nvPr>
            <p:ph type="sldNum" sz="quarter" idx="10"/>
          </p:nvPr>
        </p:nvSpPr>
        <p:spPr/>
        <p:txBody>
          <a:bodyPr/>
          <a:lstStyle/>
          <a:p>
            <a:fld id="{E0F2B75B-B11B-4CCD-A29E-2B6A2B26E515}" type="slidenum">
              <a:rPr lang="en-GB" smtClean="0"/>
              <a:t>22</a:t>
            </a:fld>
            <a:endParaRPr lang="en-GB"/>
          </a:p>
        </p:txBody>
      </p:sp>
    </p:spTree>
    <p:extLst>
      <p:ext uri="{BB962C8B-B14F-4D97-AF65-F5344CB8AC3E}">
        <p14:creationId xmlns:p14="http://schemas.microsoft.com/office/powerpoint/2010/main" val="56314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F2B75B-B11B-4CCD-A29E-2B6A2B26E515}" type="slidenum">
              <a:rPr lang="en-GB" smtClean="0"/>
              <a:t>26</a:t>
            </a:fld>
            <a:endParaRPr lang="en-GB"/>
          </a:p>
        </p:txBody>
      </p:sp>
    </p:spTree>
    <p:extLst>
      <p:ext uri="{BB962C8B-B14F-4D97-AF65-F5344CB8AC3E}">
        <p14:creationId xmlns:p14="http://schemas.microsoft.com/office/powerpoint/2010/main" val="766041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Any questions?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4293D-2A00-4E1B-B9E8-D53DE486DFE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2930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FF06A31-44C3-4397-902A-5795AAD50E2F}" type="datetime1">
              <a:rPr lang="en-US" smtClean="0"/>
              <a:t>6/21/2023</a:t>
            </a:fld>
            <a:endParaRPr lang="en-US" dirty="0"/>
          </a:p>
        </p:txBody>
      </p:sp>
      <p:sp>
        <p:nvSpPr>
          <p:cNvPr id="5" name="Footer Placeholder 4"/>
          <p:cNvSpPr>
            <a:spLocks noGrp="1"/>
          </p:cNvSpPr>
          <p:nvPr>
            <p:ph type="ftr" sz="quarter" idx="11"/>
          </p:nvPr>
        </p:nvSpPr>
        <p:spPr/>
        <p:txBody>
          <a:bodyPr/>
          <a:lstStyle/>
          <a:p>
            <a:r>
              <a:rPr lang="en-GB" smtClean="0"/>
              <a:t>In adult protection, if in doubt, rule it in, not out! </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EE7C0A-3998-4AB1-B8D9-0B44168A8F90}" type="datetime1">
              <a:rPr lang="en-US" smtClean="0"/>
              <a:t>6/21/2023</a:t>
            </a:fld>
            <a:endParaRPr lang="en-US" dirty="0"/>
          </a:p>
        </p:txBody>
      </p:sp>
      <p:sp>
        <p:nvSpPr>
          <p:cNvPr id="5" name="Footer Placeholder 4"/>
          <p:cNvSpPr>
            <a:spLocks noGrp="1"/>
          </p:cNvSpPr>
          <p:nvPr>
            <p:ph type="ftr" sz="quarter" idx="11"/>
          </p:nvPr>
        </p:nvSpPr>
        <p:spPr/>
        <p:txBody>
          <a:bodyPr/>
          <a:lstStyle/>
          <a:p>
            <a:r>
              <a:rPr lang="en-GB" smtClean="0"/>
              <a:t>In adult protection, if in doubt, rule it in, not out! </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41EF3D-4EBE-41FC-8EF3-AD70AD7B1A3D}" type="datetime1">
              <a:rPr lang="en-US" smtClean="0"/>
              <a:t>6/21/2023</a:t>
            </a:fld>
            <a:endParaRPr lang="en-US" dirty="0"/>
          </a:p>
        </p:txBody>
      </p:sp>
      <p:sp>
        <p:nvSpPr>
          <p:cNvPr id="5" name="Footer Placeholder 4"/>
          <p:cNvSpPr>
            <a:spLocks noGrp="1"/>
          </p:cNvSpPr>
          <p:nvPr>
            <p:ph type="ftr" sz="quarter" idx="11"/>
          </p:nvPr>
        </p:nvSpPr>
        <p:spPr/>
        <p:txBody>
          <a:bodyPr/>
          <a:lstStyle/>
          <a:p>
            <a:r>
              <a:rPr lang="en-GB" smtClean="0"/>
              <a:t>In adult protection, if in doubt, rule it in, not out! </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9" name="Title 28"/>
          <p:cNvSpPr>
            <a:spLocks noGrp="1"/>
          </p:cNvSpPr>
          <p:nvPr>
            <p:ph type="ctrTitle"/>
          </p:nvPr>
        </p:nvSpPr>
        <p:spPr>
          <a:xfrm>
            <a:off x="381000" y="4509123"/>
            <a:ext cx="8458200" cy="1224137"/>
          </a:xfrm>
        </p:spPr>
        <p:txBody>
          <a:bodyPr anchor="t"/>
          <a:lstStyle>
            <a:lvl1pPr algn="ctr">
              <a:defRPr b="1">
                <a:latin typeface="Calibri" panose="020F0502020204030204" pitchFamily="34" charset="0"/>
                <a:cs typeface="Arial" pitchFamily="34" charset="0"/>
              </a:defRPr>
            </a:lvl1pPr>
          </a:lstStyle>
          <a:p>
            <a:r>
              <a:rPr kumimoji="0" lang="en-US" smtClean="0"/>
              <a:t>Click to edit Master title style</a:t>
            </a:r>
            <a:endParaRPr kumimoji="0" lang="en-US" dirty="0"/>
          </a:p>
        </p:txBody>
      </p:sp>
      <p:sp>
        <p:nvSpPr>
          <p:cNvPr id="16" name="Date Placeholder 15"/>
          <p:cNvSpPr>
            <a:spLocks noGrp="1"/>
          </p:cNvSpPr>
          <p:nvPr>
            <p:ph type="dt" sz="half" idx="10"/>
          </p:nvPr>
        </p:nvSpPr>
        <p:spPr/>
        <p:txBody>
          <a:bodyPr/>
          <a:lstStyle>
            <a:lvl1pPr>
              <a:defRPr>
                <a:latin typeface="Arial" pitchFamily="34" charset="0"/>
                <a:cs typeface="Arial" pitchFamily="34" charset="0"/>
              </a:defRPr>
            </a:lvl1pPr>
          </a:lstStyle>
          <a:p>
            <a:fld id="{EC713C4C-78D6-462D-A338-AADAD28610D5}" type="datetime1">
              <a:rPr lang="en-US" smtClean="0"/>
              <a:t>6/21/2023</a:t>
            </a:fld>
            <a:endParaRPr lang="en-GB"/>
          </a:p>
        </p:txBody>
      </p:sp>
      <p:sp>
        <p:nvSpPr>
          <p:cNvPr id="2" name="Footer Placeholder 1"/>
          <p:cNvSpPr>
            <a:spLocks noGrp="1"/>
          </p:cNvSpPr>
          <p:nvPr>
            <p:ph type="ftr" sz="quarter" idx="11"/>
          </p:nvPr>
        </p:nvSpPr>
        <p:spPr/>
        <p:txBody>
          <a:bodyPr/>
          <a:lstStyle>
            <a:lvl1pPr>
              <a:defRPr>
                <a:latin typeface="Arial" pitchFamily="34" charset="0"/>
                <a:cs typeface="Arial" pitchFamily="34" charset="0"/>
              </a:defRPr>
            </a:lvl1pPr>
          </a:lstStyle>
          <a:p>
            <a:r>
              <a:rPr lang="en-GB" smtClean="0"/>
              <a:t>In adult protection, if in doubt, rule it in, not out! </a:t>
            </a:r>
            <a:endParaRPr lang="en-GB"/>
          </a:p>
        </p:txBody>
      </p:sp>
      <p:sp>
        <p:nvSpPr>
          <p:cNvPr id="15" name="Slide Number Placeholder 14"/>
          <p:cNvSpPr>
            <a:spLocks noGrp="1"/>
          </p:cNvSpPr>
          <p:nvPr>
            <p:ph type="sldNum" sz="quarter" idx="12"/>
          </p:nvPr>
        </p:nvSpPr>
        <p:spPr>
          <a:xfrm>
            <a:off x="8229600" y="6473952"/>
            <a:ext cx="758952" cy="246888"/>
          </a:xfrm>
        </p:spPr>
        <p:txBody>
          <a:bodyPr/>
          <a:lstStyle/>
          <a:p>
            <a:fld id="{192E7876-E8B6-4CDF-B005-59AB62E4DEB8}" type="slidenum">
              <a:rPr lang="en-GB" smtClean="0"/>
              <a:t>‹#›</a:t>
            </a:fld>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9672" y="1124961"/>
            <a:ext cx="3800856" cy="2624328"/>
          </a:xfrm>
          <a:prstGeom prst="rect">
            <a:avLst/>
          </a:prstGeom>
        </p:spPr>
      </p:pic>
    </p:spTree>
    <p:extLst>
      <p:ext uri="{BB962C8B-B14F-4D97-AF65-F5344CB8AC3E}">
        <p14:creationId xmlns:p14="http://schemas.microsoft.com/office/powerpoint/2010/main" val="221006437"/>
      </p:ext>
    </p:extLst>
  </p:cSld>
  <p:clrMapOvr>
    <a:masterClrMapping/>
  </p:clrMapOvr>
  <p:transition>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lvl1pPr algn="ctr">
              <a:defRPr/>
            </a:lvl1pPr>
          </a:lstStyle>
          <a:p>
            <a:r>
              <a:rPr kumimoji="0" lang="en-US" smtClean="0"/>
              <a:t>Click to edit Master title style</a:t>
            </a:r>
            <a:endParaRPr kumimoji="0" lang="en-US" dirty="0"/>
          </a:p>
        </p:txBody>
      </p:sp>
      <p:sp>
        <p:nvSpPr>
          <p:cNvPr id="27" name="Content Placeholder 26"/>
          <p:cNvSpPr>
            <a:spLocks noGrp="1"/>
          </p:cNvSpPr>
          <p:nvPr>
            <p:ph idx="1"/>
          </p:nvPr>
        </p:nvSpPr>
        <p:spPr>
          <a:xfrm>
            <a:off x="304800" y="1554163"/>
            <a:ext cx="8686800" cy="5166677"/>
          </a:xfrm>
        </p:spPr>
        <p:txBody>
          <a:bodyPr/>
          <a:lstStyle>
            <a:lvl1pPr>
              <a:buFont typeface="Arial" pitchFamily="34" charset="0"/>
              <a:buChar char="•"/>
              <a:defRPr/>
            </a:lvl1pPr>
            <a:lvl2pPr>
              <a:buFont typeface="Courier New" pitchFamily="49" charset="0"/>
              <a:buChar char="o"/>
              <a:defRPr/>
            </a:lvl2pPr>
            <a:lvl3pPr>
              <a:buFont typeface="Wingdings" pitchFamily="2" charset="2"/>
              <a:buChar char="§"/>
              <a:defRPr/>
            </a:lvl3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p:txBody>
      </p:sp>
      <p:sp>
        <p:nvSpPr>
          <p:cNvPr id="25" name="Date Placeholder 24"/>
          <p:cNvSpPr>
            <a:spLocks noGrp="1"/>
          </p:cNvSpPr>
          <p:nvPr>
            <p:ph type="dt" sz="half" idx="10"/>
          </p:nvPr>
        </p:nvSpPr>
        <p:spPr/>
        <p:txBody>
          <a:bodyPr/>
          <a:lstStyle/>
          <a:p>
            <a:fld id="{A586C2FA-879F-42B8-9C15-05109C40F858}" type="datetime1">
              <a:rPr lang="en-US" smtClean="0"/>
              <a:t>6/21/2023</a:t>
            </a:fld>
            <a:endParaRPr lang="en-GB"/>
          </a:p>
        </p:txBody>
      </p:sp>
      <p:sp>
        <p:nvSpPr>
          <p:cNvPr id="19" name="Footer Placeholder 18"/>
          <p:cNvSpPr>
            <a:spLocks noGrp="1"/>
          </p:cNvSpPr>
          <p:nvPr>
            <p:ph type="ftr" sz="quarter" idx="11"/>
          </p:nvPr>
        </p:nvSpPr>
        <p:spPr>
          <a:xfrm>
            <a:off x="3581400" y="76203"/>
            <a:ext cx="2895600" cy="288925"/>
          </a:xfrm>
        </p:spPr>
        <p:txBody>
          <a:bodyPr/>
          <a:lstStyle/>
          <a:p>
            <a:r>
              <a:rPr lang="en-GB" smtClean="0"/>
              <a:t>In adult protection, if in doubt, rule it in, not out! </a:t>
            </a:r>
            <a:endParaRPr lang="en-GB"/>
          </a:p>
        </p:txBody>
      </p:sp>
      <p:sp>
        <p:nvSpPr>
          <p:cNvPr id="16" name="Slide Number Placeholder 15"/>
          <p:cNvSpPr>
            <a:spLocks noGrp="1"/>
          </p:cNvSpPr>
          <p:nvPr>
            <p:ph type="sldNum" sz="quarter" idx="12"/>
          </p:nvPr>
        </p:nvSpPr>
        <p:spPr>
          <a:xfrm>
            <a:off x="8229600" y="6473952"/>
            <a:ext cx="758952" cy="246888"/>
          </a:xfrm>
        </p:spPr>
        <p:txBody>
          <a:bodyPr/>
          <a:lstStyle/>
          <a:p>
            <a:fld id="{192E7876-E8B6-4CDF-B005-59AB62E4DEB8}" type="slidenum">
              <a:rPr lang="en-GB" smtClean="0"/>
              <a:t>‹#›</a:t>
            </a:fld>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9664" y="6235602"/>
            <a:ext cx="690412" cy="476700"/>
          </a:xfrm>
          <a:prstGeom prst="rect">
            <a:avLst/>
          </a:prstGeom>
        </p:spPr>
      </p:pic>
    </p:spTree>
    <p:extLst>
      <p:ext uri="{BB962C8B-B14F-4D97-AF65-F5344CB8AC3E}">
        <p14:creationId xmlns:p14="http://schemas.microsoft.com/office/powerpoint/2010/main" val="2543632205"/>
      </p:ext>
    </p:extLst>
  </p:cSld>
  <p:clrMapOvr>
    <a:masterClrMapping/>
  </p:clrMapOvr>
  <p:transition>
    <p:fade thruBlk="1"/>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lvl1pPr algn="ctr">
              <a:defRPr/>
            </a:lvl1pPr>
          </a:lstStyle>
          <a:p>
            <a:r>
              <a:rPr kumimoji="0" lang="en-US" smtClean="0"/>
              <a:t>Click to edit Master title style</a:t>
            </a:r>
            <a:endParaRPr kumimoji="0" lang="en-US" dirty="0"/>
          </a:p>
        </p:txBody>
      </p:sp>
      <p:sp>
        <p:nvSpPr>
          <p:cNvPr id="14" name="Content Placeholder 13"/>
          <p:cNvSpPr>
            <a:spLocks noGrp="1"/>
          </p:cNvSpPr>
          <p:nvPr>
            <p:ph sz="half" idx="1"/>
          </p:nvPr>
        </p:nvSpPr>
        <p:spPr>
          <a:xfrm>
            <a:off x="304800" y="1600200"/>
            <a:ext cx="4191000" cy="5120640"/>
          </a:xfrm>
        </p:spPr>
        <p:txBody>
          <a:bodyPr/>
          <a:lstStyle>
            <a:lvl1pPr>
              <a:buFont typeface="Arial" pitchFamily="34" charset="0"/>
              <a:buChar char="•"/>
              <a:defRPr sz="2800"/>
            </a:lvl1pPr>
            <a:lvl2pPr>
              <a:buFont typeface="Courier New" pitchFamily="49" charset="0"/>
              <a:buChar char="o"/>
              <a:defRPr sz="2400"/>
            </a:lvl2pPr>
            <a:lvl3pPr>
              <a:buFont typeface="Wingdings" pitchFamily="2" charset="2"/>
              <a:buChar char="§"/>
              <a:defRPr sz="2000"/>
            </a:lvl3pPr>
            <a:lvl4pPr>
              <a:defRPr sz="1800"/>
            </a:lvl4pPr>
            <a:lvl5pPr>
              <a:defRPr sz="18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p:txBody>
      </p:sp>
      <p:sp>
        <p:nvSpPr>
          <p:cNvPr id="13" name="Content Placeholder 12"/>
          <p:cNvSpPr>
            <a:spLocks noGrp="1"/>
          </p:cNvSpPr>
          <p:nvPr>
            <p:ph sz="half" idx="2"/>
          </p:nvPr>
        </p:nvSpPr>
        <p:spPr>
          <a:xfrm>
            <a:off x="4648200" y="1600200"/>
            <a:ext cx="4343400" cy="5120640"/>
          </a:xfrm>
        </p:spPr>
        <p:txBody>
          <a:bodyPr/>
          <a:lstStyle>
            <a:lvl1pPr>
              <a:buFont typeface="Arial" pitchFamily="34" charset="0"/>
              <a:buChar char="•"/>
              <a:defRPr sz="2800"/>
            </a:lvl1pPr>
            <a:lvl2pPr>
              <a:buFont typeface="Courier New" pitchFamily="49" charset="0"/>
              <a:buChar char="o"/>
              <a:defRPr sz="2400"/>
            </a:lvl2pPr>
            <a:lvl3pPr>
              <a:buFont typeface="Wingdings" pitchFamily="2" charset="2"/>
              <a:buChar char="§"/>
              <a:defRPr sz="2000"/>
            </a:lvl3pPr>
            <a:lvl4pPr>
              <a:defRPr sz="1800"/>
            </a:lvl4pPr>
            <a:lvl5pPr>
              <a:defRPr sz="18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p:txBody>
      </p:sp>
      <p:sp>
        <p:nvSpPr>
          <p:cNvPr id="21" name="Date Placeholder 20"/>
          <p:cNvSpPr>
            <a:spLocks noGrp="1"/>
          </p:cNvSpPr>
          <p:nvPr>
            <p:ph type="dt" sz="half" idx="10"/>
          </p:nvPr>
        </p:nvSpPr>
        <p:spPr/>
        <p:txBody>
          <a:bodyPr/>
          <a:lstStyle/>
          <a:p>
            <a:fld id="{A2C538B7-87AF-496B-B540-18468EAA72E7}" type="datetime1">
              <a:rPr lang="en-US" smtClean="0"/>
              <a:t>6/21/2023</a:t>
            </a:fld>
            <a:endParaRPr lang="en-GB"/>
          </a:p>
        </p:txBody>
      </p:sp>
      <p:sp>
        <p:nvSpPr>
          <p:cNvPr id="10" name="Footer Placeholder 9"/>
          <p:cNvSpPr>
            <a:spLocks noGrp="1"/>
          </p:cNvSpPr>
          <p:nvPr>
            <p:ph type="ftr" sz="quarter" idx="11"/>
          </p:nvPr>
        </p:nvSpPr>
        <p:spPr/>
        <p:txBody>
          <a:bodyPr/>
          <a:lstStyle/>
          <a:p>
            <a:r>
              <a:rPr lang="en-GB" smtClean="0"/>
              <a:t>In adult protection, if in doubt, rule it in, not out! </a:t>
            </a:r>
            <a:endParaRPr lang="en-GB"/>
          </a:p>
        </p:txBody>
      </p:sp>
      <p:sp>
        <p:nvSpPr>
          <p:cNvPr id="31" name="Slide Number Placeholder 30"/>
          <p:cNvSpPr>
            <a:spLocks noGrp="1"/>
          </p:cNvSpPr>
          <p:nvPr>
            <p:ph type="sldNum" sz="quarter" idx="12"/>
          </p:nvPr>
        </p:nvSpPr>
        <p:spPr/>
        <p:txBody>
          <a:bodyPr/>
          <a:lstStyle/>
          <a:p>
            <a:fld id="{192E7876-E8B6-4CDF-B005-59AB62E4DEB8}" type="slidenum">
              <a:rPr lang="en-GB" smtClean="0"/>
              <a:t>‹#›</a:t>
            </a:fld>
            <a:endParaRPr lang="en-GB"/>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9664" y="6235602"/>
            <a:ext cx="690412" cy="476700"/>
          </a:xfrm>
          <a:prstGeom prst="rect">
            <a:avLst/>
          </a:prstGeom>
        </p:spPr>
      </p:pic>
    </p:spTree>
    <p:extLst>
      <p:ext uri="{BB962C8B-B14F-4D97-AF65-F5344CB8AC3E}">
        <p14:creationId xmlns:p14="http://schemas.microsoft.com/office/powerpoint/2010/main" val="2328134535"/>
      </p:ext>
    </p:extLst>
  </p:cSld>
  <p:clrMapOvr>
    <a:masterClrMapping/>
  </p:clrMapOvr>
  <p:transition>
    <p:fade thruBlk="1"/>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281445" y="666750"/>
            <a:ext cx="4290556" cy="639762"/>
          </a:xfrm>
        </p:spPr>
        <p:txBody>
          <a:bodyPr anchor="ctr"/>
          <a:lstStyle>
            <a:lvl1pPr marL="0" indent="0" algn="ctr">
              <a:buNone/>
              <a:defRPr sz="1800" b="1" cap="all" baseline="0">
                <a:solidFill>
                  <a:srgbClr val="660066"/>
                </a:solidFill>
                <a:latin typeface="Calibri" panose="020F0502020204030204" pitchFamily="34" charset="0"/>
                <a:ea typeface="+mj-ea"/>
                <a:cs typeface="Arial"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lgn="ctr">
              <a:buNone/>
              <a:defRPr sz="1800" b="1" cap="all" baseline="0">
                <a:solidFill>
                  <a:srgbClr val="660066"/>
                </a:solidFill>
                <a:latin typeface="Calibri" panose="020F0502020204030204" pitchFamily="34" charset="0"/>
                <a:ea typeface="+mj-ea"/>
                <a:cs typeface="Arial" pitchFamily="34" charset="0"/>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Edit Master text styles</a:t>
            </a:r>
          </a:p>
        </p:txBody>
      </p:sp>
      <p:sp>
        <p:nvSpPr>
          <p:cNvPr id="4" name="Content Placeholder 3"/>
          <p:cNvSpPr>
            <a:spLocks noGrp="1"/>
          </p:cNvSpPr>
          <p:nvPr>
            <p:ph sz="quarter" idx="2"/>
          </p:nvPr>
        </p:nvSpPr>
        <p:spPr>
          <a:xfrm>
            <a:off x="281445" y="1316038"/>
            <a:ext cx="4290556" cy="5404802"/>
          </a:xfrm>
        </p:spPr>
        <p:txBody>
          <a:bodyPr/>
          <a:lstStyle>
            <a:lvl1pPr>
              <a:buClr>
                <a:srgbClr val="660066"/>
              </a:buClr>
              <a:buFont typeface="Arial" pitchFamily="34" charset="0"/>
              <a:buChar char="•"/>
              <a:defRPr sz="2400">
                <a:solidFill>
                  <a:schemeClr val="tx1"/>
                </a:solidFill>
              </a:defRPr>
            </a:lvl1pPr>
            <a:lvl2pPr>
              <a:buClr>
                <a:srgbClr val="660066"/>
              </a:buClr>
              <a:buFont typeface="Courier New" pitchFamily="49" charset="0"/>
              <a:buChar char="o"/>
              <a:defRPr sz="2000">
                <a:solidFill>
                  <a:schemeClr val="tx1"/>
                </a:solidFill>
              </a:defRPr>
            </a:lvl2pPr>
            <a:lvl3pPr>
              <a:buClr>
                <a:srgbClr val="660066"/>
              </a:buClr>
              <a:buFont typeface="Wingdings" pitchFamily="2" charset="2"/>
              <a:buChar char="§"/>
              <a:defRPr sz="1800">
                <a:solidFill>
                  <a:schemeClr val="tx1"/>
                </a:solidFill>
              </a:defRPr>
            </a:lvl3pPr>
            <a:lvl4pPr>
              <a:defRPr sz="1600"/>
            </a:lvl4pPr>
            <a:lvl5pPr>
              <a:defRPr sz="16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p:txBody>
      </p:sp>
      <p:sp>
        <p:nvSpPr>
          <p:cNvPr id="10" name="Date Placeholder 9"/>
          <p:cNvSpPr>
            <a:spLocks noGrp="1"/>
          </p:cNvSpPr>
          <p:nvPr>
            <p:ph type="dt" sz="half" idx="10"/>
          </p:nvPr>
        </p:nvSpPr>
        <p:spPr/>
        <p:txBody>
          <a:bodyPr/>
          <a:lstStyle>
            <a:lvl1pPr>
              <a:defRPr>
                <a:solidFill>
                  <a:srgbClr val="660066"/>
                </a:solidFill>
              </a:defRPr>
            </a:lvl1pPr>
          </a:lstStyle>
          <a:p>
            <a:fld id="{2C821EC1-1B90-478D-B0C0-EBC7B06A77EE}" type="datetime1">
              <a:rPr lang="en-US" smtClean="0"/>
              <a:t>6/21/2023</a:t>
            </a:fld>
            <a:endParaRPr lang="en-GB"/>
          </a:p>
        </p:txBody>
      </p:sp>
      <p:sp>
        <p:nvSpPr>
          <p:cNvPr id="6" name="Footer Placeholder 5"/>
          <p:cNvSpPr>
            <a:spLocks noGrp="1"/>
          </p:cNvSpPr>
          <p:nvPr>
            <p:ph type="ftr" sz="quarter" idx="11"/>
          </p:nvPr>
        </p:nvSpPr>
        <p:spPr/>
        <p:txBody>
          <a:bodyPr/>
          <a:lstStyle>
            <a:lvl1pPr>
              <a:defRPr baseline="0">
                <a:solidFill>
                  <a:srgbClr val="660066"/>
                </a:solidFill>
              </a:defRPr>
            </a:lvl1pPr>
          </a:lstStyle>
          <a:p>
            <a:r>
              <a:rPr lang="en-GB" smtClean="0"/>
              <a:t>In adult protection, if in doubt, rule it in, not out! </a:t>
            </a:r>
            <a:endParaRPr lang="en-GB"/>
          </a:p>
        </p:txBody>
      </p:sp>
      <p:sp>
        <p:nvSpPr>
          <p:cNvPr id="7" name="Slide Number Placeholder 6"/>
          <p:cNvSpPr>
            <a:spLocks noGrp="1"/>
          </p:cNvSpPr>
          <p:nvPr>
            <p:ph type="sldNum" sz="quarter" idx="12"/>
          </p:nvPr>
        </p:nvSpPr>
        <p:spPr>
          <a:xfrm>
            <a:off x="8229600" y="6477000"/>
            <a:ext cx="762000" cy="246888"/>
          </a:xfrm>
        </p:spPr>
        <p:txBody>
          <a:bodyPr/>
          <a:lstStyle>
            <a:lvl1pPr>
              <a:defRPr baseline="0">
                <a:solidFill>
                  <a:srgbClr val="660066"/>
                </a:solidFill>
              </a:defRPr>
            </a:lvl1pPr>
          </a:lstStyle>
          <a:p>
            <a:fld id="{192E7876-E8B6-4CDF-B005-59AB62E4DEB8}" type="slidenum">
              <a:rPr lang="en-GB" smtClean="0"/>
              <a:t>‹#›</a:t>
            </a:fld>
            <a:endParaRPr lang="en-GB"/>
          </a:p>
        </p:txBody>
      </p:sp>
      <p:sp>
        <p:nvSpPr>
          <p:cNvPr id="12" name="Content Placeholder 3"/>
          <p:cNvSpPr>
            <a:spLocks noGrp="1"/>
          </p:cNvSpPr>
          <p:nvPr>
            <p:ph sz="quarter" idx="13"/>
          </p:nvPr>
        </p:nvSpPr>
        <p:spPr>
          <a:xfrm>
            <a:off x="4646712" y="1306512"/>
            <a:ext cx="4290556" cy="5414328"/>
          </a:xfrm>
        </p:spPr>
        <p:txBody>
          <a:bodyPr/>
          <a:lstStyle>
            <a:lvl1pPr>
              <a:buClr>
                <a:srgbClr val="660066"/>
              </a:buClr>
              <a:buFont typeface="Arial" pitchFamily="34" charset="0"/>
              <a:buChar char="•"/>
              <a:defRPr sz="2400">
                <a:solidFill>
                  <a:schemeClr val="tx1"/>
                </a:solidFill>
              </a:defRPr>
            </a:lvl1pPr>
            <a:lvl2pPr>
              <a:buClr>
                <a:srgbClr val="660066"/>
              </a:buClr>
              <a:buFont typeface="Courier New" pitchFamily="49" charset="0"/>
              <a:buChar char="o"/>
              <a:defRPr sz="2000">
                <a:solidFill>
                  <a:schemeClr val="tx1"/>
                </a:solidFill>
              </a:defRPr>
            </a:lvl2pPr>
            <a:lvl3pPr>
              <a:buClr>
                <a:srgbClr val="660066"/>
              </a:buClr>
              <a:buFont typeface="Wingdings" pitchFamily="2" charset="2"/>
              <a:buChar char="§"/>
              <a:defRPr sz="1800">
                <a:solidFill>
                  <a:schemeClr val="tx1"/>
                </a:solidFill>
              </a:defRPr>
            </a:lvl3pPr>
            <a:lvl4pPr>
              <a:defRPr sz="1600"/>
            </a:lvl4pPr>
            <a:lvl5pPr>
              <a:defRPr sz="16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9664" y="6235602"/>
            <a:ext cx="690412" cy="476700"/>
          </a:xfrm>
          <a:prstGeom prst="rect">
            <a:avLst/>
          </a:prstGeom>
        </p:spPr>
      </p:pic>
    </p:spTree>
    <p:extLst>
      <p:ext uri="{BB962C8B-B14F-4D97-AF65-F5344CB8AC3E}">
        <p14:creationId xmlns:p14="http://schemas.microsoft.com/office/powerpoint/2010/main" val="2081326853"/>
      </p:ext>
    </p:extLst>
  </p:cSld>
  <p:clrMapOvr>
    <a:masterClrMapping/>
  </p:clrMapOvr>
  <p:transition>
    <p:fade thruBlk="1"/>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dirty="0"/>
          </a:p>
        </p:txBody>
      </p:sp>
      <p:sp>
        <p:nvSpPr>
          <p:cNvPr id="12" name="Date Placeholder 11"/>
          <p:cNvSpPr>
            <a:spLocks noGrp="1"/>
          </p:cNvSpPr>
          <p:nvPr>
            <p:ph type="dt" sz="half" idx="10"/>
          </p:nvPr>
        </p:nvSpPr>
        <p:spPr/>
        <p:txBody>
          <a:bodyPr/>
          <a:lstStyle/>
          <a:p>
            <a:fld id="{05C1B88A-576B-41DB-B61F-0E06B148DF18}" type="datetime1">
              <a:rPr lang="en-US" smtClean="0"/>
              <a:t>6/21/2023</a:t>
            </a:fld>
            <a:endParaRPr lang="en-GB"/>
          </a:p>
        </p:txBody>
      </p:sp>
      <p:sp>
        <p:nvSpPr>
          <p:cNvPr id="21" name="Footer Placeholder 20"/>
          <p:cNvSpPr>
            <a:spLocks noGrp="1"/>
          </p:cNvSpPr>
          <p:nvPr>
            <p:ph type="ftr" sz="quarter" idx="11"/>
          </p:nvPr>
        </p:nvSpPr>
        <p:spPr/>
        <p:txBody>
          <a:bodyPr/>
          <a:lstStyle/>
          <a:p>
            <a:r>
              <a:rPr lang="en-GB" smtClean="0"/>
              <a:t>In adult protection, if in doubt, rule it in, not out! </a:t>
            </a:r>
            <a:endParaRPr lang="en-GB"/>
          </a:p>
        </p:txBody>
      </p:sp>
      <p:sp>
        <p:nvSpPr>
          <p:cNvPr id="6" name="Slide Number Placeholder 5"/>
          <p:cNvSpPr>
            <a:spLocks noGrp="1"/>
          </p:cNvSpPr>
          <p:nvPr>
            <p:ph type="sldNum" sz="quarter" idx="12"/>
          </p:nvPr>
        </p:nvSpPr>
        <p:spPr/>
        <p:txBody>
          <a:bodyPr/>
          <a:lstStyle/>
          <a:p>
            <a:fld id="{192E7876-E8B6-4CDF-B005-59AB62E4DEB8}" type="slidenum">
              <a:rPr lang="en-GB" smtClean="0"/>
              <a:t>‹#›</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9664" y="6235602"/>
            <a:ext cx="690412" cy="476700"/>
          </a:xfrm>
          <a:prstGeom prst="rect">
            <a:avLst/>
          </a:prstGeom>
        </p:spPr>
      </p:pic>
    </p:spTree>
    <p:extLst>
      <p:ext uri="{BB962C8B-B14F-4D97-AF65-F5344CB8AC3E}">
        <p14:creationId xmlns:p14="http://schemas.microsoft.com/office/powerpoint/2010/main" val="2920895929"/>
      </p:ext>
    </p:extLst>
  </p:cSld>
  <p:clrMapOvr>
    <a:masterClrMapping/>
  </p:clrMapOvr>
  <p:transition>
    <p:fade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D55D005-BF43-456D-9163-DCA3BF828CA8}" type="datetime1">
              <a:rPr lang="en-US" smtClean="0"/>
              <a:t>6/21/2023</a:t>
            </a:fld>
            <a:endParaRPr lang="en-GB"/>
          </a:p>
        </p:txBody>
      </p:sp>
      <p:sp>
        <p:nvSpPr>
          <p:cNvPr id="24" name="Footer Placeholder 23"/>
          <p:cNvSpPr>
            <a:spLocks noGrp="1"/>
          </p:cNvSpPr>
          <p:nvPr>
            <p:ph type="ftr" sz="quarter" idx="11"/>
          </p:nvPr>
        </p:nvSpPr>
        <p:spPr/>
        <p:txBody>
          <a:bodyPr/>
          <a:lstStyle/>
          <a:p>
            <a:r>
              <a:rPr lang="en-GB" smtClean="0"/>
              <a:t>In adult protection, if in doubt, rule it in, not out! </a:t>
            </a:r>
            <a:endParaRPr lang="en-GB"/>
          </a:p>
        </p:txBody>
      </p:sp>
      <p:sp>
        <p:nvSpPr>
          <p:cNvPr id="7" name="Slide Number Placeholder 6"/>
          <p:cNvSpPr>
            <a:spLocks noGrp="1"/>
          </p:cNvSpPr>
          <p:nvPr>
            <p:ph type="sldNum" sz="quarter" idx="12"/>
          </p:nvPr>
        </p:nvSpPr>
        <p:spPr/>
        <p:txBody>
          <a:bodyPr/>
          <a:lstStyle/>
          <a:p>
            <a:fld id="{192E7876-E8B6-4CDF-B005-59AB62E4DEB8}" type="slidenum">
              <a:rPr lang="en-GB" smtClean="0"/>
              <a:t>‹#›</a:t>
            </a:fld>
            <a:endParaRPr lang="en-GB"/>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9664" y="6235602"/>
            <a:ext cx="690412" cy="476700"/>
          </a:xfrm>
          <a:prstGeom prst="rect">
            <a:avLst/>
          </a:prstGeom>
        </p:spPr>
      </p:pic>
    </p:spTree>
    <p:extLst>
      <p:ext uri="{BB962C8B-B14F-4D97-AF65-F5344CB8AC3E}">
        <p14:creationId xmlns:p14="http://schemas.microsoft.com/office/powerpoint/2010/main" val="3651652340"/>
      </p:ext>
    </p:extLst>
  </p:cSld>
  <p:clrMapOvr>
    <a:masterClrMapping/>
  </p:clrMapOvr>
  <p:transition>
    <p:fade thruBlk="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Title 11"/>
          <p:cNvSpPr>
            <a:spLocks noGrp="1"/>
          </p:cNvSpPr>
          <p:nvPr>
            <p:ph type="title"/>
          </p:nvPr>
        </p:nvSpPr>
        <p:spPr>
          <a:xfrm>
            <a:off x="457201" y="5442044"/>
            <a:ext cx="8458200" cy="520700"/>
          </a:xfrm>
        </p:spPr>
        <p:txBody>
          <a:bodyPr anchor="ctr"/>
          <a:lstStyle>
            <a:lvl1pPr algn="l">
              <a:buNone/>
              <a:defRPr sz="2000" b="1"/>
            </a:lvl1pPr>
          </a:lstStyle>
          <a:p>
            <a:r>
              <a:rPr kumimoji="0" lang="en-US" smtClean="0"/>
              <a:t>Click to edit Master title style</a:t>
            </a:r>
            <a:endParaRPr kumimoji="0" lang="en-US" dirty="0"/>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Edit Master text styles</a:t>
            </a:r>
          </a:p>
        </p:txBody>
      </p:sp>
      <p:sp>
        <p:nvSpPr>
          <p:cNvPr id="14" name="Content Placeholder 13"/>
          <p:cNvSpPr>
            <a:spLocks noGrp="1"/>
          </p:cNvSpPr>
          <p:nvPr>
            <p:ph sz="half" idx="1"/>
          </p:nvPr>
        </p:nvSpPr>
        <p:spPr>
          <a:xfrm>
            <a:off x="3575050" y="609600"/>
            <a:ext cx="5340350" cy="4800600"/>
          </a:xfrm>
        </p:spPr>
        <p:txBody>
          <a:bodyPr/>
          <a:lstStyle>
            <a:lvl1pPr>
              <a:buFont typeface="Arial" pitchFamily="34" charset="0"/>
              <a:buChar char="•"/>
              <a:defRPr sz="3200"/>
            </a:lvl1pPr>
            <a:lvl2pPr>
              <a:buFont typeface="Courier New" pitchFamily="49" charset="0"/>
              <a:buChar char="o"/>
              <a:defRPr sz="2800"/>
            </a:lvl2pPr>
            <a:lvl3pPr>
              <a:buFont typeface="Wingdings" pitchFamily="2" charset="2"/>
              <a:buChar char="§"/>
              <a:defRPr sz="2400"/>
            </a:lvl3pPr>
            <a:lvl4pPr>
              <a:defRPr sz="2000"/>
            </a:lvl4pPr>
            <a:lvl5pPr>
              <a:defRPr sz="2000"/>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p:txBody>
      </p:sp>
      <p:sp>
        <p:nvSpPr>
          <p:cNvPr id="25" name="Date Placeholder 24"/>
          <p:cNvSpPr>
            <a:spLocks noGrp="1"/>
          </p:cNvSpPr>
          <p:nvPr>
            <p:ph type="dt" sz="half" idx="10"/>
          </p:nvPr>
        </p:nvSpPr>
        <p:spPr/>
        <p:txBody>
          <a:bodyPr/>
          <a:lstStyle/>
          <a:p>
            <a:fld id="{92DBCF74-A0BC-42E9-8088-0BD18A3A69DF}" type="datetime1">
              <a:rPr lang="en-US" smtClean="0"/>
              <a:t>6/21/2023</a:t>
            </a:fld>
            <a:endParaRPr lang="en-GB"/>
          </a:p>
        </p:txBody>
      </p:sp>
      <p:sp>
        <p:nvSpPr>
          <p:cNvPr id="29" name="Footer Placeholder 28"/>
          <p:cNvSpPr>
            <a:spLocks noGrp="1"/>
          </p:cNvSpPr>
          <p:nvPr>
            <p:ph type="ftr" sz="quarter" idx="11"/>
          </p:nvPr>
        </p:nvSpPr>
        <p:spPr/>
        <p:txBody>
          <a:bodyPr/>
          <a:lstStyle/>
          <a:p>
            <a:r>
              <a:rPr lang="en-GB" smtClean="0"/>
              <a:t>In adult protection, if in doubt, rule it in, not out! </a:t>
            </a:r>
            <a:endParaRPr lang="en-GB"/>
          </a:p>
        </p:txBody>
      </p:sp>
      <p:sp>
        <p:nvSpPr>
          <p:cNvPr id="7" name="Slide Number Placeholder 6"/>
          <p:cNvSpPr>
            <a:spLocks noGrp="1"/>
          </p:cNvSpPr>
          <p:nvPr>
            <p:ph type="sldNum" sz="quarter" idx="12"/>
          </p:nvPr>
        </p:nvSpPr>
        <p:spPr/>
        <p:txBody>
          <a:bodyPr/>
          <a:lstStyle/>
          <a:p>
            <a:fld id="{192E7876-E8B6-4CDF-B005-59AB62E4DEB8}" type="slidenum">
              <a:rPr lang="en-GB" smtClean="0"/>
              <a:t>‹#›</a:t>
            </a:fld>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9664" y="6235602"/>
            <a:ext cx="690412" cy="476700"/>
          </a:xfrm>
          <a:prstGeom prst="rect">
            <a:avLst/>
          </a:prstGeom>
        </p:spPr>
      </p:pic>
    </p:spTree>
    <p:extLst>
      <p:ext uri="{BB962C8B-B14F-4D97-AF65-F5344CB8AC3E}">
        <p14:creationId xmlns:p14="http://schemas.microsoft.com/office/powerpoint/2010/main" val="1311909804"/>
      </p:ext>
    </p:extLst>
  </p:cSld>
  <p:clrMapOvr>
    <a:masterClrMapping/>
  </p:clrMapOvr>
  <p:transition>
    <p:fade thruBlk="1"/>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rgbClr val="660066"/>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27E39E6B-8406-426C-8F0E-AF0EAB555B25}" type="datetime1">
              <a:rPr lang="en-US" smtClean="0"/>
              <a:t>6/21/2023</a:t>
            </a:fld>
            <a:endParaRPr lang="en-GB"/>
          </a:p>
        </p:txBody>
      </p:sp>
      <p:sp>
        <p:nvSpPr>
          <p:cNvPr id="5" name="Footer Placeholder 4"/>
          <p:cNvSpPr>
            <a:spLocks noGrp="1"/>
          </p:cNvSpPr>
          <p:nvPr>
            <p:ph type="ftr" sz="quarter" idx="11"/>
          </p:nvPr>
        </p:nvSpPr>
        <p:spPr/>
        <p:txBody>
          <a:bodyPr/>
          <a:lstStyle/>
          <a:p>
            <a:r>
              <a:rPr lang="en-GB" smtClean="0"/>
              <a:t>In adult protection, if in doubt, rule it in, not out! </a:t>
            </a:r>
            <a:endParaRPr lang="en-GB"/>
          </a:p>
        </p:txBody>
      </p:sp>
      <p:sp>
        <p:nvSpPr>
          <p:cNvPr id="31" name="Slide Number Placeholder 30"/>
          <p:cNvSpPr>
            <a:spLocks noGrp="1"/>
          </p:cNvSpPr>
          <p:nvPr>
            <p:ph type="sldNum" sz="quarter" idx="12"/>
          </p:nvPr>
        </p:nvSpPr>
        <p:spPr/>
        <p:txBody>
          <a:bodyPr/>
          <a:lstStyle/>
          <a:p>
            <a:fld id="{192E7876-E8B6-4CDF-B005-59AB62E4DEB8}" type="slidenum">
              <a:rPr lang="en-GB" smtClean="0"/>
              <a:t>‹#›</a:t>
            </a:fld>
            <a:endParaRPr lang="en-GB"/>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dirty="0"/>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Edit Master text styles</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9664" y="6235602"/>
            <a:ext cx="690412" cy="476700"/>
          </a:xfrm>
          <a:prstGeom prst="rect">
            <a:avLst/>
          </a:prstGeom>
        </p:spPr>
      </p:pic>
    </p:spTree>
    <p:extLst>
      <p:ext uri="{BB962C8B-B14F-4D97-AF65-F5344CB8AC3E}">
        <p14:creationId xmlns:p14="http://schemas.microsoft.com/office/powerpoint/2010/main" val="2113292884"/>
      </p:ext>
    </p:extLst>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619106-BC94-4B03-A3C0-AB164BB042D8}" type="datetime1">
              <a:rPr lang="en-US" smtClean="0"/>
              <a:t>6/21/2023</a:t>
            </a:fld>
            <a:endParaRPr lang="en-US" dirty="0"/>
          </a:p>
        </p:txBody>
      </p:sp>
      <p:sp>
        <p:nvSpPr>
          <p:cNvPr id="5" name="Footer Placeholder 4"/>
          <p:cNvSpPr>
            <a:spLocks noGrp="1"/>
          </p:cNvSpPr>
          <p:nvPr>
            <p:ph type="ftr" sz="quarter" idx="11"/>
          </p:nvPr>
        </p:nvSpPr>
        <p:spPr/>
        <p:txBody>
          <a:bodyPr/>
          <a:lstStyle/>
          <a:p>
            <a:r>
              <a:rPr lang="en-GB" smtClean="0"/>
              <a:t>In adult protection, if in doubt, rule it in, not out! </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dirty="0"/>
          </a:p>
        </p:txBody>
      </p:sp>
      <p:sp>
        <p:nvSpPr>
          <p:cNvPr id="3" name="Vertical Text Placeholder 2"/>
          <p:cNvSpPr>
            <a:spLocks noGrp="1"/>
          </p:cNvSpPr>
          <p:nvPr>
            <p:ph type="body" orient="vert" idx="1"/>
          </p:nvPr>
        </p:nvSpPr>
        <p:spPr/>
        <p:txBody>
          <a:bodyPr vert="eaVert"/>
          <a:lstStyle>
            <a:lvl1pPr>
              <a:buFont typeface="Arial" pitchFamily="34" charset="0"/>
              <a:buChar char="•"/>
              <a:defRPr/>
            </a:lvl1pPr>
            <a:lvl2pPr>
              <a:buFont typeface="Courier New" pitchFamily="49" charset="0"/>
              <a:buChar char="o"/>
              <a:defRPr/>
            </a:lvl2pPr>
            <a:lvl3pPr>
              <a:buFont typeface="Wingdings" pitchFamily="2" charset="2"/>
              <a:buChar char="§"/>
              <a:defRPr/>
            </a:lvl3pPr>
            <a:lvl4pPr>
              <a:buFont typeface="Arial" pitchFamily="34" charset="0"/>
              <a:buChar char="•"/>
              <a:defRPr/>
            </a:lvl4pPr>
            <a:lvl5pPr>
              <a:buFont typeface="Courier New" pitchFamily="49" charset="0"/>
              <a:buChar char="o"/>
              <a:defRPr/>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A122078D-60E3-4916-A90A-D7F66529D252}" type="datetime1">
              <a:rPr lang="en-US" smtClean="0"/>
              <a:t>6/21/2023</a:t>
            </a:fld>
            <a:endParaRPr lang="en-GB"/>
          </a:p>
        </p:txBody>
      </p:sp>
      <p:sp>
        <p:nvSpPr>
          <p:cNvPr id="5" name="Footer Placeholder 4"/>
          <p:cNvSpPr>
            <a:spLocks noGrp="1"/>
          </p:cNvSpPr>
          <p:nvPr>
            <p:ph type="ftr" sz="quarter" idx="11"/>
          </p:nvPr>
        </p:nvSpPr>
        <p:spPr/>
        <p:txBody>
          <a:bodyPr/>
          <a:lstStyle/>
          <a:p>
            <a:r>
              <a:rPr lang="en-GB" smtClean="0"/>
              <a:t>In adult protection, if in doubt, rule it in, not out! </a:t>
            </a:r>
            <a:endParaRPr lang="en-GB"/>
          </a:p>
        </p:txBody>
      </p:sp>
      <p:sp>
        <p:nvSpPr>
          <p:cNvPr id="6" name="Slide Number Placeholder 5"/>
          <p:cNvSpPr>
            <a:spLocks noGrp="1"/>
          </p:cNvSpPr>
          <p:nvPr>
            <p:ph type="sldNum" sz="quarter" idx="12"/>
          </p:nvPr>
        </p:nvSpPr>
        <p:spPr/>
        <p:txBody>
          <a:bodyPr/>
          <a:lstStyle/>
          <a:p>
            <a:fld id="{192E7876-E8B6-4CDF-B005-59AB62E4DEB8}" type="slidenum">
              <a:rPr lang="en-GB" smtClean="0"/>
              <a:t>‹#›</a:t>
            </a:fld>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9664" y="6235602"/>
            <a:ext cx="690412" cy="476700"/>
          </a:xfrm>
          <a:prstGeom prst="rect">
            <a:avLst/>
          </a:prstGeom>
        </p:spPr>
      </p:pic>
    </p:spTree>
    <p:extLst>
      <p:ext uri="{BB962C8B-B14F-4D97-AF65-F5344CB8AC3E}">
        <p14:creationId xmlns:p14="http://schemas.microsoft.com/office/powerpoint/2010/main" val="1175374684"/>
      </p:ext>
    </p:extLst>
  </p:cSld>
  <p:clrMapOvr>
    <a:masterClrMapping/>
  </p:clrMapOvr>
  <p:transition>
    <p:fade thruBlk="1"/>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9"/>
            <a:ext cx="1746448" cy="5851525"/>
          </a:xfrm>
        </p:spPr>
        <p:txBody>
          <a:bodyPr vert="eaVert"/>
          <a:lstStyle/>
          <a:p>
            <a:r>
              <a:rPr kumimoji="0" lang="en-US" smtClean="0"/>
              <a:t>Click to edit Master title style</a:t>
            </a:r>
            <a:endParaRPr kumimoji="0" lang="en-US" dirty="0"/>
          </a:p>
        </p:txBody>
      </p:sp>
      <p:sp>
        <p:nvSpPr>
          <p:cNvPr id="3" name="Vertical Text Placeholder 2"/>
          <p:cNvSpPr>
            <a:spLocks noGrp="1"/>
          </p:cNvSpPr>
          <p:nvPr>
            <p:ph type="body" orient="vert" idx="1"/>
          </p:nvPr>
        </p:nvSpPr>
        <p:spPr>
          <a:xfrm>
            <a:off x="457200" y="549279"/>
            <a:ext cx="6248400" cy="5851525"/>
          </a:xfrm>
        </p:spPr>
        <p:txBody>
          <a:bodyPr vert="eaVert"/>
          <a:lstStyle>
            <a:lvl1pPr>
              <a:buFont typeface="Arial" pitchFamily="34" charset="0"/>
              <a:buChar char="•"/>
              <a:defRPr/>
            </a:lvl1pPr>
            <a:lvl2pPr>
              <a:buFont typeface="Courier New" pitchFamily="49" charset="0"/>
              <a:buChar char="o"/>
              <a:defRPr/>
            </a:lvl2pPr>
            <a:lvl3pPr>
              <a:buFont typeface="Wingdings" pitchFamily="2" charset="2"/>
              <a:buChar char="§"/>
              <a:defRPr/>
            </a:lvl3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p:txBody>
      </p:sp>
      <p:sp>
        <p:nvSpPr>
          <p:cNvPr id="4" name="Date Placeholder 3"/>
          <p:cNvSpPr>
            <a:spLocks noGrp="1"/>
          </p:cNvSpPr>
          <p:nvPr>
            <p:ph type="dt" sz="half" idx="10"/>
          </p:nvPr>
        </p:nvSpPr>
        <p:spPr/>
        <p:txBody>
          <a:bodyPr/>
          <a:lstStyle/>
          <a:p>
            <a:fld id="{99FC3848-225B-421E-9B84-097D7850E262}" type="datetime1">
              <a:rPr lang="en-US" smtClean="0"/>
              <a:t>6/21/2023</a:t>
            </a:fld>
            <a:endParaRPr lang="en-GB"/>
          </a:p>
        </p:txBody>
      </p:sp>
      <p:sp>
        <p:nvSpPr>
          <p:cNvPr id="5" name="Footer Placeholder 4"/>
          <p:cNvSpPr>
            <a:spLocks noGrp="1"/>
          </p:cNvSpPr>
          <p:nvPr>
            <p:ph type="ftr" sz="quarter" idx="11"/>
          </p:nvPr>
        </p:nvSpPr>
        <p:spPr/>
        <p:txBody>
          <a:bodyPr/>
          <a:lstStyle/>
          <a:p>
            <a:r>
              <a:rPr lang="en-GB" smtClean="0"/>
              <a:t>In adult protection, if in doubt, rule it in, not out! </a:t>
            </a:r>
            <a:endParaRPr lang="en-GB"/>
          </a:p>
        </p:txBody>
      </p:sp>
      <p:sp>
        <p:nvSpPr>
          <p:cNvPr id="6" name="Slide Number Placeholder 5"/>
          <p:cNvSpPr>
            <a:spLocks noGrp="1"/>
          </p:cNvSpPr>
          <p:nvPr>
            <p:ph type="sldNum" sz="quarter" idx="12"/>
          </p:nvPr>
        </p:nvSpPr>
        <p:spPr/>
        <p:txBody>
          <a:bodyPr/>
          <a:lstStyle/>
          <a:p>
            <a:fld id="{192E7876-E8B6-4CDF-B005-59AB62E4DEB8}" type="slidenum">
              <a:rPr lang="en-GB" smtClean="0"/>
              <a:t>‹#›</a:t>
            </a:fld>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408044" y="6137923"/>
            <a:ext cx="690412" cy="476700"/>
          </a:xfrm>
          <a:prstGeom prst="rect">
            <a:avLst/>
          </a:prstGeom>
        </p:spPr>
      </p:pic>
    </p:spTree>
    <p:extLst>
      <p:ext uri="{BB962C8B-B14F-4D97-AF65-F5344CB8AC3E}">
        <p14:creationId xmlns:p14="http://schemas.microsoft.com/office/powerpoint/2010/main" val="3572320021"/>
      </p:ext>
    </p:extLst>
  </p:cSld>
  <p:clrMapOvr>
    <a:masterClrMapping/>
  </p:clrMapOvr>
  <p:transition>
    <p:fade thruBlk="1"/>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34D01DC-C6CD-4BAD-A456-A43962931C5B}" type="datetime1">
              <a:rPr lang="en-US" smtClean="0"/>
              <a:t>6/21/2023</a:t>
            </a:fld>
            <a:endParaRPr lang="en-GB"/>
          </a:p>
        </p:txBody>
      </p:sp>
      <p:sp>
        <p:nvSpPr>
          <p:cNvPr id="5" name="Footer Placeholder 4"/>
          <p:cNvSpPr>
            <a:spLocks noGrp="1"/>
          </p:cNvSpPr>
          <p:nvPr>
            <p:ph type="ftr" sz="quarter" idx="11"/>
          </p:nvPr>
        </p:nvSpPr>
        <p:spPr/>
        <p:txBody>
          <a:bodyPr/>
          <a:lstStyle/>
          <a:p>
            <a:r>
              <a:rPr lang="en-GB" smtClean="0"/>
              <a:t>In adult protection, if in doubt, rule it in, not out! </a:t>
            </a:r>
            <a:endParaRPr lang="en-GB"/>
          </a:p>
        </p:txBody>
      </p:sp>
      <p:sp>
        <p:nvSpPr>
          <p:cNvPr id="6" name="Slide Number Placeholder 5"/>
          <p:cNvSpPr>
            <a:spLocks noGrp="1"/>
          </p:cNvSpPr>
          <p:nvPr>
            <p:ph type="sldNum" sz="quarter" idx="12"/>
          </p:nvPr>
        </p:nvSpPr>
        <p:spPr/>
        <p:txBody>
          <a:bodyPr/>
          <a:lstStyle/>
          <a:p>
            <a:fld id="{192E7876-E8B6-4CDF-B005-59AB62E4DEB8}" type="slidenum">
              <a:rPr lang="en-GB" smtClean="0"/>
              <a:t>‹#›</a:t>
            </a:fld>
            <a:endParaRPr lang="en-GB"/>
          </a:p>
        </p:txBody>
      </p:sp>
    </p:spTree>
    <p:extLst>
      <p:ext uri="{BB962C8B-B14F-4D97-AF65-F5344CB8AC3E}">
        <p14:creationId xmlns:p14="http://schemas.microsoft.com/office/powerpoint/2010/main" val="7466591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C9F7FC-F2AC-47A0-806D-D0A05788C482}" type="datetime1">
              <a:rPr lang="en-US" smtClean="0"/>
              <a:t>6/21/2023</a:t>
            </a:fld>
            <a:endParaRPr lang="en-US" dirty="0"/>
          </a:p>
        </p:txBody>
      </p:sp>
      <p:sp>
        <p:nvSpPr>
          <p:cNvPr id="5" name="Footer Placeholder 4"/>
          <p:cNvSpPr>
            <a:spLocks noGrp="1"/>
          </p:cNvSpPr>
          <p:nvPr>
            <p:ph type="ftr" sz="quarter" idx="11"/>
          </p:nvPr>
        </p:nvSpPr>
        <p:spPr/>
        <p:txBody>
          <a:bodyPr/>
          <a:lstStyle/>
          <a:p>
            <a:r>
              <a:rPr lang="en-GB" smtClean="0"/>
              <a:t>In adult protection, if in doubt, rule it in, not out! </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AFC35D-F1A7-4F50-853C-2DF8681A4AD8}" type="datetime1">
              <a:rPr lang="en-US" smtClean="0"/>
              <a:t>6/21/2023</a:t>
            </a:fld>
            <a:endParaRPr lang="en-US" dirty="0"/>
          </a:p>
        </p:txBody>
      </p:sp>
      <p:sp>
        <p:nvSpPr>
          <p:cNvPr id="6" name="Footer Placeholder 5"/>
          <p:cNvSpPr>
            <a:spLocks noGrp="1"/>
          </p:cNvSpPr>
          <p:nvPr>
            <p:ph type="ftr" sz="quarter" idx="11"/>
          </p:nvPr>
        </p:nvSpPr>
        <p:spPr/>
        <p:txBody>
          <a:bodyPr/>
          <a:lstStyle/>
          <a:p>
            <a:r>
              <a:rPr lang="en-GB" smtClean="0"/>
              <a:t>In adult protection, if in doubt, rule it in, not out! </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9B91F7-8733-47BD-AEBC-18451A9065A2}" type="datetime1">
              <a:rPr lang="en-US" smtClean="0"/>
              <a:t>6/21/2023</a:t>
            </a:fld>
            <a:endParaRPr lang="en-US" dirty="0"/>
          </a:p>
        </p:txBody>
      </p:sp>
      <p:sp>
        <p:nvSpPr>
          <p:cNvPr id="8" name="Footer Placeholder 7"/>
          <p:cNvSpPr>
            <a:spLocks noGrp="1"/>
          </p:cNvSpPr>
          <p:nvPr>
            <p:ph type="ftr" sz="quarter" idx="11"/>
          </p:nvPr>
        </p:nvSpPr>
        <p:spPr/>
        <p:txBody>
          <a:bodyPr/>
          <a:lstStyle/>
          <a:p>
            <a:r>
              <a:rPr lang="en-GB" smtClean="0"/>
              <a:t>In adult protection, if in doubt, rule it in, not out! </a:t>
            </a:r>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0F4FE4-D42D-4665-AB87-86CCB80E24E5}" type="datetime1">
              <a:rPr lang="en-US" smtClean="0"/>
              <a:t>6/21/2023</a:t>
            </a:fld>
            <a:endParaRPr lang="en-US" dirty="0"/>
          </a:p>
        </p:txBody>
      </p:sp>
      <p:sp>
        <p:nvSpPr>
          <p:cNvPr id="4" name="Footer Placeholder 3"/>
          <p:cNvSpPr>
            <a:spLocks noGrp="1"/>
          </p:cNvSpPr>
          <p:nvPr>
            <p:ph type="ftr" sz="quarter" idx="11"/>
          </p:nvPr>
        </p:nvSpPr>
        <p:spPr/>
        <p:txBody>
          <a:bodyPr/>
          <a:lstStyle/>
          <a:p>
            <a:r>
              <a:rPr lang="en-GB" smtClean="0"/>
              <a:t>In adult protection, if in doubt, rule it in, not out! </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43428-FD90-4C0D-8D7D-81A5CF55A4E7}" type="datetime1">
              <a:rPr lang="en-US" smtClean="0"/>
              <a:t>6/21/2023</a:t>
            </a:fld>
            <a:endParaRPr lang="en-US" dirty="0"/>
          </a:p>
        </p:txBody>
      </p:sp>
      <p:sp>
        <p:nvSpPr>
          <p:cNvPr id="3" name="Footer Placeholder 2"/>
          <p:cNvSpPr>
            <a:spLocks noGrp="1"/>
          </p:cNvSpPr>
          <p:nvPr>
            <p:ph type="ftr" sz="quarter" idx="11"/>
          </p:nvPr>
        </p:nvSpPr>
        <p:spPr/>
        <p:txBody>
          <a:bodyPr/>
          <a:lstStyle/>
          <a:p>
            <a:r>
              <a:rPr lang="en-GB" smtClean="0"/>
              <a:t>In adult protection, if in doubt, rule it in, not out! </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B82697-4334-4D26-8A57-E83DA5B03560}" type="datetime1">
              <a:rPr lang="en-US" smtClean="0"/>
              <a:t>6/21/2023</a:t>
            </a:fld>
            <a:endParaRPr lang="en-US" dirty="0"/>
          </a:p>
        </p:txBody>
      </p:sp>
      <p:sp>
        <p:nvSpPr>
          <p:cNvPr id="6" name="Footer Placeholder 5"/>
          <p:cNvSpPr>
            <a:spLocks noGrp="1"/>
          </p:cNvSpPr>
          <p:nvPr>
            <p:ph type="ftr" sz="quarter" idx="11"/>
          </p:nvPr>
        </p:nvSpPr>
        <p:spPr/>
        <p:txBody>
          <a:bodyPr/>
          <a:lstStyle/>
          <a:p>
            <a:r>
              <a:rPr lang="en-GB" smtClean="0"/>
              <a:t>In adult protection, if in doubt, rule it in, not out! </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00E11F3-0FEE-42FD-A2B1-A0CD421DD7EB}" type="datetime1">
              <a:rPr lang="en-US" smtClean="0"/>
              <a:t>6/21/2023</a:t>
            </a:fld>
            <a:endParaRPr lang="en-US" dirty="0"/>
          </a:p>
        </p:txBody>
      </p:sp>
      <p:sp>
        <p:nvSpPr>
          <p:cNvPr id="6" name="Footer Placeholder 5"/>
          <p:cNvSpPr>
            <a:spLocks noGrp="1"/>
          </p:cNvSpPr>
          <p:nvPr>
            <p:ph type="ftr" sz="quarter" idx="11"/>
          </p:nvPr>
        </p:nvSpPr>
        <p:spPr/>
        <p:txBody>
          <a:bodyPr/>
          <a:lstStyle/>
          <a:p>
            <a:r>
              <a:rPr lang="en-GB" smtClean="0"/>
              <a:t>In adult protection, if in doubt, rule it in, not out! </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C8B6D4-B0F2-4A86-9F70-1F39698585A4}" type="datetime1">
              <a:rPr lang="en-US" smtClean="0"/>
              <a:t>6/21/2023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In adult protection, if in doubt, rule it in, not out! </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5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304800" y="1554166"/>
            <a:ext cx="8686800" cy="4525963"/>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p:txBody>
      </p:sp>
      <p:sp>
        <p:nvSpPr>
          <p:cNvPr id="11" name="Date Placeholder 10"/>
          <p:cNvSpPr>
            <a:spLocks noGrp="1"/>
          </p:cNvSpPr>
          <p:nvPr>
            <p:ph type="dt" sz="half" idx="2"/>
          </p:nvPr>
        </p:nvSpPr>
        <p:spPr>
          <a:xfrm>
            <a:off x="6477000" y="76203"/>
            <a:ext cx="2514600" cy="288925"/>
          </a:xfrm>
          <a:prstGeom prst="rect">
            <a:avLst/>
          </a:prstGeom>
        </p:spPr>
        <p:txBody>
          <a:bodyPr vert="horz"/>
          <a:lstStyle>
            <a:lvl1pPr algn="l" eaLnBrk="1" latinLnBrk="0" hangingPunct="1">
              <a:defRPr kumimoji="0" sz="1200">
                <a:solidFill>
                  <a:srgbClr val="660066"/>
                </a:solidFill>
                <a:latin typeface="Calibri" panose="020F0502020204030204" pitchFamily="34" charset="0"/>
                <a:cs typeface="Arial" pitchFamily="34" charset="0"/>
              </a:defRPr>
            </a:lvl1pPr>
          </a:lstStyle>
          <a:p>
            <a:fld id="{79E29EB6-16AB-44B9-9271-ECDCB9B569A4}" type="datetime1">
              <a:rPr lang="en-US" smtClean="0"/>
              <a:t>6/21/2023</a:t>
            </a:fld>
            <a:endParaRPr lang="en-GB"/>
          </a:p>
        </p:txBody>
      </p:sp>
      <p:sp>
        <p:nvSpPr>
          <p:cNvPr id="28" name="Footer Placeholder 27"/>
          <p:cNvSpPr>
            <a:spLocks noGrp="1"/>
          </p:cNvSpPr>
          <p:nvPr>
            <p:ph type="ftr" sz="quarter" idx="3"/>
          </p:nvPr>
        </p:nvSpPr>
        <p:spPr>
          <a:xfrm>
            <a:off x="3124200" y="76203"/>
            <a:ext cx="3352800" cy="288925"/>
          </a:xfrm>
          <a:prstGeom prst="rect">
            <a:avLst/>
          </a:prstGeom>
        </p:spPr>
        <p:txBody>
          <a:bodyPr vert="horz"/>
          <a:lstStyle>
            <a:lvl1pPr algn="r" eaLnBrk="1" latinLnBrk="0" hangingPunct="1">
              <a:defRPr kumimoji="0" sz="1200">
                <a:solidFill>
                  <a:srgbClr val="660066"/>
                </a:solidFill>
                <a:latin typeface="Calibri" panose="020F0502020204030204" pitchFamily="34" charset="0"/>
                <a:cs typeface="Arial" pitchFamily="34" charset="0"/>
              </a:defRPr>
            </a:lvl1pPr>
          </a:lstStyle>
          <a:p>
            <a:r>
              <a:rPr lang="en-GB" smtClean="0"/>
              <a:t>In adult protection, if in doubt, rule it in, not out! </a:t>
            </a:r>
            <a:endParaRPr lang="en-GB"/>
          </a:p>
        </p:txBody>
      </p:sp>
      <p:sp>
        <p:nvSpPr>
          <p:cNvPr id="5" name="Slide Number Placeholder 4"/>
          <p:cNvSpPr>
            <a:spLocks noGrp="1"/>
          </p:cNvSpPr>
          <p:nvPr>
            <p:ph type="sldNum" sz="quarter" idx="4"/>
          </p:nvPr>
        </p:nvSpPr>
        <p:spPr>
          <a:xfrm>
            <a:off x="8229600" y="6477004"/>
            <a:ext cx="762000" cy="244475"/>
          </a:xfrm>
          <a:prstGeom prst="rect">
            <a:avLst/>
          </a:prstGeom>
        </p:spPr>
        <p:txBody>
          <a:bodyPr vert="horz"/>
          <a:lstStyle>
            <a:lvl1pPr algn="r" eaLnBrk="1" latinLnBrk="0" hangingPunct="1">
              <a:defRPr kumimoji="0" sz="1200">
                <a:solidFill>
                  <a:srgbClr val="660066"/>
                </a:solidFill>
              </a:defRPr>
            </a:lvl1pPr>
          </a:lstStyle>
          <a:p>
            <a:fld id="{192E7876-E8B6-4CDF-B005-59AB62E4DEB8}" type="slidenum">
              <a:rPr lang="en-GB" smtClean="0"/>
              <a:t>‹#›</a:t>
            </a:fld>
            <a:endParaRPr lang="en-GB"/>
          </a:p>
        </p:txBody>
      </p:sp>
      <p:sp>
        <p:nvSpPr>
          <p:cNvPr id="10" name="Title Placeholder 9"/>
          <p:cNvSpPr>
            <a:spLocks noGrp="1"/>
          </p:cNvSpPr>
          <p:nvPr>
            <p:ph type="title"/>
          </p:nvPr>
        </p:nvSpPr>
        <p:spPr>
          <a:xfrm>
            <a:off x="304800" y="457200"/>
            <a:ext cx="8686800" cy="838200"/>
          </a:xfrm>
          <a:prstGeom prst="rect">
            <a:avLst/>
          </a:prstGeom>
          <a:effectLst/>
        </p:spPr>
        <p:txBody>
          <a:bodyPr vert="horz" anchor="ctr">
            <a:normAutofit/>
          </a:bodyPr>
          <a:lstStyle/>
          <a:p>
            <a:r>
              <a:rPr kumimoji="0" lang="en-US" smtClean="0"/>
              <a:t>Click to edit Master title style</a:t>
            </a:r>
            <a:endParaRPr kumimoji="0" lang="en-US" dirty="0"/>
          </a:p>
        </p:txBody>
      </p:sp>
    </p:spTree>
    <p:extLst>
      <p:ext uri="{BB962C8B-B14F-4D97-AF65-F5344CB8AC3E}">
        <p14:creationId xmlns:p14="http://schemas.microsoft.com/office/powerpoint/2010/main" val="1878308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timing>
    <p:tnLst>
      <p:par>
        <p:cTn id="1" dur="indefinite" restart="never" nodeType="tmRoot"/>
      </p:par>
    </p:tnLst>
  </p:timing>
  <p:hf sldNum="0" hdr="0" dt="0"/>
  <p:txStyles>
    <p:titleStyle>
      <a:lvl1pPr algn="ctr" rtl="0" eaLnBrk="1" latinLnBrk="0" hangingPunct="1">
        <a:spcBef>
          <a:spcPct val="0"/>
        </a:spcBef>
        <a:buNone/>
        <a:defRPr kumimoji="0" sz="3600" b="1" kern="1200" cap="all" baseline="0">
          <a:solidFill>
            <a:srgbClr val="660066"/>
          </a:solidFill>
          <a:effectLst/>
          <a:latin typeface="Calibri" panose="020F0502020204030204" pitchFamily="34" charset="0"/>
          <a:ea typeface="+mj-ea"/>
          <a:cs typeface="Arial" pitchFamily="34" charset="0"/>
        </a:defRPr>
      </a:lvl1pPr>
    </p:titleStyle>
    <p:bodyStyle>
      <a:lvl1pPr marL="342891" indent="-342891" algn="l" rtl="0" eaLnBrk="1" latinLnBrk="0" hangingPunct="1">
        <a:spcBef>
          <a:spcPct val="20000"/>
        </a:spcBef>
        <a:buClr>
          <a:srgbClr val="660066"/>
        </a:buClr>
        <a:buSzPct val="70000"/>
        <a:buFont typeface="Wingdings" pitchFamily="2" charset="2"/>
        <a:buChar char="Ø"/>
        <a:defRPr kumimoji="0" sz="3200" kern="1200" baseline="0">
          <a:solidFill>
            <a:schemeClr val="tx1"/>
          </a:solidFill>
          <a:latin typeface="Calibri" panose="020F0502020204030204" pitchFamily="34" charset="0"/>
          <a:ea typeface="+mn-ea"/>
          <a:cs typeface="Arial" pitchFamily="34" charset="0"/>
        </a:defRPr>
      </a:lvl1pPr>
      <a:lvl2pPr marL="742932" indent="-285744" algn="l" rtl="0" eaLnBrk="1" latinLnBrk="0" hangingPunct="1">
        <a:spcBef>
          <a:spcPct val="20000"/>
        </a:spcBef>
        <a:buClr>
          <a:srgbClr val="660066"/>
        </a:buClr>
        <a:buSzPct val="70000"/>
        <a:buFont typeface="Arial" pitchFamily="34" charset="0"/>
        <a:buChar char="•"/>
        <a:defRPr kumimoji="0" sz="2800" kern="1200" baseline="0">
          <a:solidFill>
            <a:schemeClr val="tx1"/>
          </a:solidFill>
          <a:latin typeface="Calibri" panose="020F0502020204030204" pitchFamily="34" charset="0"/>
          <a:ea typeface="+mn-ea"/>
          <a:cs typeface="Arial" pitchFamily="34" charset="0"/>
        </a:defRPr>
      </a:lvl2pPr>
      <a:lvl3pPr marL="1142971" indent="-228594" algn="l" rtl="0" eaLnBrk="1" latinLnBrk="0" hangingPunct="1">
        <a:spcBef>
          <a:spcPct val="20000"/>
        </a:spcBef>
        <a:buClr>
          <a:srgbClr val="660066"/>
        </a:buClr>
        <a:buSzPct val="70000"/>
        <a:buFont typeface="Courier New" pitchFamily="49" charset="0"/>
        <a:buChar char="o"/>
        <a:defRPr kumimoji="0" sz="2400" kern="1200" baseline="0">
          <a:solidFill>
            <a:schemeClr val="tx1"/>
          </a:solidFill>
          <a:latin typeface="Calibri" panose="020F0502020204030204" pitchFamily="34" charset="0"/>
          <a:ea typeface="+mn-ea"/>
          <a:cs typeface="Arial" pitchFamily="34" charset="0"/>
        </a:defRPr>
      </a:lvl3pPr>
      <a:lvl4pPr marL="1600160" indent="-228594" algn="l" rtl="0" eaLnBrk="1" latinLnBrk="0" hangingPunct="1">
        <a:spcBef>
          <a:spcPct val="20000"/>
        </a:spcBef>
        <a:buClr>
          <a:schemeClr val="accent1"/>
        </a:buClr>
        <a:buSzPct val="70000"/>
        <a:buFont typeface="Wingdings 2"/>
        <a:buChar char=""/>
        <a:defRPr kumimoji="0" sz="2000" kern="1200" baseline="0">
          <a:solidFill>
            <a:schemeClr val="tx1"/>
          </a:solidFill>
          <a:latin typeface="+mn-lt"/>
          <a:ea typeface="+mn-ea"/>
          <a:cs typeface="+mn-cs"/>
        </a:defRPr>
      </a:lvl4pPr>
      <a:lvl5pPr marL="2057349" indent="-228594" algn="l" rtl="0" eaLnBrk="1" latinLnBrk="0" hangingPunct="1">
        <a:spcBef>
          <a:spcPct val="20000"/>
        </a:spcBef>
        <a:buClr>
          <a:schemeClr val="accent1"/>
        </a:buClr>
        <a:buSzPct val="60000"/>
        <a:buFont typeface="Wingdings 2"/>
        <a:buChar char=""/>
        <a:defRPr kumimoji="0" sz="1800" kern="1200" baseline="0">
          <a:solidFill>
            <a:schemeClr val="tx1"/>
          </a:solidFill>
          <a:latin typeface="+mn-lt"/>
          <a:ea typeface="+mn-ea"/>
          <a:cs typeface="+mn-cs"/>
        </a:defRPr>
      </a:lvl5pPr>
      <a:lvl6pPr marL="2514537" indent="-228594"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726" indent="-228594"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8914" indent="-228594"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103" indent="-228594"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89" algn="l" rtl="0" eaLnBrk="1" latinLnBrk="0" hangingPunct="1">
        <a:defRPr kumimoji="0" kern="1200">
          <a:solidFill>
            <a:schemeClr val="tx1"/>
          </a:solidFill>
          <a:latin typeface="+mn-lt"/>
          <a:ea typeface="+mn-ea"/>
          <a:cs typeface="+mn-cs"/>
        </a:defRPr>
      </a:lvl2pPr>
      <a:lvl3pPr marL="914377" algn="l" rtl="0" eaLnBrk="1" latinLnBrk="0" hangingPunct="1">
        <a:defRPr kumimoji="0" kern="1200">
          <a:solidFill>
            <a:schemeClr val="tx1"/>
          </a:solidFill>
          <a:latin typeface="+mn-lt"/>
          <a:ea typeface="+mn-ea"/>
          <a:cs typeface="+mn-cs"/>
        </a:defRPr>
      </a:lvl3pPr>
      <a:lvl4pPr marL="1371566" algn="l" rtl="0" eaLnBrk="1" latinLnBrk="0" hangingPunct="1">
        <a:defRPr kumimoji="0" kern="1200">
          <a:solidFill>
            <a:schemeClr val="tx1"/>
          </a:solidFill>
          <a:latin typeface="+mn-lt"/>
          <a:ea typeface="+mn-ea"/>
          <a:cs typeface="+mn-cs"/>
        </a:defRPr>
      </a:lvl4pPr>
      <a:lvl5pPr marL="1828754" algn="l" rtl="0" eaLnBrk="1" latinLnBrk="0" hangingPunct="1">
        <a:defRPr kumimoji="0" kern="1200">
          <a:solidFill>
            <a:schemeClr val="tx1"/>
          </a:solidFill>
          <a:latin typeface="+mn-lt"/>
          <a:ea typeface="+mn-ea"/>
          <a:cs typeface="+mn-cs"/>
        </a:defRPr>
      </a:lvl5pPr>
      <a:lvl6pPr marL="2285943" algn="l" rtl="0" eaLnBrk="1" latinLnBrk="0" hangingPunct="1">
        <a:defRPr kumimoji="0" kern="1200">
          <a:solidFill>
            <a:schemeClr val="tx1"/>
          </a:solidFill>
          <a:latin typeface="+mn-lt"/>
          <a:ea typeface="+mn-ea"/>
          <a:cs typeface="+mn-cs"/>
        </a:defRPr>
      </a:lvl6pPr>
      <a:lvl7pPr marL="2743131" algn="l" rtl="0" eaLnBrk="1" latinLnBrk="0" hangingPunct="1">
        <a:defRPr kumimoji="0" kern="1200">
          <a:solidFill>
            <a:schemeClr val="tx1"/>
          </a:solidFill>
          <a:latin typeface="+mn-lt"/>
          <a:ea typeface="+mn-ea"/>
          <a:cs typeface="+mn-cs"/>
        </a:defRPr>
      </a:lvl7pPr>
      <a:lvl8pPr marL="3200320" algn="l" rtl="0" eaLnBrk="1" latinLnBrk="0" hangingPunct="1">
        <a:defRPr kumimoji="0" kern="1200">
          <a:solidFill>
            <a:schemeClr val="tx1"/>
          </a:solidFill>
          <a:latin typeface="+mn-lt"/>
          <a:ea typeface="+mn-ea"/>
          <a:cs typeface="+mn-cs"/>
        </a:defRPr>
      </a:lvl8pPr>
      <a:lvl9pPr marL="365750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v.scot/Publications/2004/05/19280/3616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cornwall.gov.uk/media/3633936/Steven-Hoskin-Serious-Case-Review-Exec-Summary.pdf"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twitter.com/EMPPC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5.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143000" y="3814474"/>
            <a:ext cx="6858000" cy="2657578"/>
          </a:xfrm>
        </p:spPr>
        <p:txBody>
          <a:bodyPr>
            <a:normAutofit fontScale="77500" lnSpcReduction="20000"/>
          </a:bodyPr>
          <a:lstStyle/>
          <a:p>
            <a:r>
              <a:rPr lang="en-GB" sz="3600" b="1" dirty="0" smtClean="0">
                <a:solidFill>
                  <a:srgbClr val="80276C"/>
                </a:solidFill>
              </a:rPr>
              <a:t>ASP and the ‘T.I.L.S.’ Approach</a:t>
            </a:r>
          </a:p>
          <a:p>
            <a:endParaRPr lang="en-GB" sz="3600" b="1" dirty="0" smtClean="0">
              <a:solidFill>
                <a:srgbClr val="80276C"/>
              </a:solidFill>
            </a:endParaRPr>
          </a:p>
          <a:p>
            <a:r>
              <a:rPr lang="en-GB" sz="3600" b="1" dirty="0" smtClean="0">
                <a:solidFill>
                  <a:srgbClr val="80276C"/>
                </a:solidFill>
              </a:rPr>
              <a:t>Types of Harm;</a:t>
            </a:r>
          </a:p>
          <a:p>
            <a:r>
              <a:rPr lang="en-GB" sz="3600" b="1" dirty="0" smtClean="0">
                <a:solidFill>
                  <a:srgbClr val="80276C"/>
                </a:solidFill>
              </a:rPr>
              <a:t> Imminence of Harm; </a:t>
            </a:r>
          </a:p>
          <a:p>
            <a:r>
              <a:rPr lang="en-GB" sz="3600" b="1" dirty="0" smtClean="0">
                <a:solidFill>
                  <a:srgbClr val="80276C"/>
                </a:solidFill>
              </a:rPr>
              <a:t>Likelihood of Harm;</a:t>
            </a:r>
          </a:p>
          <a:p>
            <a:r>
              <a:rPr lang="en-GB" sz="3600" b="1" dirty="0" smtClean="0">
                <a:solidFill>
                  <a:srgbClr val="80276C"/>
                </a:solidFill>
              </a:rPr>
              <a:t> Severity of Impact of Harm.</a:t>
            </a:r>
            <a:endParaRPr lang="en-GB" sz="3600" b="1" dirty="0">
              <a:solidFill>
                <a:srgbClr val="80276C"/>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3146425" y="1465378"/>
            <a:ext cx="2851150" cy="1969135"/>
          </a:xfrm>
          <a:prstGeom prst="rect">
            <a:avLst/>
          </a:prstGeom>
        </p:spPr>
      </p:pic>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71227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smtClean="0">
                <a:solidFill>
                  <a:srgbClr val="660066"/>
                </a:solidFill>
                <a:latin typeface="Calibri" panose="020F0502020204030204" pitchFamily="34" charset="0"/>
                <a:cs typeface="Arial" pitchFamily="34" charset="0"/>
              </a:rPr>
              <a:t>T.I.L.S.</a:t>
            </a:r>
            <a:br>
              <a:rPr lang="en-GB" sz="3600" b="1" dirty="0" smtClean="0">
                <a:solidFill>
                  <a:srgbClr val="660066"/>
                </a:solidFill>
                <a:latin typeface="Calibri" panose="020F0502020204030204" pitchFamily="34" charset="0"/>
                <a:cs typeface="Arial" pitchFamily="34" charset="0"/>
              </a:rPr>
            </a:br>
            <a:endParaRPr lang="en-GB" sz="3600" b="1" dirty="0">
              <a:solidFill>
                <a:srgbClr val="660066"/>
              </a:solidFill>
              <a:latin typeface="Calibri" panose="020F0502020204030204" pitchFamily="34" charset="0"/>
              <a:cs typeface="Arial" pitchFamily="34" charset="0"/>
            </a:endParaRPr>
          </a:p>
        </p:txBody>
      </p:sp>
      <p:sp>
        <p:nvSpPr>
          <p:cNvPr id="3" name="Content Placeholder 2"/>
          <p:cNvSpPr>
            <a:spLocks noGrp="1"/>
          </p:cNvSpPr>
          <p:nvPr>
            <p:ph idx="1"/>
          </p:nvPr>
        </p:nvSpPr>
        <p:spPr>
          <a:xfrm>
            <a:off x="823702" y="1929864"/>
            <a:ext cx="7886700" cy="4351338"/>
          </a:xfrm>
        </p:spPr>
        <p:txBody>
          <a:bodyPr/>
          <a:lstStyle/>
          <a:p>
            <a:r>
              <a:rPr lang="en-GB" b="1" dirty="0">
                <a:cs typeface="Times New Roman" panose="02020603050405020304" pitchFamily="18" charset="0"/>
              </a:rPr>
              <a:t>T</a:t>
            </a:r>
            <a:r>
              <a:rPr lang="en-GB" dirty="0">
                <a:cs typeface="Times New Roman" panose="02020603050405020304" pitchFamily="18" charset="0"/>
              </a:rPr>
              <a:t>ypes</a:t>
            </a:r>
          </a:p>
          <a:p>
            <a:r>
              <a:rPr lang="en-GB" b="1" dirty="0">
                <a:cs typeface="Times New Roman" panose="02020603050405020304" pitchFamily="18" charset="0"/>
              </a:rPr>
              <a:t>I</a:t>
            </a:r>
            <a:r>
              <a:rPr lang="en-GB" dirty="0">
                <a:cs typeface="Times New Roman" panose="02020603050405020304" pitchFamily="18" charset="0"/>
              </a:rPr>
              <a:t>mminence</a:t>
            </a:r>
          </a:p>
          <a:p>
            <a:r>
              <a:rPr lang="en-GB" b="1" dirty="0">
                <a:cs typeface="Times New Roman" panose="02020603050405020304" pitchFamily="18" charset="0"/>
              </a:rPr>
              <a:t>L</a:t>
            </a:r>
            <a:r>
              <a:rPr lang="en-GB" dirty="0">
                <a:cs typeface="Times New Roman" panose="02020603050405020304" pitchFamily="18" charset="0"/>
              </a:rPr>
              <a:t>ikelihood &amp; </a:t>
            </a:r>
          </a:p>
          <a:p>
            <a:r>
              <a:rPr lang="en-GB" b="1" dirty="0">
                <a:cs typeface="Times New Roman" panose="02020603050405020304" pitchFamily="18" charset="0"/>
              </a:rPr>
              <a:t>S</a:t>
            </a:r>
            <a:r>
              <a:rPr lang="en-GB" dirty="0">
                <a:cs typeface="Times New Roman" panose="02020603050405020304" pitchFamily="18" charset="0"/>
              </a:rPr>
              <a:t>everity</a:t>
            </a:r>
          </a:p>
          <a:p>
            <a:pPr marL="0" indent="0">
              <a:buNone/>
            </a:pPr>
            <a:r>
              <a:rPr lang="en-GB" dirty="0" smtClean="0">
                <a:cs typeface="Times New Roman" panose="02020603050405020304" pitchFamily="18" charset="0"/>
              </a:rPr>
              <a:t>Informing</a:t>
            </a:r>
            <a:r>
              <a:rPr lang="en-GB" b="1" dirty="0" smtClean="0">
                <a:cs typeface="Times New Roman" panose="02020603050405020304" pitchFamily="18" charset="0"/>
              </a:rPr>
              <a:t>…</a:t>
            </a:r>
            <a:endParaRPr lang="en-GB" b="1" dirty="0">
              <a:cs typeface="Times New Roman" panose="02020603050405020304" pitchFamily="18" charset="0"/>
            </a:endParaRPr>
          </a:p>
          <a:p>
            <a:r>
              <a:rPr lang="en-GB" i="1" dirty="0">
                <a:cs typeface="Times New Roman" panose="02020603050405020304" pitchFamily="18" charset="0"/>
              </a:rPr>
              <a:t>SMART </a:t>
            </a:r>
            <a:r>
              <a:rPr lang="en-GB" i="1" dirty="0" smtClean="0">
                <a:cs typeface="Times New Roman" panose="02020603050405020304" pitchFamily="18" charset="0"/>
              </a:rPr>
              <a:t>actions</a:t>
            </a:r>
            <a:endParaRPr lang="en-GB" dirty="0" smtClean="0"/>
          </a:p>
          <a:p>
            <a:pPr marL="0" indent="0">
              <a:buClr>
                <a:srgbClr val="80276C"/>
              </a:buClr>
              <a:buNone/>
            </a:pPr>
            <a:endParaRPr lang="en-GB"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227143" y="6176963"/>
            <a:ext cx="752763" cy="532802"/>
          </a:xfrm>
          <a:prstGeom prst="rect">
            <a:avLst/>
          </a:prstGeom>
        </p:spPr>
      </p:pic>
      <p:sp>
        <p:nvSpPr>
          <p:cNvPr id="4" name="Footer Placeholder 3"/>
          <p:cNvSpPr>
            <a:spLocks noGrp="1"/>
          </p:cNvSpPr>
          <p:nvPr>
            <p:ph type="ftr" sz="quarter" idx="11"/>
          </p:nvPr>
        </p:nvSpPr>
        <p:spPr/>
        <p:txBody>
          <a:bodyPr/>
          <a:lstStyle/>
          <a:p>
            <a:r>
              <a:rPr lang="en-GB" smtClean="0"/>
              <a:t>In adult protection, if in doubt, rule it in, not out! </a:t>
            </a:r>
            <a:endParaRPr lang="en-US" dirty="0"/>
          </a:p>
        </p:txBody>
      </p:sp>
    </p:spTree>
    <p:extLst>
      <p:ext uri="{BB962C8B-B14F-4D97-AF65-F5344CB8AC3E}">
        <p14:creationId xmlns:p14="http://schemas.microsoft.com/office/powerpoint/2010/main" val="4004316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660066"/>
                </a:solidFill>
                <a:latin typeface="Calibri" panose="020F0502020204030204" pitchFamily="34" charset="0"/>
                <a:cs typeface="Arial" pitchFamily="34" charset="0"/>
              </a:rPr>
              <a:t>Putting the Adult at Risk at The Centre of Everything We Do</a:t>
            </a:r>
          </a:p>
        </p:txBody>
      </p:sp>
      <p:pic>
        <p:nvPicPr>
          <p:cNvPr id="4" name="Content Placeholder 3" descr="Middle Man"/>
          <p:cNvPicPr>
            <a:picLocks noGrp="1"/>
          </p:cNvPicPr>
          <p:nvPr>
            <p:ph idx="1"/>
          </p:nvPr>
        </p:nvPicPr>
        <p:blipFill>
          <a:blip r:embed="rId3" cstate="print"/>
          <a:srcRect/>
          <a:stretch>
            <a:fillRect/>
          </a:stretch>
        </p:blipFill>
        <p:spPr bwMode="auto">
          <a:xfrm>
            <a:off x="1581150" y="2691606"/>
            <a:ext cx="5981700" cy="2619375"/>
          </a:xfrm>
          <a:prstGeom prst="rect">
            <a:avLst/>
          </a:prstGeom>
          <a:noFill/>
          <a:ln w="9525">
            <a:noFill/>
            <a:miter lim="800000"/>
            <a:headEnd/>
            <a:tailEnd/>
          </a:ln>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8227143" y="6176963"/>
            <a:ext cx="752763" cy="532802"/>
          </a:xfrm>
          <a:prstGeom prst="rect">
            <a:avLst/>
          </a:prstGeom>
        </p:spPr>
      </p:pic>
      <p:sp>
        <p:nvSpPr>
          <p:cNvPr id="6" name="Footer Placeholder 5"/>
          <p:cNvSpPr>
            <a:spLocks noGrp="1"/>
          </p:cNvSpPr>
          <p:nvPr>
            <p:ph type="ftr" sz="quarter" idx="11"/>
          </p:nvPr>
        </p:nvSpPr>
        <p:spPr/>
        <p:txBody>
          <a:bodyPr/>
          <a:lstStyle/>
          <a:p>
            <a:r>
              <a:rPr lang="en-GB" smtClean="0"/>
              <a:t>In adult protection, if in doubt, rule it in, not out! </a:t>
            </a:r>
            <a:endParaRPr lang="en-US" dirty="0"/>
          </a:p>
        </p:txBody>
      </p:sp>
    </p:spTree>
    <p:extLst>
      <p:ext uri="{BB962C8B-B14F-4D97-AF65-F5344CB8AC3E}">
        <p14:creationId xmlns:p14="http://schemas.microsoft.com/office/powerpoint/2010/main" val="2860339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660066"/>
                </a:solidFill>
                <a:latin typeface="Calibri" panose="020F0502020204030204" pitchFamily="34" charset="0"/>
                <a:cs typeface="Arial" pitchFamily="34" charset="0"/>
              </a:rPr>
              <a:t>Miss X</a:t>
            </a:r>
          </a:p>
        </p:txBody>
      </p:sp>
      <p:sp>
        <p:nvSpPr>
          <p:cNvPr id="3" name="Content Placeholder 2"/>
          <p:cNvSpPr>
            <a:spLocks noGrp="1"/>
          </p:cNvSpPr>
          <p:nvPr>
            <p:ph idx="1"/>
          </p:nvPr>
        </p:nvSpPr>
        <p:spPr/>
        <p:txBody>
          <a:bodyPr>
            <a:normAutofit fontScale="77500" lnSpcReduction="20000"/>
          </a:bodyPr>
          <a:lstStyle/>
          <a:p>
            <a:r>
              <a:rPr lang="en-GB" dirty="0">
                <a:cs typeface="Times New Roman" panose="02020603050405020304" pitchFamily="18" charset="0"/>
              </a:rPr>
              <a:t>“Formal assessments were </a:t>
            </a:r>
            <a:r>
              <a:rPr lang="en-GB" b="1" dirty="0">
                <a:cs typeface="Times New Roman" panose="02020603050405020304" pitchFamily="18" charset="0"/>
              </a:rPr>
              <a:t>rare</a:t>
            </a:r>
            <a:r>
              <a:rPr lang="en-GB" dirty="0">
                <a:cs typeface="Times New Roman" panose="02020603050405020304" pitchFamily="18" charset="0"/>
              </a:rPr>
              <a:t> and of a </a:t>
            </a:r>
            <a:r>
              <a:rPr lang="en-GB" b="1" dirty="0">
                <a:cs typeface="Times New Roman" panose="02020603050405020304" pitchFamily="18" charset="0"/>
              </a:rPr>
              <a:t>very poor standard, when recorded</a:t>
            </a:r>
            <a:r>
              <a:rPr lang="en-GB" dirty="0">
                <a:cs typeface="Times New Roman" panose="02020603050405020304" pitchFamily="18" charset="0"/>
              </a:rPr>
              <a:t>. The level of recorded service input </a:t>
            </a:r>
            <a:r>
              <a:rPr lang="en-GB" b="1" dirty="0">
                <a:cs typeface="Times New Roman" panose="02020603050405020304" pitchFamily="18" charset="0"/>
              </a:rPr>
              <a:t>fell far short </a:t>
            </a:r>
            <a:r>
              <a:rPr lang="en-GB" dirty="0">
                <a:cs typeface="Times New Roman" panose="02020603050405020304" pitchFamily="18" charset="0"/>
              </a:rPr>
              <a:t>of that required to address the individuals' high degree of need. There was a lack ....of </a:t>
            </a:r>
            <a:r>
              <a:rPr lang="en-GB" b="1" dirty="0">
                <a:cs typeface="Times New Roman" panose="02020603050405020304" pitchFamily="18" charset="0"/>
              </a:rPr>
              <a:t>focused monitoring of decisions </a:t>
            </a:r>
            <a:r>
              <a:rPr lang="en-GB" dirty="0">
                <a:cs typeface="Times New Roman" panose="02020603050405020304" pitchFamily="18" charset="0"/>
              </a:rPr>
              <a:t>taken.”</a:t>
            </a:r>
          </a:p>
          <a:p>
            <a:endParaRPr lang="en-GB" dirty="0">
              <a:cs typeface="Times New Roman" panose="02020603050405020304" pitchFamily="18" charset="0"/>
            </a:endParaRPr>
          </a:p>
          <a:p>
            <a:r>
              <a:rPr lang="en-GB" dirty="0">
                <a:cs typeface="Times New Roman" panose="02020603050405020304" pitchFamily="18" charset="0"/>
              </a:rPr>
              <a:t>“The lack of comprehensive assessments and of care and protection plans resulted in unfocused contacts with service users, with no clarity of purpose for intervention, and no opportunity for effective monitoring of progress. </a:t>
            </a:r>
            <a:r>
              <a:rPr lang="en-GB" b="1" dirty="0">
                <a:cs typeface="Times New Roman" panose="02020603050405020304" pitchFamily="18" charset="0"/>
              </a:rPr>
              <a:t>This is both the reason for, and the outcome of, little or no effective intervention at critical times.”</a:t>
            </a:r>
          </a:p>
          <a:p>
            <a:endParaRPr lang="en-GB" b="1" dirty="0">
              <a:latin typeface="Times New Roman" panose="02020603050405020304" pitchFamily="18" charset="0"/>
              <a:cs typeface="Times New Roman" panose="02020603050405020304" pitchFamily="18" charset="0"/>
            </a:endParaRPr>
          </a:p>
          <a:p>
            <a:pPr marL="0" indent="0">
              <a:buNone/>
            </a:pPr>
            <a:endParaRPr lang="en-GB" dirty="0"/>
          </a:p>
          <a:p>
            <a:r>
              <a:rPr lang="en-GB" dirty="0">
                <a:hlinkClick r:id="rId2"/>
              </a:rPr>
              <a:t>https://www.gov.scot/Publications/2004/05/19280/36168#3</a:t>
            </a:r>
            <a:r>
              <a:rPr lang="en-GB" dirty="0"/>
              <a:t> </a:t>
            </a:r>
          </a:p>
          <a:p>
            <a:endParaRPr lang="en-GB"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8227143" y="6176963"/>
            <a:ext cx="752763" cy="532802"/>
          </a:xfrm>
          <a:prstGeom prst="rect">
            <a:avLst/>
          </a:prstGeom>
        </p:spPr>
      </p:pic>
      <p:sp>
        <p:nvSpPr>
          <p:cNvPr id="5" name="Footer Placeholder 4"/>
          <p:cNvSpPr>
            <a:spLocks noGrp="1"/>
          </p:cNvSpPr>
          <p:nvPr>
            <p:ph type="ftr" sz="quarter" idx="11"/>
          </p:nvPr>
        </p:nvSpPr>
        <p:spPr/>
        <p:txBody>
          <a:bodyPr/>
          <a:lstStyle/>
          <a:p>
            <a:r>
              <a:rPr lang="en-GB" smtClean="0"/>
              <a:t>In adult protection, if in doubt, rule it in, not out! </a:t>
            </a:r>
            <a:endParaRPr lang="en-US" dirty="0"/>
          </a:p>
        </p:txBody>
      </p:sp>
    </p:spTree>
    <p:extLst>
      <p:ext uri="{BB962C8B-B14F-4D97-AF65-F5344CB8AC3E}">
        <p14:creationId xmlns:p14="http://schemas.microsoft.com/office/powerpoint/2010/main" val="1493182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660066"/>
                </a:solidFill>
                <a:latin typeface="Calibri" panose="020F0502020204030204" pitchFamily="34" charset="0"/>
                <a:cs typeface="Arial" pitchFamily="34" charset="0"/>
              </a:rPr>
              <a:t>Steven Hoskins</a:t>
            </a:r>
          </a:p>
        </p:txBody>
      </p:sp>
      <p:sp>
        <p:nvSpPr>
          <p:cNvPr id="3" name="Content Placeholder 2"/>
          <p:cNvSpPr>
            <a:spLocks noGrp="1"/>
          </p:cNvSpPr>
          <p:nvPr>
            <p:ph idx="1"/>
          </p:nvPr>
        </p:nvSpPr>
        <p:spPr>
          <a:xfrm>
            <a:off x="628650" y="2588821"/>
            <a:ext cx="7886700" cy="3771696"/>
          </a:xfrm>
        </p:spPr>
        <p:txBody>
          <a:bodyPr>
            <a:normAutofit fontScale="92500" lnSpcReduction="20000"/>
          </a:bodyPr>
          <a:lstStyle/>
          <a:p>
            <a:r>
              <a:rPr lang="en-GB" dirty="0">
                <a:cs typeface="Times New Roman" panose="02020603050405020304" pitchFamily="18" charset="0"/>
              </a:rPr>
              <a:t>“As with all catastrophic events, the </a:t>
            </a:r>
            <a:r>
              <a:rPr lang="en-GB" b="1" dirty="0">
                <a:cs typeface="Times New Roman" panose="02020603050405020304" pitchFamily="18" charset="0"/>
              </a:rPr>
              <a:t>context</a:t>
            </a:r>
            <a:r>
              <a:rPr lang="en-GB" dirty="0">
                <a:cs typeface="Times New Roman" panose="02020603050405020304" pitchFamily="18" charset="0"/>
              </a:rPr>
              <a:t> has to be taken into account in </a:t>
            </a:r>
            <a:r>
              <a:rPr lang="en-GB" b="1" dirty="0">
                <a:cs typeface="Times New Roman" panose="02020603050405020304" pitchFamily="18" charset="0"/>
              </a:rPr>
              <a:t>understanding the chronology </a:t>
            </a:r>
            <a:r>
              <a:rPr lang="en-GB" dirty="0">
                <a:cs typeface="Times New Roman" panose="02020603050405020304" pitchFamily="18" charset="0"/>
              </a:rPr>
              <a:t>and the circumstances. The Serious Case Review Panel acknowledged that </a:t>
            </a:r>
            <a:r>
              <a:rPr lang="en-GB" b="1" dirty="0">
                <a:cs typeface="Times New Roman" panose="02020603050405020304" pitchFamily="18" charset="0"/>
              </a:rPr>
              <a:t>the origins and even solutions were foreshadowed in the facts of the murder and in the events leading up to this</a:t>
            </a:r>
            <a:r>
              <a:rPr lang="en-GB" dirty="0">
                <a:cs typeface="Times New Roman" panose="02020603050405020304" pitchFamily="18" charset="0"/>
              </a:rPr>
              <a:t>.”</a:t>
            </a:r>
          </a:p>
          <a:p>
            <a:endParaRPr lang="en-GB" dirty="0">
              <a:cs typeface="Times New Roman" panose="02020603050405020304" pitchFamily="18" charset="0"/>
            </a:endParaRPr>
          </a:p>
          <a:p>
            <a:r>
              <a:rPr lang="en-GB" dirty="0">
                <a:cs typeface="Times New Roman" panose="02020603050405020304" pitchFamily="18" charset="0"/>
              </a:rPr>
              <a:t>“...</a:t>
            </a:r>
            <a:r>
              <a:rPr lang="en-GB" i="1" dirty="0">
                <a:cs typeface="Times New Roman" panose="02020603050405020304" pitchFamily="18" charset="0"/>
              </a:rPr>
              <a:t>not entirely without merit</a:t>
            </a:r>
            <a:r>
              <a:rPr lang="en-GB" dirty="0">
                <a:cs typeface="Times New Roman" panose="02020603050405020304" pitchFamily="18" charset="0"/>
              </a:rPr>
              <a:t>” Margaret Flynn. </a:t>
            </a:r>
          </a:p>
          <a:p>
            <a:endParaRPr lang="en-GB" dirty="0"/>
          </a:p>
          <a:p>
            <a:r>
              <a:rPr lang="en-GB" dirty="0">
                <a:hlinkClick r:id="rId2"/>
              </a:rPr>
              <a:t>https://www.cornwall.gov.uk/media/3633936/Steven-Hoskin-Serious-Case-Review-Exec-Summary.pdf</a:t>
            </a:r>
            <a:r>
              <a:rPr lang="en-GB" dirty="0"/>
              <a:t> </a:t>
            </a:r>
          </a:p>
          <a:p>
            <a:endParaRPr lang="en-GB" dirty="0"/>
          </a:p>
        </p:txBody>
      </p:sp>
      <p:pic>
        <p:nvPicPr>
          <p:cNvPr id="4" name="Picture 2" descr="http://www.navigor.org.uk/navigor/yobs/yobpix/steven-hoskin.jpg">
            <a:extLst>
              <a:ext uri="{FF2B5EF4-FFF2-40B4-BE49-F238E27FC236}">
                <a16:creationId xmlns:a16="http://schemas.microsoft.com/office/drawing/2014/main" id="{C39B1495-1E67-48EF-9E8A-39CFFB927F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49" y="476672"/>
            <a:ext cx="2268930" cy="1755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3" descr="Image result for steven hoskins bridge"/>
          <p:cNvPicPr>
            <a:picLocks/>
          </p:cNvPicPr>
          <p:nvPr/>
        </p:nvPicPr>
        <p:blipFill>
          <a:blip r:embed="rId4" cstate="print"/>
          <a:srcRect/>
          <a:stretch>
            <a:fillRect/>
          </a:stretch>
        </p:blipFill>
        <p:spPr bwMode="auto">
          <a:xfrm>
            <a:off x="6495803" y="476672"/>
            <a:ext cx="2019547" cy="1755889"/>
          </a:xfrm>
          <a:prstGeom prst="rect">
            <a:avLst/>
          </a:prstGeom>
          <a:noFill/>
          <a:ln w="9525">
            <a:noFill/>
            <a:miter lim="800000"/>
            <a:headEnd/>
            <a:tailEnd/>
          </a:ln>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8227143" y="6176963"/>
            <a:ext cx="752763" cy="532802"/>
          </a:xfrm>
          <a:prstGeom prst="rect">
            <a:avLst/>
          </a:prstGeom>
        </p:spPr>
      </p:pic>
      <p:sp>
        <p:nvSpPr>
          <p:cNvPr id="7" name="Footer Placeholder 6"/>
          <p:cNvSpPr>
            <a:spLocks noGrp="1"/>
          </p:cNvSpPr>
          <p:nvPr>
            <p:ph type="ftr" sz="quarter" idx="11"/>
          </p:nvPr>
        </p:nvSpPr>
        <p:spPr/>
        <p:txBody>
          <a:bodyPr/>
          <a:lstStyle/>
          <a:p>
            <a:r>
              <a:rPr lang="en-GB" smtClean="0"/>
              <a:t>In adult protection, if in doubt, rule it in, not out! </a:t>
            </a:r>
            <a:endParaRPr lang="en-US" dirty="0"/>
          </a:p>
        </p:txBody>
      </p:sp>
    </p:spTree>
    <p:extLst>
      <p:ext uri="{BB962C8B-B14F-4D97-AF65-F5344CB8AC3E}">
        <p14:creationId xmlns:p14="http://schemas.microsoft.com/office/powerpoint/2010/main" val="525063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b="1" dirty="0">
                <a:solidFill>
                  <a:srgbClr val="660066"/>
                </a:solidFill>
                <a:latin typeface="Calibri" panose="020F0502020204030204" pitchFamily="34" charset="0"/>
                <a:cs typeface="Arial" pitchFamily="34" charset="0"/>
              </a:rPr>
              <a:t>Foreshadowed?</a:t>
            </a:r>
            <a:r>
              <a:rPr lang="en-GB" dirty="0">
                <a:latin typeface="Times New Roman" panose="02020603050405020304" pitchFamily="18" charset="0"/>
                <a:cs typeface="Times New Roman" panose="02020603050405020304" pitchFamily="18" charset="0"/>
              </a:rPr>
              <a:t/>
            </a:r>
            <a:br>
              <a:rPr lang="en-GB" dirty="0">
                <a:latin typeface="Times New Roman" panose="02020603050405020304" pitchFamily="18" charset="0"/>
                <a:cs typeface="Times New Roman" panose="02020603050405020304" pitchFamily="18" charset="0"/>
              </a:rPr>
            </a:br>
            <a:endParaRPr lang="en-GB"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GB" dirty="0" smtClean="0">
                <a:cs typeface="Times New Roman" panose="02020603050405020304" pitchFamily="18" charset="0"/>
              </a:rPr>
              <a:t>“the </a:t>
            </a:r>
            <a:r>
              <a:rPr lang="en-GB" dirty="0">
                <a:cs typeface="Times New Roman" panose="02020603050405020304" pitchFamily="18" charset="0"/>
              </a:rPr>
              <a:t>origins and even solutions were </a:t>
            </a:r>
            <a:r>
              <a:rPr lang="en-GB" b="1" i="1" dirty="0">
                <a:cs typeface="Times New Roman" panose="02020603050405020304" pitchFamily="18" charset="0"/>
              </a:rPr>
              <a:t>foreshadowed</a:t>
            </a:r>
            <a:r>
              <a:rPr lang="en-GB" b="1" dirty="0">
                <a:cs typeface="Times New Roman" panose="02020603050405020304" pitchFamily="18" charset="0"/>
              </a:rPr>
              <a:t> </a:t>
            </a:r>
            <a:r>
              <a:rPr lang="en-GB" dirty="0">
                <a:cs typeface="Times New Roman" panose="02020603050405020304" pitchFamily="18" charset="0"/>
              </a:rPr>
              <a:t>in the facts of the murder and in the events leading up to this</a:t>
            </a:r>
            <a:r>
              <a:rPr lang="en-GB" dirty="0" smtClean="0">
                <a:cs typeface="Times New Roman" panose="02020603050405020304" pitchFamily="18" charset="0"/>
              </a:rPr>
              <a:t>.”</a:t>
            </a:r>
          </a:p>
          <a:p>
            <a:pPr marL="0" indent="0">
              <a:buNone/>
            </a:pPr>
            <a:endParaRPr lang="en-GB" dirty="0">
              <a:cs typeface="Times New Roman" panose="02020603050405020304" pitchFamily="18" charset="0"/>
            </a:endParaRPr>
          </a:p>
          <a:p>
            <a:pPr marL="0" indent="0">
              <a:buNone/>
            </a:pPr>
            <a:endParaRPr lang="en-GB" dirty="0">
              <a:cs typeface="Times New Roman" panose="02020603050405020304" pitchFamily="18" charset="0"/>
            </a:endParaRPr>
          </a:p>
          <a:p>
            <a:pPr marL="0" indent="0">
              <a:buNone/>
            </a:pPr>
            <a:r>
              <a:rPr lang="en-GB" dirty="0" smtClean="0">
                <a:cs typeface="Times New Roman" panose="02020603050405020304" pitchFamily="18" charset="0"/>
              </a:rPr>
              <a:t>There was sufficient evidence to justify a likelihood that Steven would come to harm.</a:t>
            </a:r>
          </a:p>
          <a:p>
            <a:pPr marL="0" indent="0">
              <a:buNone/>
            </a:pPr>
            <a:r>
              <a:rPr lang="en-GB" dirty="0" smtClean="0">
                <a:cs typeface="Times New Roman" panose="02020603050405020304" pitchFamily="18" charset="0"/>
              </a:rPr>
              <a:t>However, a lack of information sharing and analysis of the evidence prevented an assessment of the types of harm, their imminence, their likelihood and the severity of the impact of that harm. </a:t>
            </a:r>
          </a:p>
          <a:p>
            <a:pPr marL="0" indent="0">
              <a:buNone/>
            </a:pPr>
            <a:r>
              <a:rPr lang="en-GB" dirty="0" smtClean="0">
                <a:cs typeface="Times New Roman" panose="02020603050405020304" pitchFamily="18" charset="0"/>
              </a:rPr>
              <a:t>I.e. T.I.L.S.</a:t>
            </a:r>
            <a:endParaRPr lang="en-GB" dirty="0">
              <a:cs typeface="Times New Roman" panose="02020603050405020304" pitchFamily="18" charset="0"/>
            </a:endParaRPr>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227143" y="6176963"/>
            <a:ext cx="752763" cy="532802"/>
          </a:xfrm>
          <a:prstGeom prst="rect">
            <a:avLst/>
          </a:prstGeom>
        </p:spPr>
      </p:pic>
      <p:sp>
        <p:nvSpPr>
          <p:cNvPr id="5" name="Footer Placeholder 4"/>
          <p:cNvSpPr>
            <a:spLocks noGrp="1"/>
          </p:cNvSpPr>
          <p:nvPr>
            <p:ph type="ftr" sz="quarter" idx="11"/>
          </p:nvPr>
        </p:nvSpPr>
        <p:spPr/>
        <p:txBody>
          <a:bodyPr/>
          <a:lstStyle/>
          <a:p>
            <a:r>
              <a:rPr lang="en-GB" smtClean="0"/>
              <a:t>In adult protection, if in doubt, rule it in, not out! </a:t>
            </a:r>
            <a:endParaRPr lang="en-US" dirty="0"/>
          </a:p>
        </p:txBody>
      </p:sp>
    </p:spTree>
    <p:extLst>
      <p:ext uri="{BB962C8B-B14F-4D97-AF65-F5344CB8AC3E}">
        <p14:creationId xmlns:p14="http://schemas.microsoft.com/office/powerpoint/2010/main" val="2279679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660066"/>
                </a:solidFill>
                <a:latin typeface="Calibri" panose="020F0502020204030204" pitchFamily="34" charset="0"/>
                <a:cs typeface="Arial" pitchFamily="34" charset="0"/>
              </a:rPr>
              <a:t>Accuracy...</a:t>
            </a:r>
            <a:br>
              <a:rPr lang="en-GB" sz="3600" b="1" dirty="0">
                <a:solidFill>
                  <a:srgbClr val="660066"/>
                </a:solidFill>
                <a:latin typeface="Calibri" panose="020F0502020204030204" pitchFamily="34" charset="0"/>
                <a:cs typeface="Arial" pitchFamily="34" charset="0"/>
              </a:rPr>
            </a:br>
            <a:r>
              <a:rPr lang="en-GB" sz="3600" b="1" dirty="0">
                <a:solidFill>
                  <a:srgbClr val="660066"/>
                </a:solidFill>
                <a:latin typeface="Calibri" panose="020F0502020204030204" pitchFamily="34" charset="0"/>
                <a:cs typeface="Arial" pitchFamily="34" charset="0"/>
              </a:rPr>
              <a:t>Fact, opinion or professional judgement</a:t>
            </a:r>
          </a:p>
        </p:txBody>
      </p:sp>
      <p:sp>
        <p:nvSpPr>
          <p:cNvPr id="3" name="Content Placeholder 2"/>
          <p:cNvSpPr>
            <a:spLocks noGrp="1"/>
          </p:cNvSpPr>
          <p:nvPr>
            <p:ph idx="1"/>
          </p:nvPr>
        </p:nvSpPr>
        <p:spPr/>
        <p:txBody>
          <a:bodyPr/>
          <a:lstStyle/>
          <a:p>
            <a:r>
              <a:rPr lang="en-GB" dirty="0">
                <a:cs typeface="Times New Roman" panose="02020603050405020304" pitchFamily="18" charset="0"/>
              </a:rPr>
              <a:t>Fact – ‘a thing that is known or proved to be true’</a:t>
            </a:r>
          </a:p>
          <a:p>
            <a:r>
              <a:rPr lang="en-GB" dirty="0">
                <a:cs typeface="Times New Roman" panose="02020603050405020304" pitchFamily="18" charset="0"/>
              </a:rPr>
              <a:t>Opinion – ‘A view or judgement formed about something, not necessarily based on fact or knowledge’</a:t>
            </a:r>
          </a:p>
          <a:p>
            <a:r>
              <a:rPr lang="en-GB" dirty="0">
                <a:cs typeface="Times New Roman" panose="02020603050405020304" pitchFamily="18" charset="0"/>
              </a:rPr>
              <a:t>Judgement – ‘the ability to make considered decisions or come to sensible conclusions’ (TILS leading to SMART)</a:t>
            </a:r>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227143" y="6176963"/>
            <a:ext cx="752763" cy="532802"/>
          </a:xfrm>
          <a:prstGeom prst="rect">
            <a:avLst/>
          </a:prstGeom>
        </p:spPr>
      </p:pic>
      <p:sp>
        <p:nvSpPr>
          <p:cNvPr id="5" name="Footer Placeholder 4"/>
          <p:cNvSpPr>
            <a:spLocks noGrp="1"/>
          </p:cNvSpPr>
          <p:nvPr>
            <p:ph type="ftr" sz="quarter" idx="11"/>
          </p:nvPr>
        </p:nvSpPr>
        <p:spPr/>
        <p:txBody>
          <a:bodyPr/>
          <a:lstStyle/>
          <a:p>
            <a:r>
              <a:rPr lang="en-GB" smtClean="0"/>
              <a:t>In adult protection, if in doubt, rule it in, not out! </a:t>
            </a:r>
            <a:endParaRPr lang="en-US" dirty="0"/>
          </a:p>
        </p:txBody>
      </p:sp>
    </p:spTree>
    <p:extLst>
      <p:ext uri="{BB962C8B-B14F-4D97-AF65-F5344CB8AC3E}">
        <p14:creationId xmlns:p14="http://schemas.microsoft.com/office/powerpoint/2010/main" val="4241489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660066"/>
                </a:solidFill>
                <a:latin typeface="Calibri" panose="020F0502020204030204" pitchFamily="34" charset="0"/>
                <a:cs typeface="Arial" pitchFamily="34" charset="0"/>
              </a:rPr>
              <a:t>Adult Protection &amp; Analysis?</a:t>
            </a:r>
          </a:p>
        </p:txBody>
      </p:sp>
      <p:sp>
        <p:nvSpPr>
          <p:cNvPr id="3" name="Content Placeholder 2"/>
          <p:cNvSpPr>
            <a:spLocks noGrp="1"/>
          </p:cNvSpPr>
          <p:nvPr>
            <p:ph idx="1"/>
          </p:nvPr>
        </p:nvSpPr>
        <p:spPr/>
        <p:txBody>
          <a:bodyPr>
            <a:normAutofit fontScale="92500" lnSpcReduction="20000"/>
          </a:bodyPr>
          <a:lstStyle/>
          <a:p>
            <a:pPr marL="0" lvl="0" indent="0">
              <a:buClr>
                <a:srgbClr val="0BD0D9"/>
              </a:buClr>
              <a:buSzPct val="95000"/>
              <a:buNone/>
            </a:pPr>
            <a:r>
              <a:rPr lang="en-GB" dirty="0">
                <a:cs typeface="Times New Roman" panose="02020603050405020304" pitchFamily="18" charset="0"/>
              </a:rPr>
              <a:t>Assessments need to be analytical, not descriptive. </a:t>
            </a:r>
          </a:p>
          <a:p>
            <a:pPr marL="0" indent="0">
              <a:buClr>
                <a:srgbClr val="0BD0D9"/>
              </a:buClr>
              <a:buSzPct val="95000"/>
              <a:buNone/>
            </a:pPr>
            <a:r>
              <a:rPr lang="en-GB" dirty="0">
                <a:cs typeface="Times New Roman" panose="02020603050405020304" pitchFamily="18" charset="0"/>
              </a:rPr>
              <a:t>analysis</a:t>
            </a:r>
          </a:p>
          <a:p>
            <a:pPr marL="0" indent="0">
              <a:buClr>
                <a:srgbClr val="0BD0D9"/>
              </a:buClr>
              <a:buSzPct val="95000"/>
              <a:buNone/>
            </a:pPr>
            <a:r>
              <a:rPr lang="en-GB" dirty="0">
                <a:cs typeface="Times New Roman" panose="02020603050405020304" pitchFamily="18" charset="0"/>
              </a:rPr>
              <a:t>/</a:t>
            </a:r>
            <a:r>
              <a:rPr lang="en-GB" dirty="0" err="1">
                <a:cs typeface="Times New Roman" panose="02020603050405020304" pitchFamily="18" charset="0"/>
              </a:rPr>
              <a:t>əˈnalɪsɪs</a:t>
            </a:r>
            <a:r>
              <a:rPr lang="en-GB" dirty="0">
                <a:cs typeface="Times New Roman" panose="02020603050405020304" pitchFamily="18" charset="0"/>
              </a:rPr>
              <a:t>/</a:t>
            </a:r>
          </a:p>
          <a:p>
            <a:pPr marL="0" indent="0">
              <a:buClr>
                <a:srgbClr val="0BD0D9"/>
              </a:buClr>
              <a:buSzPct val="95000"/>
              <a:buNone/>
            </a:pPr>
            <a:r>
              <a:rPr lang="en-GB" dirty="0">
                <a:cs typeface="Times New Roman" panose="02020603050405020304" pitchFamily="18" charset="0"/>
              </a:rPr>
              <a:t>noun</a:t>
            </a:r>
          </a:p>
          <a:p>
            <a:pPr marL="0" indent="0" algn="ctr">
              <a:buClr>
                <a:srgbClr val="0BD0D9"/>
              </a:buClr>
              <a:buSzPct val="95000"/>
              <a:buNone/>
            </a:pPr>
            <a:r>
              <a:rPr lang="en-GB" dirty="0" smtClean="0">
                <a:cs typeface="Times New Roman" panose="02020603050405020304" pitchFamily="18" charset="0"/>
              </a:rPr>
              <a:t>“detailed </a:t>
            </a:r>
            <a:r>
              <a:rPr lang="en-GB" dirty="0">
                <a:cs typeface="Times New Roman" panose="02020603050405020304" pitchFamily="18" charset="0"/>
              </a:rPr>
              <a:t>examination of the </a:t>
            </a:r>
            <a:r>
              <a:rPr lang="en-GB" b="1" i="1" dirty="0">
                <a:cs typeface="Times New Roman" panose="02020603050405020304" pitchFamily="18" charset="0"/>
              </a:rPr>
              <a:t>elements or structure </a:t>
            </a:r>
            <a:r>
              <a:rPr lang="en-GB" dirty="0">
                <a:cs typeface="Times New Roman" panose="02020603050405020304" pitchFamily="18" charset="0"/>
              </a:rPr>
              <a:t>of </a:t>
            </a:r>
            <a:r>
              <a:rPr lang="en-GB" dirty="0" smtClean="0">
                <a:cs typeface="Times New Roman" panose="02020603050405020304" pitchFamily="18" charset="0"/>
              </a:rPr>
              <a:t>something”</a:t>
            </a:r>
          </a:p>
          <a:p>
            <a:pPr marL="0" indent="0" algn="ctr">
              <a:buClr>
                <a:srgbClr val="0BD0D9"/>
              </a:buClr>
              <a:buSzPct val="95000"/>
              <a:buNone/>
            </a:pPr>
            <a:endParaRPr lang="en-GB" dirty="0">
              <a:cs typeface="Times New Roman" panose="02020603050405020304" pitchFamily="18" charset="0"/>
            </a:endParaRPr>
          </a:p>
          <a:p>
            <a:pPr marL="0" indent="0">
              <a:buClr>
                <a:srgbClr val="0BD0D9"/>
              </a:buClr>
              <a:buSzPct val="95000"/>
              <a:buNone/>
            </a:pPr>
            <a:r>
              <a:rPr lang="en-GB" dirty="0" smtClean="0">
                <a:cs typeface="Times New Roman" panose="02020603050405020304" pitchFamily="18" charset="0"/>
              </a:rPr>
              <a:t>Risk assessment is the analysis of Types of Harm; Imminence of Harm; Likelihood of Harm and the Severity of Impact of Harm.</a:t>
            </a:r>
          </a:p>
          <a:p>
            <a:pPr marL="0" indent="0">
              <a:buClr>
                <a:srgbClr val="0BD0D9"/>
              </a:buClr>
              <a:buSzPct val="95000"/>
              <a:buNone/>
            </a:pPr>
            <a:r>
              <a:rPr lang="en-GB" dirty="0" smtClean="0">
                <a:cs typeface="Times New Roman" panose="02020603050405020304" pitchFamily="18" charset="0"/>
              </a:rPr>
              <a:t>That is, T.I.L.S. are the elements or structure of risk analysis. </a:t>
            </a:r>
            <a:endParaRPr lang="en-GB" dirty="0">
              <a:cs typeface="Times New Roman" panose="02020603050405020304" pitchFamily="18" charset="0"/>
            </a:endParaRPr>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227143" y="6176963"/>
            <a:ext cx="752763" cy="532802"/>
          </a:xfrm>
          <a:prstGeom prst="rect">
            <a:avLst/>
          </a:prstGeom>
        </p:spPr>
      </p:pic>
      <p:sp>
        <p:nvSpPr>
          <p:cNvPr id="5" name="Footer Placeholder 4"/>
          <p:cNvSpPr>
            <a:spLocks noGrp="1"/>
          </p:cNvSpPr>
          <p:nvPr>
            <p:ph type="ftr" sz="quarter" idx="11"/>
          </p:nvPr>
        </p:nvSpPr>
        <p:spPr/>
        <p:txBody>
          <a:bodyPr/>
          <a:lstStyle/>
          <a:p>
            <a:r>
              <a:rPr lang="en-GB" smtClean="0"/>
              <a:t>In adult protection, if in doubt, rule it in, not out! </a:t>
            </a:r>
            <a:endParaRPr lang="en-US" dirty="0"/>
          </a:p>
        </p:txBody>
      </p:sp>
    </p:spTree>
    <p:extLst>
      <p:ext uri="{BB962C8B-B14F-4D97-AF65-F5344CB8AC3E}">
        <p14:creationId xmlns:p14="http://schemas.microsoft.com/office/powerpoint/2010/main" val="2103727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660066"/>
                </a:solidFill>
                <a:latin typeface="Calibri" panose="020F0502020204030204" pitchFamily="34" charset="0"/>
                <a:cs typeface="Arial" pitchFamily="34" charset="0"/>
              </a:rPr>
              <a:t>Analysis</a:t>
            </a:r>
          </a:p>
        </p:txBody>
      </p:sp>
      <p:sp>
        <p:nvSpPr>
          <p:cNvPr id="3" name="Content Placeholder 2"/>
          <p:cNvSpPr>
            <a:spLocks noGrp="1"/>
          </p:cNvSpPr>
          <p:nvPr>
            <p:ph idx="1"/>
          </p:nvPr>
        </p:nvSpPr>
        <p:spPr/>
        <p:txBody>
          <a:bodyPr>
            <a:normAutofit fontScale="92500" lnSpcReduction="10000"/>
          </a:bodyPr>
          <a:lstStyle/>
          <a:p>
            <a:r>
              <a:rPr lang="en-GB" dirty="0">
                <a:cs typeface="Times New Roman" panose="02020603050405020304" pitchFamily="18" charset="0"/>
              </a:rPr>
              <a:t>“Analysis is the collation of evidence based arguments...(and) goes beyond describing ideas...this means pulling the information apart to see what the component parts are and how they relate to each other.  This will help practitioners reach an understanding of what is actually happening with a case i.e. causes, key factors and possible outcomes.  </a:t>
            </a:r>
            <a:r>
              <a:rPr lang="en-GB" b="1" i="1" u="sng" dirty="0">
                <a:cs typeface="Times New Roman" panose="02020603050405020304" pitchFamily="18" charset="0"/>
              </a:rPr>
              <a:t>The practitioner needs to work out the ‘how’ and ‘why’, not merely describe the ‘what’ ”</a:t>
            </a:r>
          </a:p>
          <a:p>
            <a:r>
              <a:rPr lang="en-GB" dirty="0"/>
              <a:t>(Professional Writing: Guidance Booklet for Social Work Practitioners.  Aberdeen City Council and Robert Gordon University, 2010</a:t>
            </a: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227143" y="6176963"/>
            <a:ext cx="752763" cy="532802"/>
          </a:xfrm>
          <a:prstGeom prst="rect">
            <a:avLst/>
          </a:prstGeom>
        </p:spPr>
      </p:pic>
      <p:sp>
        <p:nvSpPr>
          <p:cNvPr id="5" name="Footer Placeholder 4"/>
          <p:cNvSpPr>
            <a:spLocks noGrp="1"/>
          </p:cNvSpPr>
          <p:nvPr>
            <p:ph type="ftr" sz="quarter" idx="11"/>
          </p:nvPr>
        </p:nvSpPr>
        <p:spPr/>
        <p:txBody>
          <a:bodyPr/>
          <a:lstStyle/>
          <a:p>
            <a:r>
              <a:rPr lang="en-GB" smtClean="0"/>
              <a:t>In adult protection, if in doubt, rule it in, not out! </a:t>
            </a:r>
            <a:endParaRPr lang="en-US" dirty="0"/>
          </a:p>
        </p:txBody>
      </p:sp>
    </p:spTree>
    <p:extLst>
      <p:ext uri="{BB962C8B-B14F-4D97-AF65-F5344CB8AC3E}">
        <p14:creationId xmlns:p14="http://schemas.microsoft.com/office/powerpoint/2010/main" val="4157543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660066"/>
                </a:solidFill>
                <a:latin typeface="Calibri" panose="020F0502020204030204" pitchFamily="34" charset="0"/>
                <a:cs typeface="Arial" pitchFamily="34" charset="0"/>
              </a:rPr>
              <a:t>Risk Matrix and TILS</a:t>
            </a:r>
          </a:p>
        </p:txBody>
      </p:sp>
      <p:sp>
        <p:nvSpPr>
          <p:cNvPr id="3" name="Content Placeholder 2"/>
          <p:cNvSpPr>
            <a:spLocks noGrp="1"/>
          </p:cNvSpPr>
          <p:nvPr>
            <p:ph idx="1"/>
          </p:nvPr>
        </p:nvSpPr>
        <p:spPr/>
        <p:txBody>
          <a:bodyPr/>
          <a:lstStyle/>
          <a:p>
            <a:pPr marL="0" indent="0">
              <a:buNone/>
            </a:pPr>
            <a:endParaRPr lang="en-GB" dirty="0"/>
          </a:p>
        </p:txBody>
      </p:sp>
      <p:pic>
        <p:nvPicPr>
          <p:cNvPr id="4" name="Picture 2">
            <a:extLst>
              <a:ext uri="{FF2B5EF4-FFF2-40B4-BE49-F238E27FC236}">
                <a16:creationId xmlns:a16="http://schemas.microsoft.com/office/drawing/2014/main" id="{0E08AE0E-D85D-435E-BA98-CF907A9BADA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4405" y="1825625"/>
            <a:ext cx="6055942"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8227143" y="6176963"/>
            <a:ext cx="752763" cy="532802"/>
          </a:xfrm>
          <a:prstGeom prst="rect">
            <a:avLst/>
          </a:prstGeom>
        </p:spPr>
      </p:pic>
      <p:sp>
        <p:nvSpPr>
          <p:cNvPr id="6" name="Footer Placeholder 5"/>
          <p:cNvSpPr>
            <a:spLocks noGrp="1"/>
          </p:cNvSpPr>
          <p:nvPr>
            <p:ph type="ftr" sz="quarter" idx="11"/>
          </p:nvPr>
        </p:nvSpPr>
        <p:spPr/>
        <p:txBody>
          <a:bodyPr/>
          <a:lstStyle/>
          <a:p>
            <a:r>
              <a:rPr lang="en-GB" smtClean="0"/>
              <a:t>In adult protection, if in doubt, rule it in, not out! </a:t>
            </a:r>
            <a:endParaRPr lang="en-US" dirty="0"/>
          </a:p>
        </p:txBody>
      </p:sp>
    </p:spTree>
    <p:extLst>
      <p:ext uri="{BB962C8B-B14F-4D97-AF65-F5344CB8AC3E}">
        <p14:creationId xmlns:p14="http://schemas.microsoft.com/office/powerpoint/2010/main" val="26285621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660066"/>
                </a:solidFill>
                <a:latin typeface="Calibri" panose="020F0502020204030204" pitchFamily="34" charset="0"/>
                <a:cs typeface="Arial" pitchFamily="34" charset="0"/>
              </a:rPr>
              <a:t>Analysis and Articulation of Risk</a:t>
            </a:r>
          </a:p>
        </p:txBody>
      </p:sp>
      <p:sp>
        <p:nvSpPr>
          <p:cNvPr id="3" name="Content Placeholder 2"/>
          <p:cNvSpPr>
            <a:spLocks noGrp="1"/>
          </p:cNvSpPr>
          <p:nvPr>
            <p:ph idx="1"/>
          </p:nvPr>
        </p:nvSpPr>
        <p:spPr/>
        <p:txBody>
          <a:bodyPr/>
          <a:lstStyle/>
          <a:p>
            <a:pPr marL="0" indent="0">
              <a:buNone/>
            </a:pPr>
            <a:r>
              <a:rPr lang="en-GB" dirty="0">
                <a:cs typeface="Arial" panose="020B0604020202020204" pitchFamily="34" charset="0"/>
              </a:rPr>
              <a:t>Articulate your awareness of </a:t>
            </a:r>
            <a:r>
              <a:rPr lang="en-GB" b="1" dirty="0">
                <a:cs typeface="Arial" panose="020B0604020202020204" pitchFamily="34" charset="0"/>
              </a:rPr>
              <a:t>TILS</a:t>
            </a:r>
            <a:r>
              <a:rPr lang="en-GB" dirty="0">
                <a:cs typeface="Arial" panose="020B0604020202020204" pitchFamily="34" charset="0"/>
              </a:rPr>
              <a:t> in all risk recording &amp; </a:t>
            </a:r>
            <a:r>
              <a:rPr lang="en-GB" dirty="0" smtClean="0">
                <a:cs typeface="Arial" panose="020B0604020202020204" pitchFamily="34" charset="0"/>
              </a:rPr>
              <a:t>verbal discussions- </a:t>
            </a:r>
            <a:r>
              <a:rPr lang="en-GB" dirty="0">
                <a:cs typeface="Arial" panose="020B0604020202020204" pitchFamily="34" charset="0"/>
              </a:rPr>
              <a:t>case notes; chronologies; duty to inquires; risk assessments; protection plans; contributions at </a:t>
            </a:r>
            <a:r>
              <a:rPr lang="en-GB" dirty="0" smtClean="0">
                <a:cs typeface="Arial" panose="020B0604020202020204" pitchFamily="34" charset="0"/>
              </a:rPr>
              <a:t>ASPCC </a:t>
            </a:r>
            <a:r>
              <a:rPr lang="en-GB" dirty="0" err="1">
                <a:cs typeface="Arial" panose="020B0604020202020204" pitchFamily="34" charset="0"/>
              </a:rPr>
              <a:t>etc</a:t>
            </a:r>
            <a:r>
              <a:rPr lang="en-GB" dirty="0">
                <a:cs typeface="Arial" panose="020B0604020202020204" pitchFamily="34" charset="0"/>
              </a:rPr>
              <a:t>:</a:t>
            </a:r>
          </a:p>
          <a:p>
            <a:pPr>
              <a:buNone/>
            </a:pPr>
            <a:r>
              <a:rPr lang="en-GB" b="1" dirty="0">
                <a:cs typeface="Arial" panose="020B0604020202020204" pitchFamily="34" charset="0"/>
              </a:rPr>
              <a:t>T</a:t>
            </a:r>
            <a:r>
              <a:rPr lang="en-GB" dirty="0">
                <a:cs typeface="Arial" panose="020B0604020202020204" pitchFamily="34" charset="0"/>
              </a:rPr>
              <a:t>- Type of harm</a:t>
            </a:r>
          </a:p>
          <a:p>
            <a:pPr>
              <a:buNone/>
            </a:pPr>
            <a:r>
              <a:rPr lang="en-GB" b="1" dirty="0">
                <a:cs typeface="Arial" panose="020B0604020202020204" pitchFamily="34" charset="0"/>
              </a:rPr>
              <a:t>I</a:t>
            </a:r>
            <a:r>
              <a:rPr lang="en-GB" dirty="0">
                <a:cs typeface="Arial" panose="020B0604020202020204" pitchFamily="34" charset="0"/>
              </a:rPr>
              <a:t>- Imminence of Harm</a:t>
            </a:r>
          </a:p>
          <a:p>
            <a:pPr>
              <a:buNone/>
            </a:pPr>
            <a:r>
              <a:rPr lang="en-GB" b="1" dirty="0">
                <a:cs typeface="Arial" panose="020B0604020202020204" pitchFamily="34" charset="0"/>
              </a:rPr>
              <a:t>L</a:t>
            </a:r>
            <a:r>
              <a:rPr lang="en-GB" dirty="0">
                <a:cs typeface="Arial" panose="020B0604020202020204" pitchFamily="34" charset="0"/>
              </a:rPr>
              <a:t>- Likelihood of Harm</a:t>
            </a:r>
          </a:p>
          <a:p>
            <a:pPr>
              <a:buNone/>
            </a:pPr>
            <a:r>
              <a:rPr lang="en-GB" b="1" dirty="0">
                <a:cs typeface="Arial" panose="020B0604020202020204" pitchFamily="34" charset="0"/>
              </a:rPr>
              <a:t>S</a:t>
            </a:r>
            <a:r>
              <a:rPr lang="en-GB" dirty="0">
                <a:cs typeface="Arial" panose="020B0604020202020204" pitchFamily="34" charset="0"/>
              </a:rPr>
              <a:t>- Severity of the Impact of that Harm</a:t>
            </a:r>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227143" y="6176963"/>
            <a:ext cx="752763" cy="532802"/>
          </a:xfrm>
          <a:prstGeom prst="rect">
            <a:avLst/>
          </a:prstGeom>
        </p:spPr>
      </p:pic>
      <p:sp>
        <p:nvSpPr>
          <p:cNvPr id="5" name="Footer Placeholder 4"/>
          <p:cNvSpPr>
            <a:spLocks noGrp="1"/>
          </p:cNvSpPr>
          <p:nvPr>
            <p:ph type="ftr" sz="quarter" idx="11"/>
          </p:nvPr>
        </p:nvSpPr>
        <p:spPr/>
        <p:txBody>
          <a:bodyPr/>
          <a:lstStyle/>
          <a:p>
            <a:r>
              <a:rPr lang="en-GB" smtClean="0"/>
              <a:t>In adult protection, if in doubt, rule it in, not out! </a:t>
            </a:r>
            <a:endParaRPr lang="en-US" dirty="0"/>
          </a:p>
        </p:txBody>
      </p:sp>
    </p:spTree>
    <p:extLst>
      <p:ext uri="{BB962C8B-B14F-4D97-AF65-F5344CB8AC3E}">
        <p14:creationId xmlns:p14="http://schemas.microsoft.com/office/powerpoint/2010/main" val="1803641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smtClean="0">
                <a:solidFill>
                  <a:srgbClr val="660066"/>
                </a:solidFill>
                <a:latin typeface="Calibri" panose="020F0502020204030204" pitchFamily="34" charset="0"/>
                <a:cs typeface="Arial" pitchFamily="34" charset="0"/>
              </a:rPr>
              <a:t>Facilitator</a:t>
            </a:r>
            <a:endParaRPr lang="en-GB" sz="3600" b="1" dirty="0">
              <a:solidFill>
                <a:srgbClr val="660066"/>
              </a:solidFill>
              <a:latin typeface="Calibri" panose="020F0502020204030204" pitchFamily="34" charset="0"/>
              <a:cs typeface="Arial" pitchFamily="34" charset="0"/>
            </a:endParaRPr>
          </a:p>
        </p:txBody>
      </p:sp>
      <p:sp>
        <p:nvSpPr>
          <p:cNvPr id="3" name="Content Placeholder 2"/>
          <p:cNvSpPr>
            <a:spLocks noGrp="1"/>
          </p:cNvSpPr>
          <p:nvPr>
            <p:ph idx="1"/>
          </p:nvPr>
        </p:nvSpPr>
        <p:spPr/>
        <p:txBody>
          <a:bodyPr>
            <a:normAutofit fontScale="92500" lnSpcReduction="10000"/>
          </a:bodyPr>
          <a:lstStyle/>
          <a:p>
            <a:pPr marL="0" indent="0" algn="ctr">
              <a:buNone/>
            </a:pPr>
            <a:r>
              <a:rPr lang="en-GB" dirty="0" smtClean="0"/>
              <a:t>Alan Laughland</a:t>
            </a:r>
          </a:p>
          <a:p>
            <a:pPr marL="0" indent="0" algn="ctr">
              <a:buNone/>
            </a:pPr>
            <a:r>
              <a:rPr lang="en-GB" dirty="0" smtClean="0"/>
              <a:t>Adult Support and Protection Lead Officer for East Lothian and Midlothian</a:t>
            </a:r>
          </a:p>
          <a:p>
            <a:pPr marL="0" indent="0" algn="ctr">
              <a:buNone/>
            </a:pPr>
            <a:endParaRPr lang="en-GB" dirty="0"/>
          </a:p>
          <a:p>
            <a:pPr marL="0" indent="0" algn="ctr">
              <a:buNone/>
            </a:pPr>
            <a:r>
              <a:rPr lang="en-GB" dirty="0"/>
              <a:t>✉️ East Lothian &amp; Midlothian Public Protection Office, Room F28, </a:t>
            </a:r>
            <a:r>
              <a:rPr lang="en-GB" dirty="0" err="1"/>
              <a:t>Brunton</a:t>
            </a:r>
            <a:r>
              <a:rPr lang="en-GB" dirty="0"/>
              <a:t> Hall, Musselburgh, EH21 6AF</a:t>
            </a:r>
          </a:p>
          <a:p>
            <a:pPr marL="0" indent="0" algn="ctr">
              <a:buNone/>
            </a:pPr>
            <a:r>
              <a:rPr lang="en-GB" u="sng" dirty="0">
                <a:hlinkClick r:id="rId2"/>
              </a:rPr>
              <a:t>East Lothian and Midlothian Public Protection (@EMPPC1) / Twitter</a:t>
            </a:r>
            <a:endParaRPr lang="en-GB" dirty="0"/>
          </a:p>
          <a:p>
            <a:pPr marL="0" indent="0" algn="ctr">
              <a:buNone/>
            </a:pPr>
            <a:r>
              <a:rPr lang="en-GB" dirty="0"/>
              <a:t>☎️ 07969838549 </a:t>
            </a:r>
          </a:p>
          <a:p>
            <a:pPr marL="0" indent="0" algn="ctr">
              <a:buNone/>
            </a:pPr>
            <a:r>
              <a:rPr lang="en-GB" dirty="0"/>
              <a:t>alaughland@elothianmail.net</a:t>
            </a:r>
          </a:p>
          <a:p>
            <a:pPr marL="0" indent="0" algn="ctr">
              <a:buNone/>
            </a:pPr>
            <a:endParaRPr lang="en-GB" dirty="0"/>
          </a:p>
        </p:txBody>
      </p:sp>
      <p:sp>
        <p:nvSpPr>
          <p:cNvPr id="4" name="Footer Placeholder 3"/>
          <p:cNvSpPr>
            <a:spLocks noGrp="1"/>
          </p:cNvSpPr>
          <p:nvPr>
            <p:ph type="ftr" sz="quarter" idx="11"/>
          </p:nvPr>
        </p:nvSpPr>
        <p:spPr/>
        <p:txBody>
          <a:bodyPr/>
          <a:lstStyle/>
          <a:p>
            <a:r>
              <a:rPr lang="en-GB" dirty="0" smtClean="0"/>
              <a:t>In adult protection, if in doubt, rule it in, not out! </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8227143" y="6176963"/>
            <a:ext cx="752763" cy="532802"/>
          </a:xfrm>
          <a:prstGeom prst="rect">
            <a:avLst/>
          </a:prstGeom>
        </p:spPr>
      </p:pic>
    </p:spTree>
    <p:extLst>
      <p:ext uri="{BB962C8B-B14F-4D97-AF65-F5344CB8AC3E}">
        <p14:creationId xmlns:p14="http://schemas.microsoft.com/office/powerpoint/2010/main" val="3760585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660066"/>
                </a:solidFill>
                <a:latin typeface="Calibri" panose="020F0502020204030204" pitchFamily="34" charset="0"/>
                <a:cs typeface="Arial" pitchFamily="34" charset="0"/>
              </a:rPr>
              <a:t>What is T.I.L.S.?</a:t>
            </a:r>
          </a:p>
        </p:txBody>
      </p:sp>
      <p:sp>
        <p:nvSpPr>
          <p:cNvPr id="3" name="Content Placeholder 2"/>
          <p:cNvSpPr>
            <a:spLocks noGrp="1"/>
          </p:cNvSpPr>
          <p:nvPr>
            <p:ph idx="1"/>
          </p:nvPr>
        </p:nvSpPr>
        <p:spPr/>
        <p:txBody>
          <a:bodyPr/>
          <a:lstStyle/>
          <a:p>
            <a:pPr marL="0" indent="0">
              <a:buNone/>
            </a:pPr>
            <a:r>
              <a:rPr lang="en-GB" b="1" dirty="0">
                <a:cs typeface="Arial" panose="020B0604020202020204" pitchFamily="34" charset="0"/>
              </a:rPr>
              <a:t>Q: </a:t>
            </a:r>
            <a:r>
              <a:rPr lang="en-GB" dirty="0">
                <a:cs typeface="Arial" panose="020B0604020202020204" pitchFamily="34" charset="0"/>
              </a:rPr>
              <a:t>Is T.I.L.S. an assessment tool?</a:t>
            </a:r>
          </a:p>
          <a:p>
            <a:pPr marL="0" indent="0">
              <a:buNone/>
            </a:pPr>
            <a:r>
              <a:rPr lang="en-GB" b="1" dirty="0">
                <a:cs typeface="Arial" panose="020B0604020202020204" pitchFamily="34" charset="0"/>
              </a:rPr>
              <a:t>A: </a:t>
            </a:r>
            <a:r>
              <a:rPr lang="en-GB" dirty="0">
                <a:cs typeface="Arial" panose="020B0604020202020204" pitchFamily="34" charset="0"/>
              </a:rPr>
              <a:t>No. Just as language has grammar to help you to use it,  T.I.L.S. is a tool that helps you to:</a:t>
            </a:r>
          </a:p>
          <a:p>
            <a:r>
              <a:rPr lang="en-GB" dirty="0">
                <a:cs typeface="Arial" panose="020B0604020202020204" pitchFamily="34" charset="0"/>
              </a:rPr>
              <a:t>frame your thinking (analysis) of risk &amp;</a:t>
            </a:r>
          </a:p>
          <a:p>
            <a:r>
              <a:rPr lang="en-GB" dirty="0">
                <a:cs typeface="Arial" panose="020B0604020202020204" pitchFamily="34" charset="0"/>
              </a:rPr>
              <a:t>structure your articulation of risk assessment- whether written or verbal</a:t>
            </a:r>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227143" y="6176963"/>
            <a:ext cx="752763" cy="532802"/>
          </a:xfrm>
          <a:prstGeom prst="rect">
            <a:avLst/>
          </a:prstGeom>
        </p:spPr>
      </p:pic>
      <p:sp>
        <p:nvSpPr>
          <p:cNvPr id="5" name="Footer Placeholder 4"/>
          <p:cNvSpPr>
            <a:spLocks noGrp="1"/>
          </p:cNvSpPr>
          <p:nvPr>
            <p:ph type="ftr" sz="quarter" idx="11"/>
          </p:nvPr>
        </p:nvSpPr>
        <p:spPr/>
        <p:txBody>
          <a:bodyPr/>
          <a:lstStyle/>
          <a:p>
            <a:r>
              <a:rPr lang="en-GB" smtClean="0"/>
              <a:t>In adult protection, if in doubt, rule it in, not out! </a:t>
            </a:r>
            <a:endParaRPr lang="en-US" dirty="0"/>
          </a:p>
        </p:txBody>
      </p:sp>
    </p:spTree>
    <p:extLst>
      <p:ext uri="{BB962C8B-B14F-4D97-AF65-F5344CB8AC3E}">
        <p14:creationId xmlns:p14="http://schemas.microsoft.com/office/powerpoint/2010/main" val="2891429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660066"/>
                </a:solidFill>
                <a:latin typeface="Calibri" panose="020F0502020204030204" pitchFamily="34" charset="0"/>
                <a:cs typeface="Arial" pitchFamily="34" charset="0"/>
              </a:rPr>
              <a:t>What is T.I.L.S.?</a:t>
            </a:r>
            <a:endParaRPr lang="en-GB" sz="3600" dirty="0"/>
          </a:p>
        </p:txBody>
      </p:sp>
      <p:sp>
        <p:nvSpPr>
          <p:cNvPr id="4" name="Footer Placeholder 3"/>
          <p:cNvSpPr>
            <a:spLocks noGrp="1"/>
          </p:cNvSpPr>
          <p:nvPr>
            <p:ph type="ftr" sz="quarter" idx="11"/>
          </p:nvPr>
        </p:nvSpPr>
        <p:spPr/>
        <p:txBody>
          <a:bodyPr/>
          <a:lstStyle/>
          <a:p>
            <a:r>
              <a:rPr lang="en-GB" smtClean="0"/>
              <a:t>In adult protection, if in doubt, rule it in, not out! </a:t>
            </a:r>
            <a:endParaRPr lang="en-US" dirty="0"/>
          </a:p>
        </p:txBody>
      </p:sp>
      <p:pic>
        <p:nvPicPr>
          <p:cNvPr id="5" name="Content Placeholder 4" descr="Image result for grammar definition"/>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1304" y="1805049"/>
            <a:ext cx="5058888" cy="3336967"/>
          </a:xfrm>
          <a:prstGeom prst="rect">
            <a:avLst/>
          </a:prstGeom>
          <a:noFill/>
          <a:ln>
            <a:noFill/>
          </a:ln>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227143" y="6176963"/>
            <a:ext cx="752763" cy="532802"/>
          </a:xfrm>
          <a:prstGeom prst="rect">
            <a:avLst/>
          </a:prstGeom>
        </p:spPr>
      </p:pic>
      <p:sp>
        <p:nvSpPr>
          <p:cNvPr id="7" name="TextBox 6"/>
          <p:cNvSpPr txBox="1"/>
          <p:nvPr/>
        </p:nvSpPr>
        <p:spPr>
          <a:xfrm>
            <a:off x="628650" y="5450774"/>
            <a:ext cx="7695953" cy="830997"/>
          </a:xfrm>
          <a:prstGeom prst="rect">
            <a:avLst/>
          </a:prstGeom>
          <a:noFill/>
        </p:spPr>
        <p:txBody>
          <a:bodyPr wrap="square" rtlCol="0">
            <a:spAutoFit/>
          </a:bodyPr>
          <a:lstStyle/>
          <a:p>
            <a:pPr algn="ctr"/>
            <a:r>
              <a:rPr lang="en-GB" sz="2400" dirty="0" smtClean="0"/>
              <a:t>T.I.L.S. is the structural foundation of your ability to express an analysis of risk. </a:t>
            </a:r>
            <a:endParaRPr lang="en-GB" sz="2400" dirty="0"/>
          </a:p>
        </p:txBody>
      </p:sp>
    </p:spTree>
    <p:extLst>
      <p:ext uri="{BB962C8B-B14F-4D97-AF65-F5344CB8AC3E}">
        <p14:creationId xmlns:p14="http://schemas.microsoft.com/office/powerpoint/2010/main" val="21253500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660066"/>
                </a:solidFill>
                <a:latin typeface="Calibri" panose="020F0502020204030204" pitchFamily="34" charset="0"/>
                <a:cs typeface="Arial" pitchFamily="34" charset="0"/>
              </a:rPr>
              <a:t>Why Use T.I.L.S.?</a:t>
            </a:r>
          </a:p>
        </p:txBody>
      </p:sp>
      <p:sp>
        <p:nvSpPr>
          <p:cNvPr id="3" name="Content Placeholder 2"/>
          <p:cNvSpPr>
            <a:spLocks noGrp="1"/>
          </p:cNvSpPr>
          <p:nvPr>
            <p:ph idx="1"/>
          </p:nvPr>
        </p:nvSpPr>
        <p:spPr>
          <a:xfrm>
            <a:off x="609542" y="1639888"/>
            <a:ext cx="7886700" cy="4351338"/>
          </a:xfrm>
        </p:spPr>
        <p:txBody>
          <a:bodyPr/>
          <a:lstStyle/>
          <a:p>
            <a:pPr marL="0" indent="0" algn="ctr">
              <a:buNone/>
            </a:pPr>
            <a:r>
              <a:rPr lang="en-GB" dirty="0">
                <a:cs typeface="Arial" panose="020B0604020202020204" pitchFamily="34" charset="0"/>
              </a:rPr>
              <a:t>With exams &amp; interviews we are often advised to restate the question in our answer. Why?</a:t>
            </a:r>
          </a:p>
          <a:p>
            <a:endParaRPr lang="en-GB" dirty="0"/>
          </a:p>
        </p:txBody>
      </p:sp>
      <p:pic>
        <p:nvPicPr>
          <p:cNvPr id="4" name="Picture 3" descr="Image result for exams"/>
          <p:cNvPicPr/>
          <p:nvPr/>
        </p:nvPicPr>
        <p:blipFill>
          <a:blip r:embed="rId3" cstate="print"/>
          <a:srcRect/>
          <a:stretch>
            <a:fillRect/>
          </a:stretch>
        </p:blipFill>
        <p:spPr bwMode="auto">
          <a:xfrm>
            <a:off x="306384" y="2779256"/>
            <a:ext cx="3924242" cy="2072601"/>
          </a:xfrm>
          <a:prstGeom prst="rect">
            <a:avLst/>
          </a:prstGeom>
          <a:noFill/>
          <a:ln w="9525">
            <a:noFill/>
            <a:miter lim="800000"/>
            <a:headEnd/>
            <a:tailEnd/>
          </a:ln>
        </p:spPr>
      </p:pic>
      <p:pic>
        <p:nvPicPr>
          <p:cNvPr id="5" name="Picture 4" descr="Image result for interviews"/>
          <p:cNvPicPr/>
          <p:nvPr/>
        </p:nvPicPr>
        <p:blipFill>
          <a:blip r:embed="rId4" cstate="print"/>
          <a:srcRect/>
          <a:stretch>
            <a:fillRect/>
          </a:stretch>
        </p:blipFill>
        <p:spPr bwMode="auto">
          <a:xfrm>
            <a:off x="4533784" y="2779255"/>
            <a:ext cx="4073236" cy="2072601"/>
          </a:xfrm>
          <a:prstGeom prst="rect">
            <a:avLst/>
          </a:prstGeom>
          <a:noFill/>
          <a:ln w="9525">
            <a:noFill/>
            <a:miter lim="800000"/>
            <a:headEnd/>
            <a:tailEnd/>
          </a:ln>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8227143" y="6176963"/>
            <a:ext cx="752763" cy="532802"/>
          </a:xfrm>
          <a:prstGeom prst="rect">
            <a:avLst/>
          </a:prstGeom>
        </p:spPr>
      </p:pic>
      <p:sp>
        <p:nvSpPr>
          <p:cNvPr id="7" name="Footer Placeholder 6"/>
          <p:cNvSpPr>
            <a:spLocks noGrp="1"/>
          </p:cNvSpPr>
          <p:nvPr>
            <p:ph type="ftr" sz="quarter" idx="11"/>
          </p:nvPr>
        </p:nvSpPr>
        <p:spPr/>
        <p:txBody>
          <a:bodyPr/>
          <a:lstStyle/>
          <a:p>
            <a:r>
              <a:rPr lang="en-GB" smtClean="0"/>
              <a:t>In adult protection, if in doubt, rule it in, not out! </a:t>
            </a:r>
            <a:endParaRPr lang="en-US" dirty="0"/>
          </a:p>
        </p:txBody>
      </p:sp>
      <p:pic>
        <p:nvPicPr>
          <p:cNvPr id="8" name="Picture 7" descr="See the source image"/>
          <p:cNvPicPr/>
          <p:nvPr/>
        </p:nvPicPr>
        <p:blipFill>
          <a:blip r:embed="rId6">
            <a:extLst>
              <a:ext uri="{28A0092B-C50C-407E-A947-70E740481C1C}">
                <a14:useLocalDpi xmlns:a14="http://schemas.microsoft.com/office/drawing/2010/main" val="0"/>
              </a:ext>
            </a:extLst>
          </a:blip>
          <a:srcRect/>
          <a:stretch>
            <a:fillRect/>
          </a:stretch>
        </p:blipFill>
        <p:spPr bwMode="auto">
          <a:xfrm>
            <a:off x="3405126" y="5257801"/>
            <a:ext cx="1651000" cy="1098550"/>
          </a:xfrm>
          <a:prstGeom prst="rect">
            <a:avLst/>
          </a:prstGeom>
          <a:noFill/>
          <a:ln>
            <a:noFill/>
          </a:ln>
        </p:spPr>
      </p:pic>
    </p:spTree>
    <p:extLst>
      <p:ext uri="{BB962C8B-B14F-4D97-AF65-F5344CB8AC3E}">
        <p14:creationId xmlns:p14="http://schemas.microsoft.com/office/powerpoint/2010/main" val="7772751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660066"/>
                </a:solidFill>
                <a:latin typeface="Calibri" panose="020F0502020204030204" pitchFamily="34" charset="0"/>
                <a:cs typeface="Arial" pitchFamily="34" charset="0"/>
              </a:rPr>
              <a:t>How to Use T.I.L.S.?</a:t>
            </a:r>
          </a:p>
        </p:txBody>
      </p:sp>
      <p:sp>
        <p:nvSpPr>
          <p:cNvPr id="3" name="Content Placeholder 2"/>
          <p:cNvSpPr>
            <a:spLocks noGrp="1"/>
          </p:cNvSpPr>
          <p:nvPr>
            <p:ph idx="1"/>
          </p:nvPr>
        </p:nvSpPr>
        <p:spPr>
          <a:xfrm>
            <a:off x="628650" y="1690689"/>
            <a:ext cx="7886700" cy="2888879"/>
          </a:xfrm>
        </p:spPr>
        <p:txBody>
          <a:bodyPr>
            <a:normAutofit fontScale="85000" lnSpcReduction="10000"/>
          </a:bodyPr>
          <a:lstStyle/>
          <a:p>
            <a:pPr marL="0" indent="0">
              <a:buNone/>
            </a:pPr>
            <a:r>
              <a:rPr lang="en-GB" dirty="0">
                <a:cs typeface="Arial" panose="020B0604020202020204" pitchFamily="34" charset="0"/>
              </a:rPr>
              <a:t>When analysing risk or articulating risk assessment, whether in verbal or written form </a:t>
            </a:r>
            <a:r>
              <a:rPr lang="en-GB" b="1" dirty="0">
                <a:cs typeface="Arial" panose="020B0604020202020204" pitchFamily="34" charset="0"/>
              </a:rPr>
              <a:t>explicitly state:</a:t>
            </a:r>
          </a:p>
          <a:p>
            <a:r>
              <a:rPr lang="en-GB" dirty="0">
                <a:cs typeface="Arial" panose="020B0604020202020204" pitchFamily="34" charset="0"/>
              </a:rPr>
              <a:t>the T.I.L.S. Factors (Types, Imminence, Likelihood &amp; Severity)</a:t>
            </a:r>
          </a:p>
          <a:p>
            <a:r>
              <a:rPr lang="en-GB" dirty="0">
                <a:cs typeface="Arial" panose="020B0604020202020204" pitchFamily="34" charset="0"/>
              </a:rPr>
              <a:t>How you know the types of harm; imminence of harm; likelihood of harm &amp; severity of impact (Articulation of your ANALYSIS)</a:t>
            </a:r>
          </a:p>
          <a:p>
            <a:r>
              <a:rPr lang="en-GB" dirty="0">
                <a:cs typeface="Arial" panose="020B0604020202020204" pitchFamily="34" charset="0"/>
              </a:rPr>
              <a:t>state what you still need to know &amp; how you plan to find this out</a:t>
            </a:r>
          </a:p>
          <a:p>
            <a:endParaRPr lang="en-GB" dirty="0"/>
          </a:p>
        </p:txBody>
      </p:sp>
      <p:pic>
        <p:nvPicPr>
          <p:cNvPr id="4" name="Picture 3" descr="Image result for show your workings out"/>
          <p:cNvPicPr/>
          <p:nvPr/>
        </p:nvPicPr>
        <p:blipFill>
          <a:blip r:embed="rId2" cstate="print"/>
          <a:srcRect/>
          <a:stretch>
            <a:fillRect/>
          </a:stretch>
        </p:blipFill>
        <p:spPr bwMode="auto">
          <a:xfrm>
            <a:off x="1706245" y="4517186"/>
            <a:ext cx="5731510" cy="1722160"/>
          </a:xfrm>
          <a:prstGeom prst="rect">
            <a:avLst/>
          </a:prstGeom>
          <a:noFill/>
          <a:ln w="9525">
            <a:noFill/>
            <a:miter lim="800000"/>
            <a:headEnd/>
            <a:tailEnd/>
          </a:ln>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8227143" y="6176963"/>
            <a:ext cx="752763" cy="532802"/>
          </a:xfrm>
          <a:prstGeom prst="rect">
            <a:avLst/>
          </a:prstGeom>
        </p:spPr>
      </p:pic>
      <p:sp>
        <p:nvSpPr>
          <p:cNvPr id="6" name="Footer Placeholder 5"/>
          <p:cNvSpPr>
            <a:spLocks noGrp="1"/>
          </p:cNvSpPr>
          <p:nvPr>
            <p:ph type="ftr" sz="quarter" idx="11"/>
          </p:nvPr>
        </p:nvSpPr>
        <p:spPr/>
        <p:txBody>
          <a:bodyPr/>
          <a:lstStyle/>
          <a:p>
            <a:r>
              <a:rPr lang="en-GB" smtClean="0"/>
              <a:t>In adult protection, if in doubt, rule it in, not out! </a:t>
            </a:r>
            <a:endParaRPr lang="en-US" dirty="0"/>
          </a:p>
        </p:txBody>
      </p:sp>
    </p:spTree>
    <p:extLst>
      <p:ext uri="{BB962C8B-B14F-4D97-AF65-F5344CB8AC3E}">
        <p14:creationId xmlns:p14="http://schemas.microsoft.com/office/powerpoint/2010/main" val="3130771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660066"/>
                </a:solidFill>
                <a:latin typeface="Calibri" panose="020F0502020204030204" pitchFamily="34" charset="0"/>
                <a:cs typeface="Arial" pitchFamily="34" charset="0"/>
              </a:rPr>
              <a:t>How to Use T.I.L.S.?</a:t>
            </a:r>
          </a:p>
        </p:txBody>
      </p:sp>
      <p:sp>
        <p:nvSpPr>
          <p:cNvPr id="3" name="Content Placeholder 2"/>
          <p:cNvSpPr>
            <a:spLocks noGrp="1"/>
          </p:cNvSpPr>
          <p:nvPr>
            <p:ph idx="1"/>
          </p:nvPr>
        </p:nvSpPr>
        <p:spPr/>
        <p:txBody>
          <a:bodyPr>
            <a:normAutofit lnSpcReduction="10000"/>
          </a:bodyPr>
          <a:lstStyle/>
          <a:p>
            <a:r>
              <a:rPr lang="en-GB" sz="2600" b="1" dirty="0">
                <a:cs typeface="Arial" panose="020B0604020202020204" pitchFamily="34" charset="0"/>
              </a:rPr>
              <a:t>With other professionals </a:t>
            </a:r>
            <a:r>
              <a:rPr lang="en-GB" sz="2600" dirty="0">
                <a:cs typeface="Arial" panose="020B0604020202020204" pitchFamily="34" charset="0"/>
              </a:rPr>
              <a:t>encourage them to frame their analysis by explicitly asking about T.I.L.S.</a:t>
            </a:r>
          </a:p>
          <a:p>
            <a:r>
              <a:rPr lang="en-GB" sz="2600" dirty="0">
                <a:cs typeface="Arial" panose="020B0604020202020204" pitchFamily="34" charset="0"/>
              </a:rPr>
              <a:t>E.G. “So, we’re concerned about the situation with Jean. I need to find out what the types of harm are, how imminent the types of harm are; how likely they are to happen and the severity of the impact on Jean of those </a:t>
            </a:r>
            <a:r>
              <a:rPr lang="en-GB" sz="2600" dirty="0" smtClean="0">
                <a:cs typeface="Arial" panose="020B0604020202020204" pitchFamily="34" charset="0"/>
              </a:rPr>
              <a:t>types </a:t>
            </a:r>
            <a:r>
              <a:rPr lang="en-GB" sz="2600" dirty="0">
                <a:cs typeface="Arial" panose="020B0604020202020204" pitchFamily="34" charset="0"/>
              </a:rPr>
              <a:t>of harm. What’s your view of the types of harm she’s at risk from and their imminence, likelihood &amp; severity of impact?”</a:t>
            </a:r>
          </a:p>
          <a:p>
            <a:endParaRPr lang="en-GB" sz="2600" dirty="0">
              <a:cs typeface="Arial" panose="020B0604020202020204" pitchFamily="34" charset="0"/>
            </a:endParaRPr>
          </a:p>
          <a:p>
            <a:r>
              <a:rPr lang="en-GB" sz="2600" dirty="0">
                <a:cs typeface="Arial" panose="020B0604020202020204" pitchFamily="34" charset="0"/>
              </a:rPr>
              <a:t>You may need to bring them back to T.I.L.S. To ensure you have the information. </a:t>
            </a:r>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227143" y="6176963"/>
            <a:ext cx="752763" cy="532802"/>
          </a:xfrm>
          <a:prstGeom prst="rect">
            <a:avLst/>
          </a:prstGeom>
        </p:spPr>
      </p:pic>
      <p:sp>
        <p:nvSpPr>
          <p:cNvPr id="5" name="Footer Placeholder 4"/>
          <p:cNvSpPr>
            <a:spLocks noGrp="1"/>
          </p:cNvSpPr>
          <p:nvPr>
            <p:ph type="ftr" sz="quarter" idx="11"/>
          </p:nvPr>
        </p:nvSpPr>
        <p:spPr/>
        <p:txBody>
          <a:bodyPr/>
          <a:lstStyle/>
          <a:p>
            <a:r>
              <a:rPr lang="en-GB" smtClean="0"/>
              <a:t>In adult protection, if in doubt, rule it in, not out! </a:t>
            </a:r>
            <a:endParaRPr lang="en-US" dirty="0"/>
          </a:p>
        </p:txBody>
      </p:sp>
    </p:spTree>
    <p:extLst>
      <p:ext uri="{BB962C8B-B14F-4D97-AF65-F5344CB8AC3E}">
        <p14:creationId xmlns:p14="http://schemas.microsoft.com/office/powerpoint/2010/main" val="8534020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660066"/>
                </a:solidFill>
                <a:latin typeface="Calibri" panose="020F0502020204030204" pitchFamily="34" charset="0"/>
                <a:cs typeface="Arial" pitchFamily="34" charset="0"/>
              </a:rPr>
              <a:t>T.I.L.S. Recording Examples</a:t>
            </a:r>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cs typeface="Arial" panose="020B0604020202020204" pitchFamily="34" charset="0"/>
              </a:rPr>
              <a:t>G.P. Report</a:t>
            </a:r>
          </a:p>
          <a:p>
            <a:pPr marL="0" indent="0">
              <a:buNone/>
            </a:pPr>
            <a:r>
              <a:rPr lang="en-GB" dirty="0" smtClean="0">
                <a:cs typeface="Arial" panose="020B0604020202020204" pitchFamily="34" charset="0"/>
              </a:rPr>
              <a:t>“You </a:t>
            </a:r>
            <a:r>
              <a:rPr lang="en-GB" dirty="0">
                <a:cs typeface="Arial" panose="020B0604020202020204" pitchFamily="34" charset="0"/>
              </a:rPr>
              <a:t>say that the analysis at the case conference will focus on T.I.L.S.:</a:t>
            </a:r>
          </a:p>
          <a:p>
            <a:r>
              <a:rPr lang="en-GB" b="1" dirty="0">
                <a:cs typeface="Arial" panose="020B0604020202020204" pitchFamily="34" charset="0"/>
              </a:rPr>
              <a:t>Type of Harm- </a:t>
            </a:r>
            <a:r>
              <a:rPr lang="en-GB" dirty="0">
                <a:cs typeface="Arial" panose="020B0604020202020204" pitchFamily="34" charset="0"/>
              </a:rPr>
              <a:t>At risk of recurrent overdose from medication</a:t>
            </a:r>
          </a:p>
          <a:p>
            <a:r>
              <a:rPr lang="en-GB" b="1" dirty="0">
                <a:cs typeface="Arial" panose="020B0604020202020204" pitchFamily="34" charset="0"/>
              </a:rPr>
              <a:t>Imminence</a:t>
            </a:r>
            <a:r>
              <a:rPr lang="en-GB" dirty="0">
                <a:cs typeface="Arial" panose="020B0604020202020204" pitchFamily="34" charset="0"/>
              </a:rPr>
              <a:t> of that Harm- XXXXX remains at ongoing risk of overdose</a:t>
            </a:r>
          </a:p>
          <a:p>
            <a:r>
              <a:rPr lang="en-GB" b="1" dirty="0">
                <a:cs typeface="Arial" panose="020B0604020202020204" pitchFamily="34" charset="0"/>
              </a:rPr>
              <a:t>Likelihood</a:t>
            </a:r>
            <a:r>
              <a:rPr lang="en-GB" dirty="0">
                <a:cs typeface="Arial" panose="020B0604020202020204" pitchFamily="34" charset="0"/>
              </a:rPr>
              <a:t> of that Harm- It can be anticipated that there will be other overdoses in the foreseeable future</a:t>
            </a:r>
          </a:p>
          <a:p>
            <a:r>
              <a:rPr lang="en-GB" b="1" dirty="0">
                <a:cs typeface="Arial" panose="020B0604020202020204" pitchFamily="34" charset="0"/>
              </a:rPr>
              <a:t>Severity</a:t>
            </a:r>
            <a:r>
              <a:rPr lang="en-GB" dirty="0">
                <a:cs typeface="Arial" panose="020B0604020202020204" pitchFamily="34" charset="0"/>
              </a:rPr>
              <a:t> of the impact of that harm- overdosing on certain medications including paracetamol carries the risk of death”</a:t>
            </a:r>
          </a:p>
          <a:p>
            <a:endParaRPr lang="en-GB" dirty="0">
              <a:cs typeface="Arial" panose="020B0604020202020204" pitchFamily="34" charset="0"/>
            </a:endParaRPr>
          </a:p>
          <a:p>
            <a:pPr>
              <a:buNone/>
            </a:pPr>
            <a:r>
              <a:rPr lang="en-GB" b="1" i="1" dirty="0">
                <a:cs typeface="Arial" panose="020B0604020202020204" pitchFamily="34" charset="0"/>
              </a:rPr>
              <a:t>Advantages?</a:t>
            </a:r>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227143" y="6176963"/>
            <a:ext cx="752763" cy="532802"/>
          </a:xfrm>
          <a:prstGeom prst="rect">
            <a:avLst/>
          </a:prstGeom>
        </p:spPr>
      </p:pic>
      <p:sp>
        <p:nvSpPr>
          <p:cNvPr id="5" name="Footer Placeholder 4"/>
          <p:cNvSpPr>
            <a:spLocks noGrp="1"/>
          </p:cNvSpPr>
          <p:nvPr>
            <p:ph type="ftr" sz="quarter" idx="11"/>
          </p:nvPr>
        </p:nvSpPr>
        <p:spPr/>
        <p:txBody>
          <a:bodyPr/>
          <a:lstStyle/>
          <a:p>
            <a:endParaRPr lang="en-US" dirty="0"/>
          </a:p>
        </p:txBody>
      </p:sp>
      <p:pic>
        <p:nvPicPr>
          <p:cNvPr id="6" name="Picture 5" descr="See the source image"/>
          <p:cNvPicPr/>
          <p:nvPr/>
        </p:nvPicPr>
        <p:blipFill>
          <a:blip r:embed="rId3">
            <a:extLst>
              <a:ext uri="{28A0092B-C50C-407E-A947-70E740481C1C}">
                <a14:useLocalDpi xmlns:a14="http://schemas.microsoft.com/office/drawing/2010/main" val="0"/>
              </a:ext>
            </a:extLst>
          </a:blip>
          <a:srcRect/>
          <a:stretch>
            <a:fillRect/>
          </a:stretch>
        </p:blipFill>
        <p:spPr bwMode="auto">
          <a:xfrm>
            <a:off x="3823327" y="5373082"/>
            <a:ext cx="1651000" cy="1098550"/>
          </a:xfrm>
          <a:prstGeom prst="rect">
            <a:avLst/>
          </a:prstGeom>
          <a:noFill/>
          <a:ln>
            <a:noFill/>
          </a:ln>
        </p:spPr>
      </p:pic>
    </p:spTree>
    <p:extLst>
      <p:ext uri="{BB962C8B-B14F-4D97-AF65-F5344CB8AC3E}">
        <p14:creationId xmlns:p14="http://schemas.microsoft.com/office/powerpoint/2010/main" val="13827876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660066"/>
                </a:solidFill>
                <a:latin typeface="Calibri" panose="020F0502020204030204" pitchFamily="34" charset="0"/>
                <a:cs typeface="Arial" pitchFamily="34" charset="0"/>
              </a:rPr>
              <a:t>T.I.L.S. Recording Examples</a:t>
            </a:r>
          </a:p>
        </p:txBody>
      </p:sp>
      <p:sp>
        <p:nvSpPr>
          <p:cNvPr id="3" name="Content Placeholder 2"/>
          <p:cNvSpPr>
            <a:spLocks noGrp="1"/>
          </p:cNvSpPr>
          <p:nvPr>
            <p:ph idx="1"/>
          </p:nvPr>
        </p:nvSpPr>
        <p:spPr/>
        <p:txBody>
          <a:bodyPr>
            <a:normAutofit/>
          </a:bodyPr>
          <a:lstStyle/>
          <a:p>
            <a:pPr>
              <a:buNone/>
            </a:pPr>
            <a:r>
              <a:rPr lang="en-GB" dirty="0" smtClean="0">
                <a:cs typeface="Arial" panose="020B0604020202020204" pitchFamily="34" charset="0"/>
              </a:rPr>
              <a:t>Duty to Inquire</a:t>
            </a:r>
            <a:endParaRPr lang="en-GB" dirty="0">
              <a:cs typeface="Arial" panose="020B0604020202020204" pitchFamily="34" charset="0"/>
            </a:endParaRPr>
          </a:p>
          <a:p>
            <a:r>
              <a:rPr lang="en-GB" dirty="0">
                <a:cs typeface="Arial" panose="020B0604020202020204" pitchFamily="34" charset="0"/>
              </a:rPr>
              <a:t>“The </a:t>
            </a:r>
            <a:r>
              <a:rPr lang="en-GB" b="1" i="1" dirty="0">
                <a:cs typeface="Arial" panose="020B0604020202020204" pitchFamily="34" charset="0"/>
              </a:rPr>
              <a:t>harm</a:t>
            </a:r>
            <a:r>
              <a:rPr lang="en-GB" dirty="0">
                <a:cs typeface="Arial" panose="020B0604020202020204" pitchFamily="34" charset="0"/>
              </a:rPr>
              <a:t> being alleged is </a:t>
            </a:r>
            <a:r>
              <a:rPr lang="en-GB" b="1" i="1" dirty="0">
                <a:cs typeface="Arial" panose="020B0604020202020204" pitchFamily="34" charset="0"/>
              </a:rPr>
              <a:t>neglect, emotional </a:t>
            </a:r>
            <a:r>
              <a:rPr lang="en-GB" dirty="0">
                <a:cs typeface="Arial" panose="020B0604020202020204" pitchFamily="34" charset="0"/>
              </a:rPr>
              <a:t>and </a:t>
            </a:r>
            <a:r>
              <a:rPr lang="en-GB" b="1" i="1" dirty="0">
                <a:cs typeface="Arial" panose="020B0604020202020204" pitchFamily="34" charset="0"/>
              </a:rPr>
              <a:t>financial </a:t>
            </a:r>
            <a:r>
              <a:rPr lang="en-GB" dirty="0">
                <a:cs typeface="Arial" panose="020B0604020202020204" pitchFamily="34" charset="0"/>
              </a:rPr>
              <a:t>harm. This appears to have been occurring over the past year as </a:t>
            </a:r>
            <a:r>
              <a:rPr lang="en-GB" dirty="0" err="1">
                <a:cs typeface="Arial" panose="020B0604020202020204" pitchFamily="34" charset="0"/>
              </a:rPr>
              <a:t>xxxxxxx’s</a:t>
            </a:r>
            <a:r>
              <a:rPr lang="en-GB" dirty="0">
                <a:cs typeface="Arial" panose="020B0604020202020204" pitchFamily="34" charset="0"/>
              </a:rPr>
              <a:t> dementia has worsened and he has ceased working. The</a:t>
            </a:r>
            <a:r>
              <a:rPr lang="en-GB" b="1" i="1" dirty="0">
                <a:cs typeface="Arial" panose="020B0604020202020204" pitchFamily="34" charset="0"/>
              </a:rPr>
              <a:t> likelihood </a:t>
            </a:r>
            <a:r>
              <a:rPr lang="en-GB" dirty="0">
                <a:cs typeface="Arial" panose="020B0604020202020204" pitchFamily="34" charset="0"/>
              </a:rPr>
              <a:t>of this continuing is high if there is no intervention from social work. The </a:t>
            </a:r>
            <a:r>
              <a:rPr lang="en-GB" b="1" i="1" dirty="0">
                <a:cs typeface="Arial" panose="020B0604020202020204" pitchFamily="34" charset="0"/>
              </a:rPr>
              <a:t>imminence</a:t>
            </a:r>
            <a:r>
              <a:rPr lang="en-GB" dirty="0">
                <a:cs typeface="Arial" panose="020B0604020202020204" pitchFamily="34" charset="0"/>
              </a:rPr>
              <a:t> of </a:t>
            </a:r>
            <a:r>
              <a:rPr lang="en-GB" dirty="0" err="1">
                <a:cs typeface="Arial" panose="020B0604020202020204" pitchFamily="34" charset="0"/>
              </a:rPr>
              <a:t>xxxxxxxx</a:t>
            </a:r>
            <a:r>
              <a:rPr lang="en-GB" dirty="0">
                <a:cs typeface="Arial" panose="020B0604020202020204" pitchFamily="34" charset="0"/>
              </a:rPr>
              <a:t> experiencing </a:t>
            </a:r>
            <a:r>
              <a:rPr lang="en-GB" b="1" i="1" dirty="0">
                <a:cs typeface="Arial" panose="020B0604020202020204" pitchFamily="34" charset="0"/>
              </a:rPr>
              <a:t>serious </a:t>
            </a:r>
            <a:r>
              <a:rPr lang="en-GB" dirty="0">
                <a:cs typeface="Arial" panose="020B0604020202020204" pitchFamily="34" charset="0"/>
              </a:rPr>
              <a:t>harm is </a:t>
            </a:r>
            <a:r>
              <a:rPr lang="en-GB" b="1" i="1" dirty="0">
                <a:cs typeface="Arial" panose="020B0604020202020204" pitchFamily="34" charset="0"/>
              </a:rPr>
              <a:t>moderate</a:t>
            </a:r>
            <a:r>
              <a:rPr lang="en-GB" dirty="0">
                <a:cs typeface="Arial" panose="020B0604020202020204" pitchFamily="34" charset="0"/>
              </a:rPr>
              <a:t>.”</a:t>
            </a:r>
          </a:p>
          <a:p>
            <a:endParaRPr lang="en-GB" dirty="0">
              <a:cs typeface="Arial" panose="020B0604020202020204" pitchFamily="34" charset="0"/>
            </a:endParaRPr>
          </a:p>
          <a:p>
            <a:pPr>
              <a:buNone/>
            </a:pPr>
            <a:r>
              <a:rPr lang="en-GB" b="1" i="1" dirty="0">
                <a:cs typeface="Arial" panose="020B0604020202020204" pitchFamily="34" charset="0"/>
              </a:rPr>
              <a:t>Advantages?</a:t>
            </a:r>
          </a:p>
          <a:p>
            <a:endParaRPr lang="en-GB"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8227143" y="6176963"/>
            <a:ext cx="752763" cy="532802"/>
          </a:xfrm>
          <a:prstGeom prst="rect">
            <a:avLst/>
          </a:prstGeom>
        </p:spPr>
      </p:pic>
      <p:sp>
        <p:nvSpPr>
          <p:cNvPr id="5" name="Footer Placeholder 4"/>
          <p:cNvSpPr>
            <a:spLocks noGrp="1"/>
          </p:cNvSpPr>
          <p:nvPr>
            <p:ph type="ftr" sz="quarter" idx="11"/>
          </p:nvPr>
        </p:nvSpPr>
        <p:spPr/>
        <p:txBody>
          <a:bodyPr/>
          <a:lstStyle/>
          <a:p>
            <a:r>
              <a:rPr lang="en-GB" smtClean="0"/>
              <a:t>In adult protection, if in doubt, rule it in, not out! </a:t>
            </a:r>
            <a:endParaRPr lang="en-US" dirty="0"/>
          </a:p>
        </p:txBody>
      </p:sp>
      <p:pic>
        <p:nvPicPr>
          <p:cNvPr id="6" name="Picture 5" descr="See the source image"/>
          <p:cNvPicPr/>
          <p:nvPr/>
        </p:nvPicPr>
        <p:blipFill>
          <a:blip r:embed="rId4">
            <a:extLst>
              <a:ext uri="{28A0092B-C50C-407E-A947-70E740481C1C}">
                <a14:useLocalDpi xmlns:a14="http://schemas.microsoft.com/office/drawing/2010/main" val="0"/>
              </a:ext>
            </a:extLst>
          </a:blip>
          <a:srcRect/>
          <a:stretch>
            <a:fillRect/>
          </a:stretch>
        </p:blipFill>
        <p:spPr bwMode="auto">
          <a:xfrm>
            <a:off x="3402115" y="5078413"/>
            <a:ext cx="1651000" cy="1098550"/>
          </a:xfrm>
          <a:prstGeom prst="rect">
            <a:avLst/>
          </a:prstGeom>
          <a:noFill/>
          <a:ln>
            <a:noFill/>
          </a:ln>
        </p:spPr>
      </p:pic>
    </p:spTree>
    <p:extLst>
      <p:ext uri="{BB962C8B-B14F-4D97-AF65-F5344CB8AC3E}">
        <p14:creationId xmlns:p14="http://schemas.microsoft.com/office/powerpoint/2010/main" val="30873759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660066"/>
                </a:solidFill>
                <a:latin typeface="Calibri" panose="020F0502020204030204" pitchFamily="34" charset="0"/>
                <a:cs typeface="Arial" pitchFamily="34" charset="0"/>
              </a:rPr>
              <a:t>T.I.L.S. in Practice</a:t>
            </a:r>
          </a:p>
        </p:txBody>
      </p:sp>
      <p:sp>
        <p:nvSpPr>
          <p:cNvPr id="3" name="Content Placeholder 2"/>
          <p:cNvSpPr>
            <a:spLocks noGrp="1"/>
          </p:cNvSpPr>
          <p:nvPr>
            <p:ph idx="1"/>
          </p:nvPr>
        </p:nvSpPr>
        <p:spPr/>
        <p:txBody>
          <a:bodyPr/>
          <a:lstStyle/>
          <a:p>
            <a:r>
              <a:rPr lang="en-GB" dirty="0"/>
              <a:t>Read John Case Example</a:t>
            </a:r>
          </a:p>
          <a:p>
            <a:endParaRPr lang="en-GB" dirty="0"/>
          </a:p>
          <a:p>
            <a:r>
              <a:rPr lang="en-GB" dirty="0"/>
              <a:t>Examine </a:t>
            </a:r>
            <a:r>
              <a:rPr lang="en-GB" dirty="0" smtClean="0"/>
              <a:t>the Filled </a:t>
            </a:r>
            <a:r>
              <a:rPr lang="en-GB" dirty="0"/>
              <a:t>Out ‘TILS Risk Clarification Tool</a:t>
            </a:r>
            <a:r>
              <a:rPr lang="en-GB" dirty="0" smtClean="0"/>
              <a:t>’</a:t>
            </a:r>
          </a:p>
          <a:p>
            <a:endParaRPr lang="en-GB" dirty="0"/>
          </a:p>
          <a:p>
            <a:r>
              <a:rPr lang="en-GB" dirty="0" smtClean="0"/>
              <a:t>Your Reflections?</a:t>
            </a:r>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227143" y="6176963"/>
            <a:ext cx="752763" cy="532802"/>
          </a:xfrm>
          <a:prstGeom prst="rect">
            <a:avLst/>
          </a:prstGeom>
        </p:spPr>
      </p:pic>
      <p:sp>
        <p:nvSpPr>
          <p:cNvPr id="5" name="Footer Placeholder 4"/>
          <p:cNvSpPr>
            <a:spLocks noGrp="1"/>
          </p:cNvSpPr>
          <p:nvPr>
            <p:ph type="ftr" sz="quarter" idx="11"/>
          </p:nvPr>
        </p:nvSpPr>
        <p:spPr/>
        <p:txBody>
          <a:bodyPr/>
          <a:lstStyle/>
          <a:p>
            <a:r>
              <a:rPr lang="en-GB" smtClean="0"/>
              <a:t>In adult protection, if in doubt, rule it in, not out! </a:t>
            </a:r>
            <a:endParaRPr lang="en-US" dirty="0"/>
          </a:p>
        </p:txBody>
      </p:sp>
      <p:pic>
        <p:nvPicPr>
          <p:cNvPr id="6" name="Picture 5" descr="See the source image"/>
          <p:cNvPicPr/>
          <p:nvPr/>
        </p:nvPicPr>
        <p:blipFill>
          <a:blip r:embed="rId3">
            <a:extLst>
              <a:ext uri="{28A0092B-C50C-407E-A947-70E740481C1C}">
                <a14:useLocalDpi xmlns:a14="http://schemas.microsoft.com/office/drawing/2010/main" val="0"/>
              </a:ext>
            </a:extLst>
          </a:blip>
          <a:srcRect/>
          <a:stretch>
            <a:fillRect/>
          </a:stretch>
        </p:blipFill>
        <p:spPr bwMode="auto">
          <a:xfrm>
            <a:off x="3995881" y="4618832"/>
            <a:ext cx="1651000" cy="1098550"/>
          </a:xfrm>
          <a:prstGeom prst="rect">
            <a:avLst/>
          </a:prstGeom>
          <a:noFill/>
          <a:ln>
            <a:noFill/>
          </a:ln>
        </p:spPr>
      </p:pic>
    </p:spTree>
    <p:extLst>
      <p:ext uri="{BB962C8B-B14F-4D97-AF65-F5344CB8AC3E}">
        <p14:creationId xmlns:p14="http://schemas.microsoft.com/office/powerpoint/2010/main" val="16565582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660066"/>
                </a:solidFill>
                <a:latin typeface="Calibri" panose="020F0502020204030204" pitchFamily="34" charset="0"/>
                <a:cs typeface="Arial" pitchFamily="34" charset="0"/>
              </a:rPr>
              <a:t>T.I.L.S. and S.M.A.R.T. Actions</a:t>
            </a:r>
          </a:p>
        </p:txBody>
      </p:sp>
      <p:sp>
        <p:nvSpPr>
          <p:cNvPr id="3" name="Content Placeholder 2"/>
          <p:cNvSpPr>
            <a:spLocks noGrp="1"/>
          </p:cNvSpPr>
          <p:nvPr>
            <p:ph idx="1"/>
          </p:nvPr>
        </p:nvSpPr>
        <p:spPr/>
        <p:txBody>
          <a:bodyPr>
            <a:normAutofit fontScale="85000" lnSpcReduction="20000"/>
          </a:bodyPr>
          <a:lstStyle/>
          <a:p>
            <a:r>
              <a:rPr lang="en-GB" dirty="0" smtClean="0"/>
              <a:t>Types</a:t>
            </a:r>
          </a:p>
          <a:p>
            <a:r>
              <a:rPr lang="en-GB" dirty="0" smtClean="0"/>
              <a:t>Imminence</a:t>
            </a:r>
          </a:p>
          <a:p>
            <a:r>
              <a:rPr lang="en-GB" dirty="0" smtClean="0"/>
              <a:t>Likelihood</a:t>
            </a:r>
          </a:p>
          <a:p>
            <a:r>
              <a:rPr lang="en-GB" dirty="0" smtClean="0"/>
              <a:t>Severity of Impact</a:t>
            </a:r>
          </a:p>
          <a:p>
            <a:endParaRPr lang="en-GB" dirty="0"/>
          </a:p>
          <a:p>
            <a:pPr marL="0" indent="0">
              <a:buNone/>
            </a:pPr>
            <a:r>
              <a:rPr lang="en-GB" dirty="0" smtClean="0"/>
              <a:t>TILS informs SMART actions</a:t>
            </a:r>
          </a:p>
          <a:p>
            <a:pPr marL="0" indent="0">
              <a:buNone/>
            </a:pPr>
            <a:r>
              <a:rPr lang="en-GB" dirty="0" smtClean="0"/>
              <a:t>E.g.</a:t>
            </a:r>
          </a:p>
          <a:p>
            <a:pPr marL="0" indent="0">
              <a:buNone/>
            </a:pPr>
            <a:r>
              <a:rPr lang="en-GB" dirty="0" smtClean="0"/>
              <a:t>Types will inform the choice of action</a:t>
            </a:r>
          </a:p>
          <a:p>
            <a:pPr marL="0" indent="0">
              <a:buNone/>
            </a:pPr>
            <a:r>
              <a:rPr lang="en-GB" dirty="0" smtClean="0"/>
              <a:t>Imminence will inform timing and frequency of review </a:t>
            </a:r>
          </a:p>
          <a:p>
            <a:pPr marL="0" indent="0">
              <a:buNone/>
            </a:pPr>
            <a:r>
              <a:rPr lang="en-GB" dirty="0" smtClean="0"/>
              <a:t>Likelihood will inform how necessary an action is</a:t>
            </a:r>
          </a:p>
          <a:p>
            <a:pPr marL="0" indent="0">
              <a:buNone/>
            </a:pPr>
            <a:r>
              <a:rPr lang="en-GB" dirty="0" smtClean="0"/>
              <a:t>Severity will inform how restrictive the action needs to be</a:t>
            </a:r>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227143" y="6176963"/>
            <a:ext cx="752763" cy="532802"/>
          </a:xfrm>
          <a:prstGeom prst="rect">
            <a:avLst/>
          </a:prstGeom>
        </p:spPr>
      </p:pic>
      <p:sp>
        <p:nvSpPr>
          <p:cNvPr id="5" name="Footer Placeholder 4"/>
          <p:cNvSpPr>
            <a:spLocks noGrp="1"/>
          </p:cNvSpPr>
          <p:nvPr>
            <p:ph type="ftr" sz="quarter" idx="11"/>
          </p:nvPr>
        </p:nvSpPr>
        <p:spPr/>
        <p:txBody>
          <a:bodyPr/>
          <a:lstStyle/>
          <a:p>
            <a:r>
              <a:rPr lang="en-GB" smtClean="0"/>
              <a:t>In adult protection, if in doubt, rule it in, not out! </a:t>
            </a:r>
            <a:endParaRPr lang="en-US" dirty="0"/>
          </a:p>
        </p:txBody>
      </p:sp>
    </p:spTree>
    <p:extLst>
      <p:ext uri="{BB962C8B-B14F-4D97-AF65-F5344CB8AC3E}">
        <p14:creationId xmlns:p14="http://schemas.microsoft.com/office/powerpoint/2010/main" val="29675509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660066"/>
                </a:solidFill>
                <a:latin typeface="Calibri" panose="020F0502020204030204" pitchFamily="34" charset="0"/>
                <a:cs typeface="Arial" pitchFamily="34" charset="0"/>
              </a:rPr>
              <a:t>Record for the Next Person to Read Your Work</a:t>
            </a:r>
          </a:p>
        </p:txBody>
      </p:sp>
      <p:pic>
        <p:nvPicPr>
          <p:cNvPr id="4" name="Content Placeholder 3" descr="Image result for looking over your shoulder"/>
          <p:cNvPicPr>
            <a:picLocks noGrp="1"/>
          </p:cNvPicPr>
          <p:nvPr>
            <p:ph idx="1"/>
          </p:nvPr>
        </p:nvPicPr>
        <p:blipFill>
          <a:blip r:embed="rId2" cstate="print"/>
          <a:srcRect/>
          <a:stretch>
            <a:fillRect/>
          </a:stretch>
        </p:blipFill>
        <p:spPr bwMode="auto">
          <a:xfrm>
            <a:off x="1318161" y="1900478"/>
            <a:ext cx="6507678" cy="2920904"/>
          </a:xfrm>
          <a:prstGeom prst="rect">
            <a:avLst/>
          </a:prstGeom>
          <a:noFill/>
          <a:ln w="9525">
            <a:noFill/>
            <a:miter lim="800000"/>
            <a:headEnd/>
            <a:tailEnd/>
          </a:ln>
        </p:spPr>
      </p:pic>
      <p:sp>
        <p:nvSpPr>
          <p:cNvPr id="5" name="Rectangle 4"/>
          <p:cNvSpPr/>
          <p:nvPr/>
        </p:nvSpPr>
        <p:spPr>
          <a:xfrm>
            <a:off x="618259" y="5111813"/>
            <a:ext cx="7897091" cy="954107"/>
          </a:xfrm>
          <a:prstGeom prst="rect">
            <a:avLst/>
          </a:prstGeom>
        </p:spPr>
        <p:txBody>
          <a:bodyPr wrap="square">
            <a:spAutoFit/>
          </a:bodyPr>
          <a:lstStyle/>
          <a:p>
            <a:pPr algn="ctr"/>
            <a:r>
              <a:rPr lang="en-GB" sz="2800" dirty="0">
                <a:cs typeface="Arial" panose="020B0604020202020204" pitchFamily="34" charset="0"/>
              </a:rPr>
              <a:t>Can the next person see your T.I.L.S. based analysis &amp; S.M.A.R.T. Actions?</a:t>
            </a: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227143" y="6176963"/>
            <a:ext cx="752763" cy="532802"/>
          </a:xfrm>
          <a:prstGeom prst="rect">
            <a:avLst/>
          </a:prstGeom>
        </p:spPr>
      </p:pic>
      <p:sp>
        <p:nvSpPr>
          <p:cNvPr id="7" name="Footer Placeholder 6"/>
          <p:cNvSpPr>
            <a:spLocks noGrp="1"/>
          </p:cNvSpPr>
          <p:nvPr>
            <p:ph type="ftr" sz="quarter" idx="11"/>
          </p:nvPr>
        </p:nvSpPr>
        <p:spPr/>
        <p:txBody>
          <a:bodyPr/>
          <a:lstStyle/>
          <a:p>
            <a:r>
              <a:rPr lang="en-GB" smtClean="0"/>
              <a:t>In adult protection, if in doubt, rule it in, not out! </a:t>
            </a:r>
            <a:endParaRPr lang="en-US" dirty="0"/>
          </a:p>
        </p:txBody>
      </p:sp>
    </p:spTree>
    <p:extLst>
      <p:ext uri="{BB962C8B-B14F-4D97-AF65-F5344CB8AC3E}">
        <p14:creationId xmlns:p14="http://schemas.microsoft.com/office/powerpoint/2010/main" val="2290985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b="1" dirty="0">
                <a:solidFill>
                  <a:srgbClr val="660066"/>
                </a:solidFill>
                <a:latin typeface="Calibri" panose="020F0502020204030204" pitchFamily="34" charset="0"/>
                <a:cs typeface="Arial" pitchFamily="34" charset="0"/>
              </a:rPr>
              <a:t>Welcome</a:t>
            </a:r>
            <a:endParaRPr lang="en-GB" dirty="0"/>
          </a:p>
        </p:txBody>
      </p:sp>
      <p:sp>
        <p:nvSpPr>
          <p:cNvPr id="3" name="Content Placeholder 2"/>
          <p:cNvSpPr>
            <a:spLocks noGrp="1"/>
          </p:cNvSpPr>
          <p:nvPr>
            <p:ph idx="1"/>
          </p:nvPr>
        </p:nvSpPr>
        <p:spPr>
          <a:xfrm>
            <a:off x="716824" y="1502353"/>
            <a:ext cx="7886700" cy="4351338"/>
          </a:xfrm>
        </p:spPr>
        <p:txBody>
          <a:bodyPr/>
          <a:lstStyle/>
          <a:p>
            <a:pPr marL="342891" lvl="0" indent="-342891">
              <a:lnSpc>
                <a:spcPct val="100000"/>
              </a:lnSpc>
              <a:spcBef>
                <a:spcPct val="20000"/>
              </a:spcBef>
              <a:buClr>
                <a:srgbClr val="660066"/>
              </a:buClr>
              <a:buSzPct val="70000"/>
            </a:pPr>
            <a:r>
              <a:rPr lang="en-GB" sz="3200" dirty="0">
                <a:solidFill>
                  <a:prstClr val="black"/>
                </a:solidFill>
                <a:latin typeface="Calibri" panose="020F0502020204030204" pitchFamily="34" charset="0"/>
                <a:cs typeface="Arial" pitchFamily="34" charset="0"/>
              </a:rPr>
              <a:t>Good morning everyone and welcome</a:t>
            </a:r>
          </a:p>
          <a:p>
            <a:pPr marL="342891" lvl="0" indent="-342891">
              <a:lnSpc>
                <a:spcPct val="100000"/>
              </a:lnSpc>
              <a:spcBef>
                <a:spcPct val="20000"/>
              </a:spcBef>
              <a:buClr>
                <a:srgbClr val="660066"/>
              </a:buClr>
              <a:buSzPct val="70000"/>
            </a:pPr>
            <a:r>
              <a:rPr lang="en-GB" sz="3200" dirty="0">
                <a:solidFill>
                  <a:prstClr val="black"/>
                </a:solidFill>
                <a:latin typeface="Calibri" panose="020F0502020204030204" pitchFamily="34" charset="0"/>
                <a:cs typeface="Arial" pitchFamily="34" charset="0"/>
              </a:rPr>
              <a:t>Please close your e-mails, messaging tools (skype or </a:t>
            </a:r>
            <a:r>
              <a:rPr lang="en-GB" sz="3200" dirty="0" err="1">
                <a:solidFill>
                  <a:prstClr val="black"/>
                </a:solidFill>
                <a:latin typeface="Calibri" panose="020F0502020204030204" pitchFamily="34" charset="0"/>
                <a:cs typeface="Arial" pitchFamily="34" charset="0"/>
              </a:rPr>
              <a:t>lync</a:t>
            </a:r>
            <a:r>
              <a:rPr lang="en-GB" sz="3200" dirty="0">
                <a:solidFill>
                  <a:prstClr val="black"/>
                </a:solidFill>
                <a:latin typeface="Calibri" panose="020F0502020204030204" pitchFamily="34" charset="0"/>
                <a:cs typeface="Arial" pitchFamily="34" charset="0"/>
              </a:rPr>
              <a:t>) and switch your phone off</a:t>
            </a:r>
          </a:p>
          <a:p>
            <a:pPr marL="342891" lvl="0" indent="-342891">
              <a:lnSpc>
                <a:spcPct val="100000"/>
              </a:lnSpc>
              <a:spcBef>
                <a:spcPct val="20000"/>
              </a:spcBef>
              <a:buClr>
                <a:srgbClr val="660066"/>
              </a:buClr>
              <a:buSzPct val="70000"/>
            </a:pPr>
            <a:r>
              <a:rPr lang="en-GB" sz="3200" dirty="0">
                <a:solidFill>
                  <a:prstClr val="black"/>
                </a:solidFill>
                <a:latin typeface="Calibri" panose="020F0502020204030204" pitchFamily="34" charset="0"/>
                <a:cs typeface="Arial" pitchFamily="34" charset="0"/>
              </a:rPr>
              <a:t>MS Teams Etiquette</a:t>
            </a:r>
          </a:p>
          <a:p>
            <a:pPr marL="0" indent="0">
              <a:buClr>
                <a:srgbClr val="80276C"/>
              </a:buClr>
              <a:buNone/>
            </a:pPr>
            <a:endParaRPr lang="en-GB" dirty="0" smtClean="0"/>
          </a:p>
          <a:p>
            <a:pPr>
              <a:buClr>
                <a:srgbClr val="80276C"/>
              </a:buClr>
            </a:pPr>
            <a:endParaRPr lang="en-GB" dirty="0" smtClean="0"/>
          </a:p>
          <a:p>
            <a:pPr>
              <a:buClr>
                <a:srgbClr val="80276C"/>
              </a:buClr>
            </a:pPr>
            <a:endParaRPr lang="en-GB"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8227143" y="6176963"/>
            <a:ext cx="752763" cy="532802"/>
          </a:xfrm>
          <a:prstGeom prst="rect">
            <a:avLst/>
          </a:prstGeom>
        </p:spPr>
      </p:pic>
      <p:pic>
        <p:nvPicPr>
          <p:cNvPr id="4" name="Picture 3"/>
          <p:cNvPicPr>
            <a:picLocks noChangeAspect="1"/>
          </p:cNvPicPr>
          <p:nvPr/>
        </p:nvPicPr>
        <p:blipFill>
          <a:blip r:embed="rId3"/>
          <a:stretch>
            <a:fillRect/>
          </a:stretch>
        </p:blipFill>
        <p:spPr>
          <a:xfrm>
            <a:off x="1487916" y="3852048"/>
            <a:ext cx="5864230" cy="2534753"/>
          </a:xfrm>
          <a:prstGeom prst="rect">
            <a:avLst/>
          </a:prstGeom>
        </p:spPr>
      </p:pic>
      <p:sp>
        <p:nvSpPr>
          <p:cNvPr id="5" name="Footer Placeholder 4"/>
          <p:cNvSpPr>
            <a:spLocks noGrp="1"/>
          </p:cNvSpPr>
          <p:nvPr>
            <p:ph type="ftr" sz="quarter" idx="11"/>
          </p:nvPr>
        </p:nvSpPr>
        <p:spPr/>
        <p:txBody>
          <a:bodyPr/>
          <a:lstStyle/>
          <a:p>
            <a:r>
              <a:rPr lang="en-GB" smtClean="0"/>
              <a:t>In adult protection, if in doubt, rule it in, not out! </a:t>
            </a:r>
            <a:endParaRPr lang="en-US" dirty="0"/>
          </a:p>
        </p:txBody>
      </p:sp>
    </p:spTree>
    <p:extLst>
      <p:ext uri="{BB962C8B-B14F-4D97-AF65-F5344CB8AC3E}">
        <p14:creationId xmlns:p14="http://schemas.microsoft.com/office/powerpoint/2010/main" val="1041522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660066"/>
                </a:solidFill>
                <a:latin typeface="Calibri" panose="020F0502020204030204" pitchFamily="34" charset="0"/>
                <a:cs typeface="Arial" pitchFamily="34" charset="0"/>
              </a:rPr>
              <a:t>T.I.L.S. and Case Conferences</a:t>
            </a:r>
          </a:p>
        </p:txBody>
      </p:sp>
      <p:sp>
        <p:nvSpPr>
          <p:cNvPr id="4" name="Rectangle 3"/>
          <p:cNvSpPr/>
          <p:nvPr/>
        </p:nvSpPr>
        <p:spPr>
          <a:xfrm>
            <a:off x="509897" y="1690689"/>
            <a:ext cx="7886700" cy="3046988"/>
          </a:xfrm>
          <a:prstGeom prst="rect">
            <a:avLst/>
          </a:prstGeom>
        </p:spPr>
        <p:txBody>
          <a:bodyPr wrap="square">
            <a:spAutoFit/>
          </a:bodyPr>
          <a:lstStyle/>
          <a:p>
            <a:r>
              <a:rPr lang="en-GB" sz="2400" dirty="0">
                <a:cs typeface="Times New Roman" panose="02020603050405020304" pitchFamily="18" charset="0"/>
              </a:rPr>
              <a:t>Council </a:t>
            </a:r>
            <a:r>
              <a:rPr lang="en-GB" sz="2400" dirty="0" smtClean="0">
                <a:cs typeface="Times New Roman" panose="02020603050405020304" pitchFamily="18" charset="0"/>
              </a:rPr>
              <a:t>Officers:</a:t>
            </a:r>
            <a:endParaRPr lang="en-GB" sz="2400" dirty="0">
              <a:cs typeface="Times New Roman" panose="02020603050405020304" pitchFamily="18" charset="0"/>
            </a:endParaRPr>
          </a:p>
          <a:p>
            <a:pPr marL="285750" indent="-285750">
              <a:buFont typeface="Arial" panose="020B0604020202020204" pitchFamily="34" charset="0"/>
              <a:buChar char="•"/>
            </a:pPr>
            <a:endParaRPr lang="en-GB" sz="2400" dirty="0">
              <a:cs typeface="Times New Roman" panose="02020603050405020304" pitchFamily="18" charset="0"/>
            </a:endParaRPr>
          </a:p>
          <a:p>
            <a:pPr marL="285750" indent="-285750">
              <a:buFont typeface="Arial" panose="020B0604020202020204" pitchFamily="34" charset="0"/>
              <a:buChar char="•"/>
            </a:pPr>
            <a:r>
              <a:rPr lang="en-GB" sz="2400" dirty="0">
                <a:cs typeface="Times New Roman" panose="02020603050405020304" pitchFamily="18" charset="0"/>
              </a:rPr>
              <a:t>Make contributions focussed on an analysis of TILS</a:t>
            </a:r>
          </a:p>
          <a:p>
            <a:pPr marL="285750" indent="-285750">
              <a:buFont typeface="Arial" panose="020B0604020202020204" pitchFamily="34" charset="0"/>
              <a:buChar char="•"/>
            </a:pPr>
            <a:r>
              <a:rPr lang="en-GB" sz="2400" dirty="0">
                <a:cs typeface="Times New Roman" panose="02020603050405020304" pitchFamily="18" charset="0"/>
              </a:rPr>
              <a:t>Say what they still need to know to complete their TILS analysis &amp; back this up with questions to elicit the information</a:t>
            </a:r>
          </a:p>
          <a:p>
            <a:pPr marL="285750" indent="-285750">
              <a:buFont typeface="Arial" panose="020B0604020202020204" pitchFamily="34" charset="0"/>
              <a:buChar char="•"/>
            </a:pPr>
            <a:r>
              <a:rPr lang="en-GB" sz="2400" dirty="0">
                <a:cs typeface="Times New Roman" panose="02020603050405020304" pitchFamily="18" charset="0"/>
              </a:rPr>
              <a:t>Articulate the link between their TILS analysis &amp; their recommendations for SMART action points</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8227143" y="6176963"/>
            <a:ext cx="752763" cy="532802"/>
          </a:xfrm>
          <a:prstGeom prst="rect">
            <a:avLst/>
          </a:prstGeom>
        </p:spPr>
      </p:pic>
      <p:sp>
        <p:nvSpPr>
          <p:cNvPr id="6" name="Footer Placeholder 5"/>
          <p:cNvSpPr>
            <a:spLocks noGrp="1"/>
          </p:cNvSpPr>
          <p:nvPr>
            <p:ph type="ftr" sz="quarter" idx="11"/>
          </p:nvPr>
        </p:nvSpPr>
        <p:spPr/>
        <p:txBody>
          <a:bodyPr/>
          <a:lstStyle/>
          <a:p>
            <a:r>
              <a:rPr lang="en-GB" smtClean="0"/>
              <a:t>In adult protection, if in doubt, rule it in, not out! </a:t>
            </a:r>
            <a:endParaRPr lang="en-US" dirty="0"/>
          </a:p>
        </p:txBody>
      </p:sp>
    </p:spTree>
    <p:extLst>
      <p:ext uri="{BB962C8B-B14F-4D97-AF65-F5344CB8AC3E}">
        <p14:creationId xmlns:p14="http://schemas.microsoft.com/office/powerpoint/2010/main" val="15210396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660066"/>
                </a:solidFill>
                <a:latin typeface="Calibri" panose="020F0502020204030204" pitchFamily="34" charset="0"/>
                <a:cs typeface="Arial" pitchFamily="34" charset="0"/>
              </a:rPr>
              <a:t>T.I.L.S. and Case Conferences</a:t>
            </a:r>
          </a:p>
        </p:txBody>
      </p:sp>
      <p:sp>
        <p:nvSpPr>
          <p:cNvPr id="3" name="Content Placeholder 2"/>
          <p:cNvSpPr>
            <a:spLocks noGrp="1"/>
          </p:cNvSpPr>
          <p:nvPr>
            <p:ph idx="1"/>
          </p:nvPr>
        </p:nvSpPr>
        <p:spPr/>
        <p:txBody>
          <a:bodyPr/>
          <a:lstStyle/>
          <a:p>
            <a:pPr marL="0" indent="0">
              <a:buNone/>
            </a:pPr>
            <a:r>
              <a:rPr lang="en-GB" dirty="0">
                <a:cs typeface="Times New Roman" panose="02020603050405020304" pitchFamily="18" charset="0"/>
              </a:rPr>
              <a:t>Chairs who:</a:t>
            </a:r>
          </a:p>
          <a:p>
            <a:pPr marL="0" indent="0">
              <a:buNone/>
            </a:pPr>
            <a:endParaRPr lang="en-GB" dirty="0">
              <a:cs typeface="Times New Roman" panose="02020603050405020304" pitchFamily="18" charset="0"/>
            </a:endParaRPr>
          </a:p>
          <a:p>
            <a:r>
              <a:rPr lang="en-GB" dirty="0">
                <a:cs typeface="Times New Roman" panose="02020603050405020304" pitchFamily="18" charset="0"/>
              </a:rPr>
              <a:t>Encourage &amp; focus TILS based analysis from all</a:t>
            </a:r>
          </a:p>
          <a:p>
            <a:r>
              <a:rPr lang="en-GB" dirty="0" smtClean="0">
                <a:cs typeface="Times New Roman" panose="02020603050405020304" pitchFamily="18" charset="0"/>
              </a:rPr>
              <a:t>Through </a:t>
            </a:r>
            <a:r>
              <a:rPr lang="en-GB" dirty="0">
                <a:cs typeface="Times New Roman" panose="02020603050405020304" pitchFamily="18" charset="0"/>
              </a:rPr>
              <a:t>the above ensure that the SMART Safety Plan addresses the TILS risk analysis</a:t>
            </a:r>
          </a:p>
          <a:p>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227143" y="6176963"/>
            <a:ext cx="752763" cy="532802"/>
          </a:xfrm>
          <a:prstGeom prst="rect">
            <a:avLst/>
          </a:prstGeom>
        </p:spPr>
      </p:pic>
      <p:sp>
        <p:nvSpPr>
          <p:cNvPr id="5" name="Footer Placeholder 4"/>
          <p:cNvSpPr>
            <a:spLocks noGrp="1"/>
          </p:cNvSpPr>
          <p:nvPr>
            <p:ph type="ftr" sz="quarter" idx="11"/>
          </p:nvPr>
        </p:nvSpPr>
        <p:spPr/>
        <p:txBody>
          <a:bodyPr/>
          <a:lstStyle/>
          <a:p>
            <a:r>
              <a:rPr lang="en-GB" smtClean="0"/>
              <a:t>In adult protection, if in doubt, rule it in, not out! </a:t>
            </a:r>
            <a:endParaRPr lang="en-US" dirty="0"/>
          </a:p>
        </p:txBody>
      </p:sp>
    </p:spTree>
    <p:extLst>
      <p:ext uri="{BB962C8B-B14F-4D97-AF65-F5344CB8AC3E}">
        <p14:creationId xmlns:p14="http://schemas.microsoft.com/office/powerpoint/2010/main" val="9120687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660066"/>
                </a:solidFill>
                <a:latin typeface="Calibri" panose="020F0502020204030204" pitchFamily="34" charset="0"/>
                <a:cs typeface="Arial" pitchFamily="34" charset="0"/>
              </a:rPr>
              <a:t>T.I.L.S; Descriptive Writing and </a:t>
            </a:r>
            <a:r>
              <a:rPr lang="en-GB" sz="3600" b="1" dirty="0" smtClean="0">
                <a:solidFill>
                  <a:srgbClr val="660066"/>
                </a:solidFill>
                <a:latin typeface="Calibri" panose="020F0502020204030204" pitchFamily="34" charset="0"/>
                <a:cs typeface="Arial" pitchFamily="34" charset="0"/>
              </a:rPr>
              <a:t>Critical/analytical </a:t>
            </a:r>
            <a:r>
              <a:rPr lang="en-GB" sz="3600" b="1" dirty="0">
                <a:solidFill>
                  <a:srgbClr val="660066"/>
                </a:solidFill>
                <a:latin typeface="Calibri" panose="020F0502020204030204" pitchFamily="34" charset="0"/>
                <a:cs typeface="Arial" pitchFamily="34" charset="0"/>
              </a:rPr>
              <a:t>Writing</a:t>
            </a:r>
          </a:p>
        </p:txBody>
      </p:sp>
      <p:pic>
        <p:nvPicPr>
          <p:cNvPr id="4" name="Content Placeholder 3" descr="See the source imag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4395" y="1690689"/>
            <a:ext cx="7790955" cy="4512624"/>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8391237" y="6325198"/>
            <a:ext cx="752763" cy="532802"/>
          </a:xfrm>
          <a:prstGeom prst="rect">
            <a:avLst/>
          </a:prstGeom>
        </p:spPr>
      </p:pic>
      <p:sp>
        <p:nvSpPr>
          <p:cNvPr id="6" name="Footer Placeholder 5"/>
          <p:cNvSpPr>
            <a:spLocks noGrp="1"/>
          </p:cNvSpPr>
          <p:nvPr>
            <p:ph type="ftr" sz="quarter" idx="11"/>
          </p:nvPr>
        </p:nvSpPr>
        <p:spPr/>
        <p:txBody>
          <a:bodyPr/>
          <a:lstStyle/>
          <a:p>
            <a:r>
              <a:rPr lang="en-GB" smtClean="0"/>
              <a:t>In adult protection, if in doubt, rule it in, not out! </a:t>
            </a:r>
            <a:endParaRPr lang="en-US" dirty="0"/>
          </a:p>
        </p:txBody>
      </p:sp>
    </p:spTree>
    <p:extLst>
      <p:ext uri="{BB962C8B-B14F-4D97-AF65-F5344CB8AC3E}">
        <p14:creationId xmlns:p14="http://schemas.microsoft.com/office/powerpoint/2010/main" val="6514649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660066"/>
                </a:solidFill>
                <a:latin typeface="Calibri" panose="020F0502020204030204" pitchFamily="34" charset="0"/>
                <a:cs typeface="Arial" pitchFamily="34" charset="0"/>
              </a:rPr>
              <a:t>T.I.L.S; Descriptive Writing and Analytical Writing</a:t>
            </a:r>
            <a:endParaRPr lang="en-GB" sz="3600" dirty="0"/>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628650" y="1825625"/>
            <a:ext cx="7886700" cy="4401205"/>
          </a:xfrm>
          <a:prstGeom prst="rect">
            <a:avLst/>
          </a:prstGeom>
        </p:spPr>
        <p:txBody>
          <a:bodyPr wrap="square">
            <a:spAutoFit/>
          </a:bodyPr>
          <a:lstStyle/>
          <a:p>
            <a:r>
              <a:rPr lang="en-GB" sz="2000" b="1" dirty="0"/>
              <a:t>Restate the question?</a:t>
            </a:r>
          </a:p>
          <a:p>
            <a:r>
              <a:rPr lang="en-GB" sz="2000" b="1" dirty="0"/>
              <a:t>Question: </a:t>
            </a:r>
            <a:r>
              <a:rPr lang="en-GB" sz="2000" dirty="0" smtClean="0"/>
              <a:t>Jean is being visited by R.S.O.s. What </a:t>
            </a:r>
            <a:r>
              <a:rPr lang="en-GB" sz="2000" dirty="0"/>
              <a:t>Types of Harm; Imminence of Harm; Likelihood of Harm and Severity of Impact of Harm is </a:t>
            </a:r>
            <a:r>
              <a:rPr lang="en-GB" sz="2000" dirty="0" smtClean="0"/>
              <a:t>Jean at </a:t>
            </a:r>
            <a:r>
              <a:rPr lang="en-GB" sz="2000" dirty="0"/>
              <a:t>risk of?</a:t>
            </a:r>
          </a:p>
          <a:p>
            <a:endParaRPr lang="en-GB" sz="2000" dirty="0"/>
          </a:p>
          <a:p>
            <a:r>
              <a:rPr lang="en-GB" sz="2000" b="1" dirty="0"/>
              <a:t>Answer: T.I.L.S. based analysis</a:t>
            </a:r>
          </a:p>
          <a:p>
            <a:r>
              <a:rPr lang="en-GB" sz="2000" b="1" dirty="0" smtClean="0"/>
              <a:t>Types of harm? </a:t>
            </a:r>
            <a:r>
              <a:rPr lang="en-GB" sz="2000" dirty="0" smtClean="0"/>
              <a:t>Jean has </a:t>
            </a:r>
            <a:r>
              <a:rPr lang="en-GB" sz="2000" dirty="0"/>
              <a:t>a mild learning disability which leaves </a:t>
            </a:r>
            <a:r>
              <a:rPr lang="en-GB" sz="2000" dirty="0" smtClean="0"/>
              <a:t>her </a:t>
            </a:r>
            <a:r>
              <a:rPr lang="en-GB" sz="2000" dirty="0"/>
              <a:t>unable to protect herself from financial and sexual harm.</a:t>
            </a:r>
          </a:p>
          <a:p>
            <a:r>
              <a:rPr lang="en-GB" sz="2000" b="1" dirty="0"/>
              <a:t>Likelihood of harm </a:t>
            </a:r>
            <a:r>
              <a:rPr lang="en-GB" sz="2000" dirty="0"/>
              <a:t>is high as the adult lives alone and does not have any friends. The harmers are R.S.O.s with a track record of such behaviour. </a:t>
            </a:r>
          </a:p>
          <a:p>
            <a:r>
              <a:rPr lang="en-GB" sz="2000" b="1" dirty="0"/>
              <a:t>Imminence</a:t>
            </a:r>
            <a:r>
              <a:rPr lang="en-GB" sz="2000" dirty="0"/>
              <a:t> is high as the harmers visit daily and there is evidence of harm each visit.</a:t>
            </a:r>
          </a:p>
          <a:p>
            <a:r>
              <a:rPr lang="en-GB" sz="2000" b="1" dirty="0"/>
              <a:t>Severity of impact of harm </a:t>
            </a:r>
            <a:r>
              <a:rPr lang="en-GB" sz="2000" dirty="0"/>
              <a:t>is currently high as the adult has attempted suicide in the past when stressed.  </a:t>
            </a: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8227143" y="6176963"/>
            <a:ext cx="752763" cy="532802"/>
          </a:xfrm>
          <a:prstGeom prst="rect">
            <a:avLst/>
          </a:prstGeom>
        </p:spPr>
      </p:pic>
      <p:sp>
        <p:nvSpPr>
          <p:cNvPr id="6" name="Footer Placeholder 5"/>
          <p:cNvSpPr>
            <a:spLocks noGrp="1"/>
          </p:cNvSpPr>
          <p:nvPr>
            <p:ph type="ftr" sz="quarter" idx="11"/>
          </p:nvPr>
        </p:nvSpPr>
        <p:spPr/>
        <p:txBody>
          <a:bodyPr/>
          <a:lstStyle/>
          <a:p>
            <a:r>
              <a:rPr lang="en-GB" smtClean="0"/>
              <a:t>In adult protection, if in doubt, rule it in, not out! </a:t>
            </a:r>
            <a:endParaRPr lang="en-US" dirty="0"/>
          </a:p>
        </p:txBody>
      </p:sp>
    </p:spTree>
    <p:extLst>
      <p:ext uri="{BB962C8B-B14F-4D97-AF65-F5344CB8AC3E}">
        <p14:creationId xmlns:p14="http://schemas.microsoft.com/office/powerpoint/2010/main" val="28075496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660066"/>
                </a:solidFill>
                <a:latin typeface="Calibri" panose="020F0502020204030204" pitchFamily="34" charset="0"/>
                <a:cs typeface="Arial" pitchFamily="34" charset="0"/>
              </a:rPr>
              <a:t>T.I.L.S. Impact?</a:t>
            </a:r>
          </a:p>
        </p:txBody>
      </p:sp>
      <p:sp>
        <p:nvSpPr>
          <p:cNvPr id="3" name="Content Placeholder 2"/>
          <p:cNvSpPr>
            <a:spLocks noGrp="1"/>
          </p:cNvSpPr>
          <p:nvPr>
            <p:ph idx="1"/>
          </p:nvPr>
        </p:nvSpPr>
        <p:spPr/>
        <p:txBody>
          <a:bodyPr>
            <a:normAutofit fontScale="92500" lnSpcReduction="20000"/>
          </a:bodyPr>
          <a:lstStyle/>
          <a:p>
            <a:pPr marL="0" indent="0" algn="ctr">
              <a:buNone/>
            </a:pPr>
            <a:r>
              <a:rPr lang="en-GB" dirty="0" smtClean="0"/>
              <a:t>“Before T.I.L.S. I knew what the risks were at the end of the APCC. Since T.I.L.S. I know what they are before the APCC.”</a:t>
            </a:r>
            <a:endParaRPr lang="en-GB" dirty="0"/>
          </a:p>
          <a:p>
            <a:pPr marL="0" indent="0" algn="ctr">
              <a:buNone/>
            </a:pPr>
            <a:r>
              <a:rPr lang="en-GB" dirty="0" smtClean="0"/>
              <a:t>Council Officer.</a:t>
            </a:r>
          </a:p>
          <a:p>
            <a:pPr marL="0" indent="0" algn="ctr">
              <a:buNone/>
            </a:pPr>
            <a:endParaRPr lang="en-GB" dirty="0"/>
          </a:p>
          <a:p>
            <a:pPr marL="0" indent="0" algn="ctr">
              <a:buNone/>
            </a:pPr>
            <a:r>
              <a:rPr lang="en-GB" dirty="0" smtClean="0"/>
              <a:t>“I really like T.I.L.S.”</a:t>
            </a:r>
          </a:p>
          <a:p>
            <a:pPr marL="0" indent="0" algn="ctr">
              <a:buNone/>
            </a:pPr>
            <a:r>
              <a:rPr lang="en-GB" dirty="0" smtClean="0"/>
              <a:t>Council Officer Trainee</a:t>
            </a:r>
          </a:p>
          <a:p>
            <a:pPr marL="0" indent="0" algn="ctr">
              <a:buNone/>
            </a:pPr>
            <a:endParaRPr lang="en-GB" dirty="0"/>
          </a:p>
          <a:p>
            <a:pPr marL="0" indent="0" algn="ctr">
              <a:buNone/>
            </a:pPr>
            <a:r>
              <a:rPr lang="en-GB" dirty="0" smtClean="0"/>
              <a:t>TILS allow you to write less and say more. </a:t>
            </a:r>
          </a:p>
          <a:p>
            <a:pPr marL="0" indent="0" algn="ctr">
              <a:buNone/>
            </a:pPr>
            <a:r>
              <a:rPr lang="en-GB" dirty="0" smtClean="0"/>
              <a:t>AND</a:t>
            </a:r>
          </a:p>
          <a:p>
            <a:pPr marL="0" indent="0" algn="ctr">
              <a:buNone/>
            </a:pPr>
            <a:r>
              <a:rPr lang="en-GB" dirty="0" smtClean="0"/>
              <a:t>TILS allow you to talk less and say more. </a:t>
            </a:r>
            <a:endParaRPr lang="en-GB" dirty="0"/>
          </a:p>
        </p:txBody>
      </p:sp>
      <p:sp>
        <p:nvSpPr>
          <p:cNvPr id="4" name="Footer Placeholder 3"/>
          <p:cNvSpPr>
            <a:spLocks noGrp="1"/>
          </p:cNvSpPr>
          <p:nvPr>
            <p:ph type="ftr" sz="quarter" idx="11"/>
          </p:nvPr>
        </p:nvSpPr>
        <p:spPr/>
        <p:txBody>
          <a:bodyPr/>
          <a:lstStyle/>
          <a:p>
            <a:r>
              <a:rPr lang="en-GB" smtClean="0"/>
              <a:t>In adult protection, if in doubt, rule it in, not out! </a:t>
            </a:r>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8227143" y="6176963"/>
            <a:ext cx="752763" cy="532802"/>
          </a:xfrm>
          <a:prstGeom prst="rect">
            <a:avLst/>
          </a:prstGeom>
        </p:spPr>
      </p:pic>
    </p:spTree>
    <p:extLst>
      <p:ext uri="{BB962C8B-B14F-4D97-AF65-F5344CB8AC3E}">
        <p14:creationId xmlns:p14="http://schemas.microsoft.com/office/powerpoint/2010/main" val="16170841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660066"/>
                </a:solidFill>
                <a:latin typeface="Calibri" panose="020F0502020204030204" pitchFamily="34" charset="0"/>
                <a:cs typeface="Arial" pitchFamily="34" charset="0"/>
              </a:rPr>
              <a:t>T.I.L.S. Impact?</a:t>
            </a:r>
          </a:p>
        </p:txBody>
      </p:sp>
      <p:sp>
        <p:nvSpPr>
          <p:cNvPr id="3" name="Content Placeholder 2"/>
          <p:cNvSpPr>
            <a:spLocks noGrp="1"/>
          </p:cNvSpPr>
          <p:nvPr>
            <p:ph idx="1"/>
          </p:nvPr>
        </p:nvSpPr>
        <p:spPr/>
        <p:txBody>
          <a:bodyPr/>
          <a:lstStyle/>
          <a:p>
            <a:r>
              <a:rPr lang="en-GB" dirty="0" smtClean="0"/>
              <a:t>Transfer of learning into practice is necessary for maximum impact</a:t>
            </a:r>
          </a:p>
          <a:p>
            <a:pPr marL="0" indent="0">
              <a:buNone/>
            </a:pPr>
            <a:endParaRPr lang="en-GB" dirty="0"/>
          </a:p>
          <a:p>
            <a:pPr marL="0" indent="0">
              <a:buNone/>
            </a:pPr>
            <a:r>
              <a:rPr lang="en-GB" dirty="0" smtClean="0"/>
              <a:t>Reflection:</a:t>
            </a:r>
          </a:p>
          <a:p>
            <a:pPr marL="0" indent="0">
              <a:buNone/>
            </a:pPr>
            <a:r>
              <a:rPr lang="en-GB" dirty="0" smtClean="0"/>
              <a:t>Do current templates sufficiently support the use of T.I.L.S.?</a:t>
            </a:r>
          </a:p>
          <a:p>
            <a:endParaRPr lang="en-GB" dirty="0"/>
          </a:p>
        </p:txBody>
      </p:sp>
      <p:sp>
        <p:nvSpPr>
          <p:cNvPr id="4" name="Footer Placeholder 3"/>
          <p:cNvSpPr>
            <a:spLocks noGrp="1"/>
          </p:cNvSpPr>
          <p:nvPr>
            <p:ph type="ftr" sz="quarter" idx="11"/>
          </p:nvPr>
        </p:nvSpPr>
        <p:spPr/>
        <p:txBody>
          <a:bodyPr/>
          <a:lstStyle/>
          <a:p>
            <a:r>
              <a:rPr lang="en-GB" smtClean="0"/>
              <a:t>In adult protection, if in doubt, rule it in, not out! </a:t>
            </a:r>
            <a:endParaRPr lang="en-US" dirty="0"/>
          </a:p>
        </p:txBody>
      </p:sp>
      <p:sp>
        <p:nvSpPr>
          <p:cNvPr id="5" name="TextBox 4"/>
          <p:cNvSpPr txBox="1"/>
          <p:nvPr/>
        </p:nvSpPr>
        <p:spPr>
          <a:xfrm>
            <a:off x="628650" y="5026314"/>
            <a:ext cx="7065818" cy="523220"/>
          </a:xfrm>
          <a:prstGeom prst="rect">
            <a:avLst/>
          </a:prstGeom>
          <a:noFill/>
        </p:spPr>
        <p:txBody>
          <a:bodyPr wrap="square" rtlCol="0">
            <a:spAutoFit/>
          </a:bodyPr>
          <a:lstStyle/>
          <a:p>
            <a:r>
              <a:rPr lang="en-GB" sz="2800" dirty="0" smtClean="0"/>
              <a:t>Would you like them to?</a:t>
            </a:r>
            <a:endParaRPr lang="en-GB" sz="2800"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8227143" y="6176963"/>
            <a:ext cx="752763" cy="532802"/>
          </a:xfrm>
          <a:prstGeom prst="rect">
            <a:avLst/>
          </a:prstGeom>
        </p:spPr>
      </p:pic>
    </p:spTree>
    <p:extLst>
      <p:ext uri="{BB962C8B-B14F-4D97-AF65-F5344CB8AC3E}">
        <p14:creationId xmlns:p14="http://schemas.microsoft.com/office/powerpoint/2010/main" val="6227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660066"/>
                </a:solidFill>
                <a:latin typeface="Calibri" panose="020F0502020204030204" pitchFamily="34" charset="0"/>
                <a:cs typeface="Arial" pitchFamily="34" charset="0"/>
              </a:rPr>
              <a:t>Transfer of learning into practice</a:t>
            </a:r>
          </a:p>
        </p:txBody>
      </p:sp>
      <p:sp>
        <p:nvSpPr>
          <p:cNvPr id="4" name="Footer Placeholder 3"/>
          <p:cNvSpPr>
            <a:spLocks noGrp="1"/>
          </p:cNvSpPr>
          <p:nvPr>
            <p:ph type="ftr" sz="quarter" idx="11"/>
          </p:nvPr>
        </p:nvSpPr>
        <p:spPr/>
        <p:txBody>
          <a:bodyPr/>
          <a:lstStyle/>
          <a:p>
            <a:r>
              <a:rPr lang="en-GB" smtClean="0"/>
              <a:t>In adult protection, if in doubt, rule it in, not out! </a:t>
            </a:r>
            <a:endParaRPr lang="en-US" dirty="0"/>
          </a:p>
        </p:txBody>
      </p:sp>
      <p:pic>
        <p:nvPicPr>
          <p:cNvPr id="8" name="Content Placeholder 7" descr="See the source imag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1412" y="2244488"/>
            <a:ext cx="4514850" cy="3086100"/>
          </a:xfrm>
          <a:prstGeom prst="rect">
            <a:avLst/>
          </a:prstGeom>
          <a:noFill/>
          <a:ln>
            <a:noFill/>
          </a:ln>
        </p:spPr>
      </p:pic>
      <p:sp>
        <p:nvSpPr>
          <p:cNvPr id="9" name="TextBox 8"/>
          <p:cNvSpPr txBox="1"/>
          <p:nvPr/>
        </p:nvSpPr>
        <p:spPr>
          <a:xfrm>
            <a:off x="5735782" y="2232561"/>
            <a:ext cx="3135086" cy="4062651"/>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Use T.I.L.S. in your analysis,  recording and articulation of risk</a:t>
            </a:r>
          </a:p>
          <a:p>
            <a:pPr marL="285750" indent="-285750">
              <a:buFont typeface="Arial" panose="020B0604020202020204" pitchFamily="34" charset="0"/>
              <a:buChar char="•"/>
            </a:pPr>
            <a:r>
              <a:rPr lang="en-GB" sz="2000" dirty="0" smtClean="0"/>
              <a:t>Complete a case study based TILS analysis</a:t>
            </a:r>
          </a:p>
          <a:p>
            <a:pPr marL="285750" indent="-285750">
              <a:buFont typeface="Arial" panose="020B0604020202020204" pitchFamily="34" charset="0"/>
              <a:buChar char="•"/>
            </a:pPr>
            <a:r>
              <a:rPr lang="en-GB" sz="2000" dirty="0" smtClean="0"/>
              <a:t>Bring a completed T.I.L.S. Risk Analysis tool to 03/08/22 CO Meeting</a:t>
            </a:r>
          </a:p>
          <a:p>
            <a:r>
              <a:rPr lang="en-GB" sz="2000" dirty="0" smtClean="0"/>
              <a:t>(</a:t>
            </a:r>
            <a:r>
              <a:rPr lang="en-GB" sz="2000" dirty="0"/>
              <a:t>TILS Transfer of Learning to </a:t>
            </a:r>
            <a:r>
              <a:rPr lang="en-GB" sz="2000" dirty="0" smtClean="0"/>
              <a:t>Practice)</a:t>
            </a:r>
          </a:p>
          <a:p>
            <a:pPr marL="342900" indent="-342900">
              <a:buFont typeface="Arial" panose="020B0604020202020204" pitchFamily="34" charset="0"/>
              <a:buChar char="•"/>
            </a:pPr>
            <a:r>
              <a:rPr lang="en-GB" sz="2000" dirty="0" smtClean="0"/>
              <a:t>Any support required: Ask me</a:t>
            </a:r>
          </a:p>
          <a:p>
            <a:pPr marL="285750" indent="-285750">
              <a:buFont typeface="Arial" panose="020B0604020202020204" pitchFamily="34" charset="0"/>
              <a:buChar char="•"/>
            </a:pPr>
            <a:endParaRPr lang="en-GB" dirty="0"/>
          </a:p>
        </p:txBody>
      </p:sp>
      <p:pic>
        <p:nvPicPr>
          <p:cNvPr id="10" name="Picture 9"/>
          <p:cNvPicPr/>
          <p:nvPr/>
        </p:nvPicPr>
        <p:blipFill>
          <a:blip r:embed="rId3" cstate="print">
            <a:extLst>
              <a:ext uri="{28A0092B-C50C-407E-A947-70E740481C1C}">
                <a14:useLocalDpi xmlns:a14="http://schemas.microsoft.com/office/drawing/2010/main" val="0"/>
              </a:ext>
            </a:extLst>
          </a:blip>
          <a:stretch>
            <a:fillRect/>
          </a:stretch>
        </p:blipFill>
        <p:spPr>
          <a:xfrm>
            <a:off x="8227143" y="6176963"/>
            <a:ext cx="752763" cy="532802"/>
          </a:xfrm>
          <a:prstGeom prst="rect">
            <a:avLst/>
          </a:prstGeom>
        </p:spPr>
      </p:pic>
    </p:spTree>
    <p:extLst>
      <p:ext uri="{BB962C8B-B14F-4D97-AF65-F5344CB8AC3E}">
        <p14:creationId xmlns:p14="http://schemas.microsoft.com/office/powerpoint/2010/main" val="12146438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GB" dirty="0" smtClean="0"/>
          </a:p>
          <a:p>
            <a:endParaRPr lang="en-GB" dirty="0"/>
          </a:p>
        </p:txBody>
      </p:sp>
      <p:pic>
        <p:nvPicPr>
          <p:cNvPr id="4" name="Picture 3"/>
          <p:cNvPicPr>
            <a:picLocks noChangeAspect="1"/>
          </p:cNvPicPr>
          <p:nvPr/>
        </p:nvPicPr>
        <p:blipFill>
          <a:blip r:embed="rId3"/>
          <a:stretch>
            <a:fillRect/>
          </a:stretch>
        </p:blipFill>
        <p:spPr>
          <a:xfrm>
            <a:off x="2224087" y="821055"/>
            <a:ext cx="4848225" cy="4667250"/>
          </a:xfrm>
          <a:prstGeom prst="rect">
            <a:avLst/>
          </a:prstGeom>
        </p:spPr>
      </p:pic>
      <p:sp>
        <p:nvSpPr>
          <p:cNvPr id="2" name="Footer Placeholder 1"/>
          <p:cNvSpPr>
            <a:spLocks noGrp="1"/>
          </p:cNvSpPr>
          <p:nvPr>
            <p:ph type="ftr" sz="quarter" idx="11"/>
          </p:nvPr>
        </p:nvSpPr>
        <p:spPr/>
        <p:txBody>
          <a:bodyPr/>
          <a:lstStyle/>
          <a:p>
            <a:r>
              <a:rPr lang="en-GB" dirty="0" smtClean="0"/>
              <a:t> </a:t>
            </a:r>
            <a:endParaRPr lang="en-GB" dirty="0"/>
          </a:p>
        </p:txBody>
      </p:sp>
    </p:spTree>
    <p:extLst>
      <p:ext uri="{BB962C8B-B14F-4D97-AF65-F5344CB8AC3E}">
        <p14:creationId xmlns:p14="http://schemas.microsoft.com/office/powerpoint/2010/main" val="3251497222"/>
      </p:ext>
    </p:extLst>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442210"/>
            <a:ext cx="8686800" cy="838200"/>
          </a:xfrm>
        </p:spPr>
        <p:txBody>
          <a:bodyPr>
            <a:normAutofit/>
          </a:bodyPr>
          <a:lstStyle/>
          <a:p>
            <a:r>
              <a:rPr lang="en-GB" cap="none" dirty="0" smtClean="0"/>
              <a:t>Public Protection is a shared responsibility</a:t>
            </a:r>
            <a:endParaRPr lang="en-GB" cap="none" dirty="0"/>
          </a:p>
        </p:txBody>
      </p:sp>
      <p:pic>
        <p:nvPicPr>
          <p:cNvPr id="4" name="Content Placeholder 3"/>
          <p:cNvPicPr>
            <a:picLocks noGrp="1"/>
          </p:cNvPicPr>
          <p:nvPr>
            <p:ph idx="1"/>
          </p:nvPr>
        </p:nvPicPr>
        <p:blipFill>
          <a:blip r:embed="rId3"/>
          <a:stretch>
            <a:fillRect/>
          </a:stretch>
        </p:blipFill>
        <p:spPr>
          <a:xfrm>
            <a:off x="2119312" y="1666081"/>
            <a:ext cx="5057775" cy="4943475"/>
          </a:xfrm>
          <a:prstGeom prst="rect">
            <a:avLst/>
          </a:prstGeom>
        </p:spPr>
      </p:pic>
      <p:sp>
        <p:nvSpPr>
          <p:cNvPr id="3" name="Footer Placeholder 2"/>
          <p:cNvSpPr>
            <a:spLocks noGrp="1"/>
          </p:cNvSpPr>
          <p:nvPr>
            <p:ph type="ftr" sz="quarter" idx="11"/>
          </p:nvPr>
        </p:nvSpPr>
        <p:spPr/>
        <p:txBody>
          <a:bodyPr/>
          <a:lstStyle/>
          <a:p>
            <a:r>
              <a:rPr lang="en-GB" dirty="0" smtClean="0"/>
              <a:t> </a:t>
            </a:r>
            <a:endParaRPr lang="en-GB" dirty="0"/>
          </a:p>
        </p:txBody>
      </p:sp>
    </p:spTree>
    <p:extLst>
      <p:ext uri="{BB962C8B-B14F-4D97-AF65-F5344CB8AC3E}">
        <p14:creationId xmlns:p14="http://schemas.microsoft.com/office/powerpoint/2010/main" val="497352117"/>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b="1" dirty="0" smtClean="0">
                <a:solidFill>
                  <a:srgbClr val="81276C"/>
                </a:solidFill>
                <a:latin typeface="Calibri" panose="020F0502020204030204" pitchFamily="34" charset="0"/>
                <a:cs typeface="Arial" pitchFamily="34" charset="0"/>
              </a:rPr>
              <a:t>Thanks for being here</a:t>
            </a:r>
            <a:endParaRPr lang="en-GB" dirty="0">
              <a:solidFill>
                <a:srgbClr val="81276C"/>
              </a:solidFill>
            </a:endParaRPr>
          </a:p>
        </p:txBody>
      </p:sp>
      <p:sp>
        <p:nvSpPr>
          <p:cNvPr id="3" name="Content Placeholder 2"/>
          <p:cNvSpPr>
            <a:spLocks noGrp="1"/>
          </p:cNvSpPr>
          <p:nvPr>
            <p:ph idx="1"/>
          </p:nvPr>
        </p:nvSpPr>
        <p:spPr>
          <a:xfrm>
            <a:off x="716824" y="1502353"/>
            <a:ext cx="7886700" cy="4351338"/>
          </a:xfrm>
        </p:spPr>
        <p:txBody>
          <a:bodyPr/>
          <a:lstStyle/>
          <a:p>
            <a:pPr marL="0" indent="0">
              <a:buClr>
                <a:srgbClr val="80276C"/>
              </a:buClr>
              <a:buNone/>
            </a:pPr>
            <a:endParaRPr lang="en-GB" dirty="0" smtClean="0"/>
          </a:p>
          <a:p>
            <a:pPr>
              <a:buClr>
                <a:srgbClr val="80276C"/>
              </a:buClr>
            </a:pPr>
            <a:endParaRPr lang="en-GB"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227143" y="6176963"/>
            <a:ext cx="752763" cy="532802"/>
          </a:xfrm>
          <a:prstGeom prst="rect">
            <a:avLst/>
          </a:prstGeom>
        </p:spPr>
      </p:pic>
      <p:pic>
        <p:nvPicPr>
          <p:cNvPr id="5" name="Picture 2" descr="Image result for balloon and pin">
            <a:extLst>
              <a:ext uri="{FF2B5EF4-FFF2-40B4-BE49-F238E27FC236}">
                <a16:creationId xmlns:a16="http://schemas.microsoft.com/office/drawing/2014/main" id="{EBF5F798-8B4C-44F2-B2AD-D266E87598E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1131" y="1646237"/>
            <a:ext cx="6281738" cy="418987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GB" smtClean="0"/>
              <a:t>In adult protection, if in doubt, rule it in, not out! </a:t>
            </a:r>
            <a:endParaRPr lang="en-US" dirty="0"/>
          </a:p>
        </p:txBody>
      </p:sp>
    </p:spTree>
    <p:extLst>
      <p:ext uri="{BB962C8B-B14F-4D97-AF65-F5344CB8AC3E}">
        <p14:creationId xmlns:p14="http://schemas.microsoft.com/office/powerpoint/2010/main" val="4145085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cap="none" dirty="0" smtClean="0"/>
              <a:t>Public Protection in East Lothian and Midlothian</a:t>
            </a:r>
            <a:endParaRPr lang="en-GB" cap="none" dirty="0"/>
          </a:p>
        </p:txBody>
      </p:sp>
      <p:sp>
        <p:nvSpPr>
          <p:cNvPr id="3" name="Content Placeholder 2"/>
          <p:cNvSpPr>
            <a:spLocks noGrp="1"/>
          </p:cNvSpPr>
          <p:nvPr>
            <p:ph idx="1"/>
          </p:nvPr>
        </p:nvSpPr>
        <p:spPr/>
        <p:txBody>
          <a:bodyPr>
            <a:normAutofit/>
          </a:bodyPr>
          <a:lstStyle/>
          <a:p>
            <a:endParaRPr lang="en-GB" dirty="0"/>
          </a:p>
          <a:p>
            <a:endParaRPr lang="en-GB" dirty="0" smtClean="0"/>
          </a:p>
          <a:p>
            <a:endParaRPr lang="en-GB" dirty="0"/>
          </a:p>
          <a:p>
            <a:endParaRPr lang="en-GB" dirty="0" smtClean="0"/>
          </a:p>
          <a:p>
            <a:endParaRPr lang="en-GB" dirty="0"/>
          </a:p>
        </p:txBody>
      </p:sp>
      <p:sp>
        <p:nvSpPr>
          <p:cNvPr id="19" name="TextBox 18"/>
          <p:cNvSpPr txBox="1"/>
          <p:nvPr/>
        </p:nvSpPr>
        <p:spPr>
          <a:xfrm>
            <a:off x="304800" y="3266350"/>
            <a:ext cx="3967701"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660066"/>
                </a:solidFill>
                <a:effectLst/>
                <a:uLnTx/>
                <a:uFillTx/>
                <a:latin typeface="Calibri" panose="020F0502020204030204" pitchFamily="34" charset="0"/>
                <a:ea typeface="+mn-ea"/>
                <a:cs typeface="Calibri" panose="020F0502020204030204" pitchFamily="34" charset="0"/>
              </a:rPr>
              <a:t>Look beyond the individual: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srgbClr val="660066"/>
                </a:solidFill>
                <a:effectLst/>
                <a:uLnTx/>
                <a:uFillTx/>
                <a:latin typeface="Calibri" panose="020F0502020204030204" pitchFamily="34" charset="0"/>
                <a:ea typeface="+mn-ea"/>
                <a:cs typeface="Calibri" panose="020F0502020204030204" pitchFamily="34" charset="0"/>
              </a:rPr>
              <a:t>If </a:t>
            </a:r>
            <a:r>
              <a:rPr kumimoji="0" lang="en-GB" sz="2000" b="1" i="0" u="none" strike="noStrike" kern="120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I work with children and young people, think</a:t>
            </a:r>
            <a:r>
              <a:rPr kumimoji="0" lang="en-GB" sz="2000" b="1" i="0" u="none" strike="noStrike" kern="1200" cap="none" spc="0" normalizeH="0" baseline="0" noProof="0" dirty="0" smtClean="0">
                <a:ln>
                  <a:noFill/>
                </a:ln>
                <a:solidFill>
                  <a:srgbClr val="660066"/>
                </a:solidFill>
                <a:effectLst/>
                <a:uLnTx/>
                <a:uFillTx/>
                <a:latin typeface="Calibri" panose="020F0502020204030204" pitchFamily="34" charset="0"/>
                <a:ea typeface="+mn-ea"/>
                <a:cs typeface="Calibri" panose="020F0502020204030204" pitchFamily="34" charset="0"/>
              </a:rPr>
              <a:t>: are </a:t>
            </a:r>
            <a:r>
              <a:rPr kumimoji="0" lang="en-GB" sz="2000" b="1" i="0" u="none" strike="noStrike" kern="120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there any adults who might be at risk of harm in this situation</a:t>
            </a:r>
            <a:r>
              <a:rPr kumimoji="0" lang="en-GB" sz="2000" b="1" i="0" u="none" strike="noStrike" kern="1200" cap="none" spc="0" normalizeH="0" baseline="0" noProof="0" dirty="0" smtClean="0">
                <a:ln>
                  <a:noFill/>
                </a:ln>
                <a:solidFill>
                  <a:srgbClr val="660066"/>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smtClean="0">
              <a:ln>
                <a:noFill/>
              </a:ln>
              <a:solidFill>
                <a:srgbClr val="660066"/>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If I work with </a:t>
            </a:r>
            <a:r>
              <a:rPr kumimoji="0" lang="en-GB" sz="2000" b="1" i="0" u="none" strike="noStrike" kern="1200" cap="none" spc="0" normalizeH="0" baseline="0" noProof="0" dirty="0" smtClean="0">
                <a:ln>
                  <a:noFill/>
                </a:ln>
                <a:solidFill>
                  <a:srgbClr val="660066"/>
                </a:solidFill>
                <a:effectLst/>
                <a:uLnTx/>
                <a:uFillTx/>
                <a:latin typeface="Calibri" panose="020F0502020204030204" pitchFamily="34" charset="0"/>
                <a:ea typeface="+mn-ea"/>
                <a:cs typeface="Calibri" panose="020F0502020204030204" pitchFamily="34" charset="0"/>
              </a:rPr>
              <a:t>adults think</a:t>
            </a:r>
            <a:r>
              <a:rPr kumimoji="0" lang="en-GB" sz="2000" b="1" i="0" u="none" strike="noStrike" kern="120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 are there any </a:t>
            </a:r>
            <a:r>
              <a:rPr kumimoji="0" lang="en-GB" sz="2000" b="1" i="0" u="none" strike="noStrike" kern="1200" cap="none" spc="0" normalizeH="0" baseline="0" noProof="0" dirty="0" smtClean="0">
                <a:ln>
                  <a:noFill/>
                </a:ln>
                <a:solidFill>
                  <a:srgbClr val="660066"/>
                </a:solidFill>
                <a:effectLst/>
                <a:uLnTx/>
                <a:uFillTx/>
                <a:latin typeface="Calibri" panose="020F0502020204030204" pitchFamily="34" charset="0"/>
                <a:ea typeface="+mn-ea"/>
                <a:cs typeface="Calibri" panose="020F0502020204030204" pitchFamily="34" charset="0"/>
              </a:rPr>
              <a:t>children or young people </a:t>
            </a:r>
            <a:r>
              <a:rPr kumimoji="0" lang="en-GB" sz="2000" b="1" i="0" u="none" strike="noStrike" kern="120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who might be at risk of harm in this situation</a:t>
            </a:r>
            <a:r>
              <a:rPr kumimoji="0" lang="en-GB" sz="2000" b="1" i="0" u="none" strike="noStrike" kern="1200" cap="none" spc="0" normalizeH="0" baseline="0" noProof="0" dirty="0" smtClean="0">
                <a:ln>
                  <a:noFill/>
                </a:ln>
                <a:solidFill>
                  <a:srgbClr val="660066"/>
                </a:solidFill>
                <a:effectLst/>
                <a:uLnTx/>
                <a:uFillTx/>
                <a:latin typeface="Calibri" panose="020F0502020204030204" pitchFamily="34" charset="0"/>
                <a:ea typeface="+mn-ea"/>
                <a:cs typeface="Calibri" panose="020F0502020204030204" pitchFamily="34" charset="0"/>
              </a:rPr>
              <a:t>?</a:t>
            </a:r>
            <a:endParaRPr kumimoji="0" lang="en-GB" sz="1800"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5" name="Picture 4"/>
          <p:cNvPicPr>
            <a:picLocks noChangeAspect="1"/>
          </p:cNvPicPr>
          <p:nvPr/>
        </p:nvPicPr>
        <p:blipFill>
          <a:blip r:embed="rId3"/>
          <a:stretch>
            <a:fillRect/>
          </a:stretch>
        </p:blipFill>
        <p:spPr>
          <a:xfrm>
            <a:off x="2709600" y="1530778"/>
            <a:ext cx="1595453" cy="1595453"/>
          </a:xfrm>
          <a:prstGeom prst="rect">
            <a:avLst/>
          </a:prstGeom>
        </p:spPr>
      </p:pic>
      <p:pic>
        <p:nvPicPr>
          <p:cNvPr id="6" name="Picture 5"/>
          <p:cNvPicPr>
            <a:picLocks noChangeAspect="1"/>
          </p:cNvPicPr>
          <p:nvPr/>
        </p:nvPicPr>
        <p:blipFill>
          <a:blip r:embed="rId4"/>
          <a:stretch>
            <a:fillRect/>
          </a:stretch>
        </p:blipFill>
        <p:spPr>
          <a:xfrm>
            <a:off x="753641" y="1554162"/>
            <a:ext cx="1599945" cy="1599945"/>
          </a:xfrm>
          <a:prstGeom prst="rect">
            <a:avLst/>
          </a:prstGeom>
        </p:spPr>
      </p:pic>
      <p:pic>
        <p:nvPicPr>
          <p:cNvPr id="7" name="Picture 6"/>
          <p:cNvPicPr>
            <a:picLocks noChangeAspect="1"/>
          </p:cNvPicPr>
          <p:nvPr/>
        </p:nvPicPr>
        <p:blipFill>
          <a:blip r:embed="rId5"/>
          <a:stretch>
            <a:fillRect/>
          </a:stretch>
        </p:blipFill>
        <p:spPr>
          <a:xfrm>
            <a:off x="4661067" y="1554162"/>
            <a:ext cx="1649495" cy="1642261"/>
          </a:xfrm>
          <a:prstGeom prst="rect">
            <a:avLst/>
          </a:prstGeom>
        </p:spPr>
      </p:pic>
      <p:pic>
        <p:nvPicPr>
          <p:cNvPr id="8" name="Picture 7"/>
          <p:cNvPicPr>
            <a:picLocks noChangeAspect="1"/>
          </p:cNvPicPr>
          <p:nvPr/>
        </p:nvPicPr>
        <p:blipFill>
          <a:blip r:embed="rId6"/>
          <a:stretch>
            <a:fillRect/>
          </a:stretch>
        </p:blipFill>
        <p:spPr>
          <a:xfrm>
            <a:off x="6829505" y="1554163"/>
            <a:ext cx="1642260" cy="1642260"/>
          </a:xfrm>
          <a:prstGeom prst="rect">
            <a:avLst/>
          </a:prstGeom>
        </p:spPr>
      </p:pic>
      <p:pic>
        <p:nvPicPr>
          <p:cNvPr id="11" name="Picture 10"/>
          <p:cNvPicPr/>
          <p:nvPr/>
        </p:nvPicPr>
        <p:blipFill>
          <a:blip r:embed="rId7"/>
          <a:stretch>
            <a:fillRect/>
          </a:stretch>
        </p:blipFill>
        <p:spPr>
          <a:xfrm>
            <a:off x="4377300" y="3384994"/>
            <a:ext cx="4184650" cy="2779395"/>
          </a:xfrm>
          <a:prstGeom prst="rect">
            <a:avLst/>
          </a:prstGeom>
        </p:spPr>
      </p:pic>
      <p:sp>
        <p:nvSpPr>
          <p:cNvPr id="4" name="Footer Placeholder 3"/>
          <p:cNvSpPr>
            <a:spLocks noGrp="1"/>
          </p:cNvSpPr>
          <p:nvPr>
            <p:ph type="ftr" sz="quarter" idx="11"/>
          </p:nvPr>
        </p:nvSpPr>
        <p:spPr/>
        <p:txBody>
          <a:bodyPr/>
          <a:lstStyle/>
          <a:p>
            <a:r>
              <a:rPr lang="en-GB" dirty="0" smtClean="0"/>
              <a:t> </a:t>
            </a:r>
            <a:endParaRPr lang="en-GB" dirty="0"/>
          </a:p>
        </p:txBody>
      </p:sp>
    </p:spTree>
    <p:extLst>
      <p:ext uri="{BB962C8B-B14F-4D97-AF65-F5344CB8AC3E}">
        <p14:creationId xmlns:p14="http://schemas.microsoft.com/office/powerpoint/2010/main" val="1132380431"/>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cap="none" dirty="0" smtClean="0"/>
              <a:t>Strategic Structure for Public Protection in East Lothian and Midlothian</a:t>
            </a:r>
            <a:endParaRPr lang="en-GB" cap="none" dirty="0"/>
          </a:p>
        </p:txBody>
      </p:sp>
      <p:sp>
        <p:nvSpPr>
          <p:cNvPr id="3" name="Content Placeholder 2"/>
          <p:cNvSpPr>
            <a:spLocks noGrp="1"/>
          </p:cNvSpPr>
          <p:nvPr>
            <p:ph idx="1"/>
          </p:nvPr>
        </p:nvSpPr>
        <p:spPr/>
        <p:txBody>
          <a:bodyPr>
            <a:normAutofit/>
          </a:bodyPr>
          <a:lstStyle/>
          <a:p>
            <a:endParaRPr lang="en-GB" dirty="0"/>
          </a:p>
          <a:p>
            <a:endParaRPr lang="en-GB" dirty="0" smtClean="0"/>
          </a:p>
          <a:p>
            <a:endParaRPr lang="en-GB" dirty="0"/>
          </a:p>
          <a:p>
            <a:endParaRPr lang="en-GB" dirty="0" smtClean="0"/>
          </a:p>
          <a:p>
            <a:endParaRPr lang="en-GB" dirty="0"/>
          </a:p>
        </p:txBody>
      </p:sp>
      <p:graphicFrame>
        <p:nvGraphicFramePr>
          <p:cNvPr id="5" name="Diagram 4"/>
          <p:cNvGraphicFramePr/>
          <p:nvPr>
            <p:extLst>
              <p:ext uri="{D42A27DB-BD31-4B8C-83A1-F6EECF244321}">
                <p14:modId xmlns:p14="http://schemas.microsoft.com/office/powerpoint/2010/main" val="1972142683"/>
              </p:ext>
            </p:extLst>
          </p:nvPr>
        </p:nvGraphicFramePr>
        <p:xfrm>
          <a:off x="304800" y="1377354"/>
          <a:ext cx="8629559" cy="5480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325703663"/>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660066"/>
                </a:solidFill>
                <a:latin typeface="Calibri" panose="020F0502020204030204" pitchFamily="34" charset="0"/>
                <a:cs typeface="Arial" pitchFamily="34" charset="0"/>
              </a:rPr>
              <a:t>Warm-Up</a:t>
            </a:r>
          </a:p>
        </p:txBody>
      </p:sp>
      <p:pic>
        <p:nvPicPr>
          <p:cNvPr id="4" name="Picture 2" descr="Image result for Warm-Up">
            <a:extLst>
              <a:ext uri="{FF2B5EF4-FFF2-40B4-BE49-F238E27FC236}">
                <a16:creationId xmlns:a16="http://schemas.microsoft.com/office/drawing/2014/main" id="{32E0BF8C-2B56-4995-9CC3-EA4497671665}"/>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0042" y="1690689"/>
            <a:ext cx="5522026" cy="40138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8227143" y="6176963"/>
            <a:ext cx="752763" cy="532802"/>
          </a:xfrm>
          <a:prstGeom prst="rect">
            <a:avLst/>
          </a:prstGeom>
        </p:spPr>
      </p:pic>
      <p:sp>
        <p:nvSpPr>
          <p:cNvPr id="6" name="Footer Placeholder 5"/>
          <p:cNvSpPr>
            <a:spLocks noGrp="1"/>
          </p:cNvSpPr>
          <p:nvPr>
            <p:ph type="ftr" sz="quarter" idx="11"/>
          </p:nvPr>
        </p:nvSpPr>
        <p:spPr/>
        <p:txBody>
          <a:bodyPr/>
          <a:lstStyle/>
          <a:p>
            <a:r>
              <a:rPr lang="en-GB" smtClean="0"/>
              <a:t>In adult protection, if in doubt, rule it in, not out! </a:t>
            </a:r>
            <a:endParaRPr lang="en-US" dirty="0"/>
          </a:p>
        </p:txBody>
      </p:sp>
    </p:spTree>
    <p:extLst>
      <p:ext uri="{BB962C8B-B14F-4D97-AF65-F5344CB8AC3E}">
        <p14:creationId xmlns:p14="http://schemas.microsoft.com/office/powerpoint/2010/main" val="4096212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b="1" dirty="0" smtClean="0">
                <a:solidFill>
                  <a:srgbClr val="81276C"/>
                </a:solidFill>
                <a:latin typeface="Calibri" panose="020F0502020204030204" pitchFamily="34" charset="0"/>
                <a:cs typeface="Arial" pitchFamily="34" charset="0"/>
              </a:rPr>
              <a:t>Openness To Learning</a:t>
            </a:r>
            <a:endParaRPr lang="en-GB" dirty="0">
              <a:solidFill>
                <a:srgbClr val="81276C"/>
              </a:solidFill>
            </a:endParaRPr>
          </a:p>
        </p:txBody>
      </p:sp>
      <p:sp>
        <p:nvSpPr>
          <p:cNvPr id="3" name="Content Placeholder 2"/>
          <p:cNvSpPr>
            <a:spLocks noGrp="1"/>
          </p:cNvSpPr>
          <p:nvPr>
            <p:ph idx="1"/>
          </p:nvPr>
        </p:nvSpPr>
        <p:spPr>
          <a:xfrm>
            <a:off x="716824" y="1502353"/>
            <a:ext cx="7886700" cy="4351338"/>
          </a:xfrm>
        </p:spPr>
        <p:txBody>
          <a:bodyPr/>
          <a:lstStyle/>
          <a:p>
            <a:pPr marL="0" indent="0">
              <a:buClr>
                <a:srgbClr val="80276C"/>
              </a:buClr>
              <a:buNone/>
            </a:pPr>
            <a:endParaRPr lang="en-GB" dirty="0" smtClean="0"/>
          </a:p>
          <a:p>
            <a:pPr marL="0" indent="0">
              <a:buClr>
                <a:srgbClr val="80276C"/>
              </a:buClr>
              <a:buNone/>
            </a:pPr>
            <a:endParaRPr lang="en-GB" dirty="0"/>
          </a:p>
          <a:p>
            <a:pPr marL="0" indent="0">
              <a:buClr>
                <a:srgbClr val="80276C"/>
              </a:buClr>
              <a:buNone/>
            </a:pPr>
            <a:endParaRPr lang="en-GB" dirty="0" smtClean="0"/>
          </a:p>
          <a:p>
            <a:pPr marL="0" indent="0">
              <a:buClr>
                <a:srgbClr val="80276C"/>
              </a:buClr>
              <a:buNone/>
            </a:pPr>
            <a:endParaRPr lang="en-GB"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391237" y="6295702"/>
            <a:ext cx="752763" cy="532802"/>
          </a:xfrm>
          <a:prstGeom prst="rect">
            <a:avLst/>
          </a:prstGeom>
        </p:spPr>
      </p:pic>
      <p:sp>
        <p:nvSpPr>
          <p:cNvPr id="4" name="Footer Placeholder 3"/>
          <p:cNvSpPr>
            <a:spLocks noGrp="1"/>
          </p:cNvSpPr>
          <p:nvPr>
            <p:ph type="ftr" sz="quarter" idx="11"/>
          </p:nvPr>
        </p:nvSpPr>
        <p:spPr>
          <a:xfrm>
            <a:off x="2311309" y="6456058"/>
            <a:ext cx="4697730" cy="212089"/>
          </a:xfrm>
        </p:spPr>
        <p:txBody>
          <a:bodyPr/>
          <a:lstStyle/>
          <a:p>
            <a:r>
              <a:rPr lang="en-GB" smtClean="0"/>
              <a:t>In adult protection, if in doubt, rule it in, not out! </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975" y="1727200"/>
            <a:ext cx="8782050" cy="3403600"/>
          </a:xfrm>
          <a:prstGeom prst="rect">
            <a:avLst/>
          </a:prstGeom>
        </p:spPr>
      </p:pic>
    </p:spTree>
    <p:extLst>
      <p:ext uri="{BB962C8B-B14F-4D97-AF65-F5344CB8AC3E}">
        <p14:creationId xmlns:p14="http://schemas.microsoft.com/office/powerpoint/2010/main" val="2279378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a:solidFill>
                  <a:srgbClr val="80276C"/>
                </a:solidFill>
                <a:latin typeface="+mn-lt"/>
              </a:rPr>
              <a:t>ASP and the ‘T.I.L.S.’ Approach</a:t>
            </a:r>
            <a:endParaRPr lang="en-GB" sz="3600" dirty="0">
              <a:latin typeface="+mn-lt"/>
            </a:endParaRPr>
          </a:p>
        </p:txBody>
      </p:sp>
      <p:sp>
        <p:nvSpPr>
          <p:cNvPr id="3" name="Content Placeholder 2"/>
          <p:cNvSpPr>
            <a:spLocks noGrp="1"/>
          </p:cNvSpPr>
          <p:nvPr>
            <p:ph idx="1"/>
          </p:nvPr>
        </p:nvSpPr>
        <p:spPr/>
        <p:txBody>
          <a:bodyPr/>
          <a:lstStyle/>
          <a:p>
            <a:r>
              <a:rPr lang="en-GB" dirty="0" smtClean="0"/>
              <a:t>Types of Harm</a:t>
            </a:r>
          </a:p>
          <a:p>
            <a:r>
              <a:rPr lang="en-GB" dirty="0" smtClean="0"/>
              <a:t>Imminence of Harm</a:t>
            </a:r>
          </a:p>
          <a:p>
            <a:r>
              <a:rPr lang="en-GB" dirty="0" smtClean="0"/>
              <a:t>Likelihood of Harm</a:t>
            </a:r>
          </a:p>
          <a:p>
            <a:r>
              <a:rPr lang="en-GB" dirty="0" smtClean="0"/>
              <a:t>Severity of Impact of Harm</a:t>
            </a:r>
          </a:p>
          <a:p>
            <a:r>
              <a:rPr lang="en-GB" dirty="0" smtClean="0"/>
              <a:t>TILS- </a:t>
            </a:r>
            <a:r>
              <a:rPr lang="en-GB" dirty="0"/>
              <a:t>The Grammar of Risk: Analytical recording, risk assessment and risk management.</a:t>
            </a:r>
          </a:p>
        </p:txBody>
      </p:sp>
      <p:sp>
        <p:nvSpPr>
          <p:cNvPr id="4" name="Footer Placeholder 3"/>
          <p:cNvSpPr>
            <a:spLocks noGrp="1"/>
          </p:cNvSpPr>
          <p:nvPr>
            <p:ph type="ftr" sz="quarter" idx="11"/>
          </p:nvPr>
        </p:nvSpPr>
        <p:spPr/>
        <p:txBody>
          <a:bodyPr/>
          <a:lstStyle/>
          <a:p>
            <a:r>
              <a:rPr lang="en-GB" smtClean="0"/>
              <a:t>In adult protection, if in doubt, rule it in, not out! </a:t>
            </a:r>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8227143" y="6176963"/>
            <a:ext cx="752763" cy="532802"/>
          </a:xfrm>
          <a:prstGeom prst="rect">
            <a:avLst/>
          </a:prstGeom>
        </p:spPr>
      </p:pic>
    </p:spTree>
    <p:extLst>
      <p:ext uri="{BB962C8B-B14F-4D97-AF65-F5344CB8AC3E}">
        <p14:creationId xmlns:p14="http://schemas.microsoft.com/office/powerpoint/2010/main" val="42791210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aining slide theme (normal scree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extLst>
    <a:ext uri="{05A4C25C-085E-4340-85A3-A5531E510DB2}">
      <thm15:themeFamily xmlns:thm15="http://schemas.microsoft.com/office/thememl/2012/main" name="Training slide theme (normal screen)" id="{194D8171-3C1D-44F0-A4AC-A0525DE209C1}" vid="{315ED944-9DDA-4892-B5FD-72ED656D805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595</TotalTime>
  <Words>2910</Words>
  <Application>Microsoft Office PowerPoint</Application>
  <PresentationFormat>On-screen Show (4:3)</PresentationFormat>
  <Paragraphs>273</Paragraphs>
  <Slides>38</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38</vt:i4>
      </vt:variant>
    </vt:vector>
  </HeadingPairs>
  <TitlesOfParts>
    <vt:vector size="48" baseType="lpstr">
      <vt:lpstr>Arial</vt:lpstr>
      <vt:lpstr>Calibri</vt:lpstr>
      <vt:lpstr>Calibri Light</vt:lpstr>
      <vt:lpstr>Courier New</vt:lpstr>
      <vt:lpstr>Franklin Gothic Book</vt:lpstr>
      <vt:lpstr>Times New Roman</vt:lpstr>
      <vt:lpstr>Wingdings</vt:lpstr>
      <vt:lpstr>Wingdings 2</vt:lpstr>
      <vt:lpstr>Office Theme</vt:lpstr>
      <vt:lpstr>Training slide theme (normal screen)</vt:lpstr>
      <vt:lpstr>PowerPoint Presentation</vt:lpstr>
      <vt:lpstr>Facilitator</vt:lpstr>
      <vt:lpstr>Welcome</vt:lpstr>
      <vt:lpstr>Thanks for being here</vt:lpstr>
      <vt:lpstr>Public Protection in East Lothian and Midlothian</vt:lpstr>
      <vt:lpstr>Strategic Structure for Public Protection in East Lothian and Midlothian</vt:lpstr>
      <vt:lpstr>Warm-Up</vt:lpstr>
      <vt:lpstr>Openness To Learning</vt:lpstr>
      <vt:lpstr>ASP and the ‘T.I.L.S.’ Approach</vt:lpstr>
      <vt:lpstr>T.I.L.S. </vt:lpstr>
      <vt:lpstr>Putting the Adult at Risk at The Centre of Everything We Do</vt:lpstr>
      <vt:lpstr>Miss X</vt:lpstr>
      <vt:lpstr>Steven Hoskins</vt:lpstr>
      <vt:lpstr>Foreshadowed? </vt:lpstr>
      <vt:lpstr>Accuracy... Fact, opinion or professional judgement</vt:lpstr>
      <vt:lpstr>Adult Protection &amp; Analysis?</vt:lpstr>
      <vt:lpstr>Analysis</vt:lpstr>
      <vt:lpstr>Risk Matrix and TILS</vt:lpstr>
      <vt:lpstr>Analysis and Articulation of Risk</vt:lpstr>
      <vt:lpstr>What is T.I.L.S.?</vt:lpstr>
      <vt:lpstr>What is T.I.L.S.?</vt:lpstr>
      <vt:lpstr>Why Use T.I.L.S.?</vt:lpstr>
      <vt:lpstr>How to Use T.I.L.S.?</vt:lpstr>
      <vt:lpstr>How to Use T.I.L.S.?</vt:lpstr>
      <vt:lpstr>T.I.L.S. Recording Examples</vt:lpstr>
      <vt:lpstr>T.I.L.S. Recording Examples</vt:lpstr>
      <vt:lpstr>T.I.L.S. in Practice</vt:lpstr>
      <vt:lpstr>T.I.L.S. and S.M.A.R.T. Actions</vt:lpstr>
      <vt:lpstr>Record for the Next Person to Read Your Work</vt:lpstr>
      <vt:lpstr>T.I.L.S. and Case Conferences</vt:lpstr>
      <vt:lpstr>T.I.L.S. and Case Conferences</vt:lpstr>
      <vt:lpstr>T.I.L.S; Descriptive Writing and Critical/analytical Writing</vt:lpstr>
      <vt:lpstr>T.I.L.S; Descriptive Writing and Analytical Writing</vt:lpstr>
      <vt:lpstr>T.I.L.S. Impact?</vt:lpstr>
      <vt:lpstr>T.I.L.S. Impact?</vt:lpstr>
      <vt:lpstr>Transfer of learning into practice</vt:lpstr>
      <vt:lpstr>PowerPoint Presentation</vt:lpstr>
      <vt:lpstr>Public Protection is a shared responsibility</vt:lpstr>
    </vt:vector>
  </TitlesOfParts>
  <Company>East Lothian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MacDiarmid, Kirsty</dc:creator>
  <cp:lastModifiedBy>Laughland, Alan</cp:lastModifiedBy>
  <cp:revision>53</cp:revision>
  <dcterms:created xsi:type="dcterms:W3CDTF">2021-05-07T07:43:45Z</dcterms:created>
  <dcterms:modified xsi:type="dcterms:W3CDTF">2023-06-21T09:02:01Z</dcterms:modified>
</cp:coreProperties>
</file>