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4"/>
  </p:sldMasterIdLst>
  <p:notesMasterIdLst>
    <p:notesMasterId r:id="rId22"/>
  </p:notesMasterIdLst>
  <p:sldIdLst>
    <p:sldId id="326" r:id="rId5"/>
    <p:sldId id="296" r:id="rId6"/>
    <p:sldId id="327" r:id="rId7"/>
    <p:sldId id="291" r:id="rId8"/>
    <p:sldId id="328" r:id="rId9"/>
    <p:sldId id="294" r:id="rId10"/>
    <p:sldId id="329" r:id="rId11"/>
    <p:sldId id="330" r:id="rId12"/>
    <p:sldId id="290" r:id="rId13"/>
    <p:sldId id="275" r:id="rId14"/>
    <p:sldId id="283" r:id="rId15"/>
    <p:sldId id="295" r:id="rId16"/>
    <p:sldId id="293" r:id="rId17"/>
    <p:sldId id="286" r:id="rId18"/>
    <p:sldId id="284" r:id="rId19"/>
    <p:sldId id="285" r:id="rId20"/>
    <p:sldId id="28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5B555-C1F3-4ACF-BFF1-223AF87AB3E6}" v="44" dt="2024-04-29T08:20:06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758" autoAdjust="0"/>
  </p:normalViewPr>
  <p:slideViewPr>
    <p:cSldViewPr snapToGrid="0">
      <p:cViewPr varScale="1">
        <p:scale>
          <a:sx n="77" d="100"/>
          <a:sy n="77" d="100"/>
        </p:scale>
        <p:origin x="1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cAskill" userId="b592a88f-3ca9-49e4-8c6c-fe8aa2e9fe65" providerId="ADAL" clId="{6E50B8ED-5F30-4AA9-A4D5-99A0444CB597}"/>
    <pc:docChg chg="undo custSel addSld delSld modSld sldOrd">
      <pc:chgData name="Lisa MacAskill" userId="b592a88f-3ca9-49e4-8c6c-fe8aa2e9fe65" providerId="ADAL" clId="{6E50B8ED-5F30-4AA9-A4D5-99A0444CB597}" dt="2024-04-16T16:09:09.567" v="264" actId="47"/>
      <pc:docMkLst>
        <pc:docMk/>
      </pc:docMkLst>
      <pc:sldChg chg="addSp delSp modSp del mod ord">
        <pc:chgData name="Lisa MacAskill" userId="b592a88f-3ca9-49e4-8c6c-fe8aa2e9fe65" providerId="ADAL" clId="{6E50B8ED-5F30-4AA9-A4D5-99A0444CB597}" dt="2024-04-16T16:09:09.567" v="264" actId="47"/>
        <pc:sldMkLst>
          <pc:docMk/>
          <pc:sldMk cId="2535501290" sldId="256"/>
        </pc:sldMkLst>
        <pc:spChg chg="mod">
          <ac:chgData name="Lisa MacAskill" userId="b592a88f-3ca9-49e4-8c6c-fe8aa2e9fe65" providerId="ADAL" clId="{6E50B8ED-5F30-4AA9-A4D5-99A0444CB597}" dt="2024-04-16T15:05:20.347" v="25"/>
          <ac:spMkLst>
            <pc:docMk/>
            <pc:sldMk cId="2535501290" sldId="256"/>
            <ac:spMk id="2" creationId="{F683B743-23D9-9530-57B3-B2167F95A091}"/>
          </ac:spMkLst>
        </pc:spChg>
        <pc:spChg chg="del">
          <ac:chgData name="Lisa MacAskill" userId="b592a88f-3ca9-49e4-8c6c-fe8aa2e9fe65" providerId="ADAL" clId="{6E50B8ED-5F30-4AA9-A4D5-99A0444CB597}" dt="2024-04-16T15:05:02.277" v="20" actId="478"/>
          <ac:spMkLst>
            <pc:docMk/>
            <pc:sldMk cId="2535501290" sldId="256"/>
            <ac:spMk id="3" creationId="{1AFD4156-F944-33E9-B90F-E6FB81EB7AD7}"/>
          </ac:spMkLst>
        </pc:spChg>
        <pc:graphicFrameChg chg="add mod">
          <ac:chgData name="Lisa MacAskill" userId="b592a88f-3ca9-49e4-8c6c-fe8aa2e9fe65" providerId="ADAL" clId="{6E50B8ED-5F30-4AA9-A4D5-99A0444CB597}" dt="2024-04-16T15:04:41.707" v="17"/>
          <ac:graphicFrameMkLst>
            <pc:docMk/>
            <pc:sldMk cId="2535501290" sldId="256"/>
            <ac:graphicFrameMk id="4" creationId="{98D32FEE-B8BB-8252-620E-71C24CFCE5B8}"/>
          </ac:graphicFrameMkLst>
        </pc:graphicFrameChg>
        <pc:graphicFrameChg chg="add del mod">
          <ac:chgData name="Lisa MacAskill" userId="b592a88f-3ca9-49e4-8c6c-fe8aa2e9fe65" providerId="ADAL" clId="{6E50B8ED-5F30-4AA9-A4D5-99A0444CB597}" dt="2024-04-16T15:04:59.887" v="19" actId="478"/>
          <ac:graphicFrameMkLst>
            <pc:docMk/>
            <pc:sldMk cId="2535501290" sldId="256"/>
            <ac:graphicFrameMk id="5" creationId="{DBFBCD07-D594-8091-315F-705FE82FE99B}"/>
          </ac:graphicFrameMkLst>
        </pc:graphicFrameChg>
        <pc:graphicFrameChg chg="add mod">
          <ac:chgData name="Lisa MacAskill" userId="b592a88f-3ca9-49e4-8c6c-fe8aa2e9fe65" providerId="ADAL" clId="{6E50B8ED-5F30-4AA9-A4D5-99A0444CB597}" dt="2024-04-16T15:05:10.397" v="23"/>
          <ac:graphicFrameMkLst>
            <pc:docMk/>
            <pc:sldMk cId="2535501290" sldId="256"/>
            <ac:graphicFrameMk id="6" creationId="{7CB6D4CA-CCBC-675C-627C-1706B345A3A6}"/>
          </ac:graphicFrameMkLst>
        </pc:graphicFrameChg>
      </pc:sldChg>
      <pc:sldChg chg="modSp mod">
        <pc:chgData name="Lisa MacAskill" userId="b592a88f-3ca9-49e4-8c6c-fe8aa2e9fe65" providerId="ADAL" clId="{6E50B8ED-5F30-4AA9-A4D5-99A0444CB597}" dt="2024-04-16T15:07:24.517" v="53" actId="20577"/>
        <pc:sldMkLst>
          <pc:docMk/>
          <pc:sldMk cId="709810116" sldId="314"/>
        </pc:sldMkLst>
        <pc:spChg chg="mod">
          <ac:chgData name="Lisa MacAskill" userId="b592a88f-3ca9-49e4-8c6c-fe8aa2e9fe65" providerId="ADAL" clId="{6E50B8ED-5F30-4AA9-A4D5-99A0444CB597}" dt="2024-04-16T15:07:24.517" v="53" actId="20577"/>
          <ac:spMkLst>
            <pc:docMk/>
            <pc:sldMk cId="709810116" sldId="314"/>
            <ac:spMk id="84" creationId="{00000000-0000-0000-0000-000000000000}"/>
          </ac:spMkLst>
        </pc:spChg>
        <pc:spChg chg="mod">
          <ac:chgData name="Lisa MacAskill" userId="b592a88f-3ca9-49e4-8c6c-fe8aa2e9fe65" providerId="ADAL" clId="{6E50B8ED-5F30-4AA9-A4D5-99A0444CB597}" dt="2024-04-16T15:07:19.037" v="45" actId="27636"/>
          <ac:spMkLst>
            <pc:docMk/>
            <pc:sldMk cId="709810116" sldId="314"/>
            <ac:spMk id="85" creationId="{00000000-0000-0000-0000-000000000000}"/>
          </ac:spMkLst>
        </pc:spChg>
      </pc:sldChg>
      <pc:sldChg chg="addSp delSp modSp mod">
        <pc:chgData name="Lisa MacAskill" userId="b592a88f-3ca9-49e4-8c6c-fe8aa2e9fe65" providerId="ADAL" clId="{6E50B8ED-5F30-4AA9-A4D5-99A0444CB597}" dt="2024-04-16T15:09:55.351" v="101" actId="1076"/>
        <pc:sldMkLst>
          <pc:docMk/>
          <pc:sldMk cId="2157721192" sldId="315"/>
        </pc:sldMkLst>
        <pc:spChg chg="add mod">
          <ac:chgData name="Lisa MacAskill" userId="b592a88f-3ca9-49e4-8c6c-fe8aa2e9fe65" providerId="ADAL" clId="{6E50B8ED-5F30-4AA9-A4D5-99A0444CB597}" dt="2024-04-16T15:09:55.351" v="101" actId="1076"/>
          <ac:spMkLst>
            <pc:docMk/>
            <pc:sldMk cId="2157721192" sldId="315"/>
            <ac:spMk id="3" creationId="{C32BAAB6-71EB-6235-E06C-CFA85282BC3C}"/>
          </ac:spMkLst>
        </pc:spChg>
        <pc:spChg chg="del mod">
          <ac:chgData name="Lisa MacAskill" userId="b592a88f-3ca9-49e4-8c6c-fe8aa2e9fe65" providerId="ADAL" clId="{6E50B8ED-5F30-4AA9-A4D5-99A0444CB597}" dt="2024-04-16T15:09:10.109" v="92" actId="478"/>
          <ac:spMkLst>
            <pc:docMk/>
            <pc:sldMk cId="2157721192" sldId="315"/>
            <ac:spMk id="84" creationId="{00000000-0000-0000-0000-000000000000}"/>
          </ac:spMkLst>
        </pc:spChg>
        <pc:spChg chg="del mod">
          <ac:chgData name="Lisa MacAskill" userId="b592a88f-3ca9-49e4-8c6c-fe8aa2e9fe65" providerId="ADAL" clId="{6E50B8ED-5F30-4AA9-A4D5-99A0444CB597}" dt="2024-04-16T15:08:11.567" v="79" actId="478"/>
          <ac:spMkLst>
            <pc:docMk/>
            <pc:sldMk cId="2157721192" sldId="315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11:26.808" v="137" actId="1076"/>
        <pc:sldMkLst>
          <pc:docMk/>
          <pc:sldMk cId="916699624" sldId="316"/>
        </pc:sldMkLst>
        <pc:spChg chg="mod">
          <ac:chgData name="Lisa MacAskill" userId="b592a88f-3ca9-49e4-8c6c-fe8aa2e9fe65" providerId="ADAL" clId="{6E50B8ED-5F30-4AA9-A4D5-99A0444CB597}" dt="2024-04-16T15:11:26.808" v="137" actId="1076"/>
          <ac:spMkLst>
            <pc:docMk/>
            <pc:sldMk cId="916699624" sldId="316"/>
            <ac:spMk id="3" creationId="{C32BAAB6-71EB-6235-E06C-CFA85282BC3C}"/>
          </ac:spMkLst>
        </pc:spChg>
      </pc:sldChg>
      <pc:sldChg chg="add del setBg">
        <pc:chgData name="Lisa MacAskill" userId="b592a88f-3ca9-49e4-8c6c-fe8aa2e9fe65" providerId="ADAL" clId="{6E50B8ED-5F30-4AA9-A4D5-99A0444CB597}" dt="2024-04-16T15:10:38.677" v="103"/>
        <pc:sldMkLst>
          <pc:docMk/>
          <pc:sldMk cId="3889404800" sldId="317"/>
        </pc:sldMkLst>
      </pc:sldChg>
      <pc:sldChg chg="modSp mod">
        <pc:chgData name="Lisa MacAskill" userId="b592a88f-3ca9-49e4-8c6c-fe8aa2e9fe65" providerId="ADAL" clId="{6E50B8ED-5F30-4AA9-A4D5-99A0444CB597}" dt="2024-04-16T15:18:36.947" v="139" actId="20577"/>
        <pc:sldMkLst>
          <pc:docMk/>
          <pc:sldMk cId="2888413480" sldId="349"/>
        </pc:sldMkLst>
        <pc:spChg chg="mod">
          <ac:chgData name="Lisa MacAskill" userId="b592a88f-3ca9-49e4-8c6c-fe8aa2e9fe65" providerId="ADAL" clId="{6E50B8ED-5F30-4AA9-A4D5-99A0444CB597}" dt="2024-04-16T15:18:36.947" v="139" actId="20577"/>
          <ac:spMkLst>
            <pc:docMk/>
            <pc:sldMk cId="2888413480" sldId="349"/>
            <ac:spMk id="3" creationId="{C32BAAB6-71EB-6235-E06C-CFA85282BC3C}"/>
          </ac:spMkLst>
        </pc:spChg>
      </pc:sldChg>
      <pc:sldChg chg="modSp mod">
        <pc:chgData name="Lisa MacAskill" userId="b592a88f-3ca9-49e4-8c6c-fe8aa2e9fe65" providerId="ADAL" clId="{6E50B8ED-5F30-4AA9-A4D5-99A0444CB597}" dt="2024-04-16T15:18:41.321" v="143" actId="27636"/>
        <pc:sldMkLst>
          <pc:docMk/>
          <pc:sldMk cId="1585860110" sldId="350"/>
        </pc:sldMkLst>
        <pc:spChg chg="mod">
          <ac:chgData name="Lisa MacAskill" userId="b592a88f-3ca9-49e4-8c6c-fe8aa2e9fe65" providerId="ADAL" clId="{6E50B8ED-5F30-4AA9-A4D5-99A0444CB597}" dt="2024-04-16T15:18:41.321" v="143" actId="27636"/>
          <ac:spMkLst>
            <pc:docMk/>
            <pc:sldMk cId="1585860110" sldId="350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20:44.887" v="145" actId="27636"/>
        <pc:sldMkLst>
          <pc:docMk/>
          <pc:sldMk cId="0" sldId="361"/>
        </pc:sldMkLst>
        <pc:spChg chg="mod">
          <ac:chgData name="Lisa MacAskill" userId="b592a88f-3ca9-49e4-8c6c-fe8aa2e9fe65" providerId="ADAL" clId="{6E50B8ED-5F30-4AA9-A4D5-99A0444CB597}" dt="2024-04-16T15:20:44.887" v="145" actId="27636"/>
          <ac:spMkLst>
            <pc:docMk/>
            <pc:sldMk cId="0" sldId="361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21:46.997" v="263" actId="27636"/>
        <pc:sldMkLst>
          <pc:docMk/>
          <pc:sldMk cId="0" sldId="366"/>
        </pc:sldMkLst>
        <pc:spChg chg="mod">
          <ac:chgData name="Lisa MacAskill" userId="b592a88f-3ca9-49e4-8c6c-fe8aa2e9fe65" providerId="ADAL" clId="{6E50B8ED-5F30-4AA9-A4D5-99A0444CB597}" dt="2024-04-16T15:21:18.402" v="211" actId="20577"/>
          <ac:spMkLst>
            <pc:docMk/>
            <pc:sldMk cId="0" sldId="366"/>
            <ac:spMk id="121" creationId="{00000000-0000-0000-0000-000000000000}"/>
          </ac:spMkLst>
        </pc:spChg>
        <pc:spChg chg="mod">
          <ac:chgData name="Lisa MacAskill" userId="b592a88f-3ca9-49e4-8c6c-fe8aa2e9fe65" providerId="ADAL" clId="{6E50B8ED-5F30-4AA9-A4D5-99A0444CB597}" dt="2024-04-16T15:21:46.997" v="263" actId="27636"/>
          <ac:spMkLst>
            <pc:docMk/>
            <pc:sldMk cId="0" sldId="366"/>
            <ac:spMk id="122" creationId="{00000000-0000-0000-0000-000000000000}"/>
          </ac:spMkLst>
        </pc:spChg>
      </pc:sldChg>
    </pc:docChg>
  </pc:docChgLst>
  <pc:docChgLst>
    <pc:chgData name="Holly Smith" userId="1d5537b0-efb9-4e6e-b473-7351ebb5acbb" providerId="ADAL" clId="{0B75B555-C1F3-4ACF-BFF1-223AF87AB3E6}"/>
    <pc:docChg chg="undo custSel addSld delSld modSld delMainMaster">
      <pc:chgData name="Holly Smith" userId="1d5537b0-efb9-4e6e-b473-7351ebb5acbb" providerId="ADAL" clId="{0B75B555-C1F3-4ACF-BFF1-223AF87AB3E6}" dt="2024-04-29T08:21:41.767" v="151" actId="20577"/>
      <pc:docMkLst>
        <pc:docMk/>
      </pc:docMkLst>
      <pc:sldChg chg="addSp delSp modSp del mod setBg">
        <pc:chgData name="Holly Smith" userId="1d5537b0-efb9-4e6e-b473-7351ebb5acbb" providerId="ADAL" clId="{0B75B555-C1F3-4ACF-BFF1-223AF87AB3E6}" dt="2024-04-29T08:20:34.133" v="150" actId="47"/>
        <pc:sldMkLst>
          <pc:docMk/>
          <pc:sldMk cId="0" sldId="257"/>
        </pc:sldMkLst>
        <pc:spChg chg="mod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84" creationId="{00000000-0000-0000-0000-000000000000}"/>
          </ac:spMkLst>
        </pc:spChg>
        <pc:spChg chg="add del mod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85" creationId="{00000000-0000-0000-0000-000000000000}"/>
          </ac:spMkLst>
        </pc:spChg>
        <pc:spChg chg="add del">
          <ac:chgData name="Holly Smith" userId="1d5537b0-efb9-4e6e-b473-7351ebb5acbb" providerId="ADAL" clId="{0B75B555-C1F3-4ACF-BFF1-223AF87AB3E6}" dt="2024-04-29T08:13:57.165" v="28" actId="26606"/>
          <ac:spMkLst>
            <pc:docMk/>
            <pc:sldMk cId="0" sldId="257"/>
            <ac:spMk id="92" creationId="{A3363022-C969-41E9-8EB2-E4C94908C1FA}"/>
          </ac:spMkLst>
        </pc:spChg>
        <pc:spChg chg="add del">
          <ac:chgData name="Holly Smith" userId="1d5537b0-efb9-4e6e-b473-7351ebb5acbb" providerId="ADAL" clId="{0B75B555-C1F3-4ACF-BFF1-223AF87AB3E6}" dt="2024-04-29T08:13:57.165" v="28" actId="26606"/>
          <ac:spMkLst>
            <pc:docMk/>
            <pc:sldMk cId="0" sldId="257"/>
            <ac:spMk id="94" creationId="{8D1AD6B3-BE88-4CEB-BA17-790657CC4729}"/>
          </ac:spMkLst>
        </pc:spChg>
        <pc:spChg chg="add del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101" creationId="{2791B33F-CE76-4EF1-8227-54ED041CD4BD}"/>
          </ac:spMkLst>
        </pc:spChg>
        <pc:grpChg chg="add del">
          <ac:chgData name="Holly Smith" userId="1d5537b0-efb9-4e6e-b473-7351ebb5acbb" providerId="ADAL" clId="{0B75B555-C1F3-4ACF-BFF1-223AF87AB3E6}" dt="2024-04-29T08:13:57.165" v="28" actId="26606"/>
          <ac:grpSpMkLst>
            <pc:docMk/>
            <pc:sldMk cId="0" sldId="257"/>
            <ac:grpSpMk id="96" creationId="{89D1390B-7E13-4B4F-9CB2-391063412E54}"/>
          </ac:grpSpMkLst>
        </pc:grpChg>
        <pc:picChg chg="add del">
          <ac:chgData name="Holly Smith" userId="1d5537b0-efb9-4e6e-b473-7351ebb5acbb" providerId="ADAL" clId="{0B75B555-C1F3-4ACF-BFF1-223AF87AB3E6}" dt="2024-04-29T08:13:57.165" v="28" actId="26606"/>
          <ac:picMkLst>
            <pc:docMk/>
            <pc:sldMk cId="0" sldId="257"/>
            <ac:picMk id="89" creationId="{6C002798-28DE-7A3B-8909-2395AF144058}"/>
          </ac:picMkLst>
        </pc:picChg>
        <pc:picChg chg="add del">
          <ac:chgData name="Holly Smith" userId="1d5537b0-efb9-4e6e-b473-7351ebb5acbb" providerId="ADAL" clId="{0B75B555-C1F3-4ACF-BFF1-223AF87AB3E6}" dt="2024-04-29T08:15:06.834" v="54" actId="26606"/>
          <ac:picMkLst>
            <pc:docMk/>
            <pc:sldMk cId="0" sldId="257"/>
            <ac:picMk id="102" creationId="{2C6A4ABC-63C1-2E0E-FE31-4F5224FB210D}"/>
          </ac:picMkLst>
        </pc:picChg>
      </pc:sldChg>
      <pc:sldChg chg="addSp delSp delDesignElem">
        <pc:chgData name="Holly Smith" userId="1d5537b0-efb9-4e6e-b473-7351ebb5acbb" providerId="ADAL" clId="{0B75B555-C1F3-4ACF-BFF1-223AF87AB3E6}" dt="2024-04-29T08:15:09.098" v="56"/>
        <pc:sldMkLst>
          <pc:docMk/>
          <pc:sldMk cId="1015800427" sldId="258"/>
        </pc:sldMkLst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47" creationId="{4522B21E-B2B9-4C72-9A71-C87EFD137480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49" creationId="{5EB7D2A2-F448-44D4-938C-DC84CBCB3B1E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51" creationId="{871AEA07-1E14-44B4-8E55-64EF049CD66F}"/>
          </ac:spMkLst>
        </pc:spChg>
        <pc:cxnChg chg="add del">
          <ac:chgData name="Holly Smith" userId="1d5537b0-efb9-4e6e-b473-7351ebb5acbb" providerId="ADAL" clId="{0B75B555-C1F3-4ACF-BFF1-223AF87AB3E6}" dt="2024-04-29T08:15:09.098" v="56"/>
          <ac:cxnSpMkLst>
            <pc:docMk/>
            <pc:sldMk cId="1015800427" sldId="258"/>
            <ac:cxnSpMk id="53" creationId="{F7C8EA93-3210-4C62-99E9-153C275E3A87}"/>
          </ac:cxnSpMkLst>
        </pc:cxnChg>
      </pc:sldChg>
      <pc:sldChg chg="addSp delSp modSp delDesignElem">
        <pc:chgData name="Holly Smith" userId="1d5537b0-efb9-4e6e-b473-7351ebb5acbb" providerId="ADAL" clId="{0B75B555-C1F3-4ACF-BFF1-223AF87AB3E6}" dt="2024-04-29T08:15:09.098" v="56"/>
        <pc:sldMkLst>
          <pc:docMk/>
          <pc:sldMk cId="1610866920" sldId="263"/>
        </pc:sldMkLst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610866920" sldId="263"/>
            <ac:spMk id="11" creationId="{45D37F4E-DDB4-456B-97E0-9937730A039F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610866920" sldId="263"/>
            <ac:spMk id="13" creationId="{B2DD41CD-8F47-4F56-AD12-4E2FF7696987}"/>
          </ac:spMkLst>
        </pc:spChg>
        <pc:picChg chg="mod">
          <ac:chgData name="Holly Smith" userId="1d5537b0-efb9-4e6e-b473-7351ebb5acbb" providerId="ADAL" clId="{0B75B555-C1F3-4ACF-BFF1-223AF87AB3E6}" dt="2024-04-29T08:15:09.098" v="56"/>
          <ac:picMkLst>
            <pc:docMk/>
            <pc:sldMk cId="1610866920" sldId="263"/>
            <ac:picMk id="5" creationId="{D32D2D30-7D24-5C05-A6F0-759A22603BF8}"/>
          </ac:picMkLst>
        </pc:picChg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4173535285" sldId="281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662251446" sldId="282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852524046" sldId="288"/>
        </pc:sldMkLst>
      </pc:sldChg>
      <pc:sldChg chg="del">
        <pc:chgData name="Holly Smith" userId="1d5537b0-efb9-4e6e-b473-7351ebb5acbb" providerId="ADAL" clId="{0B75B555-C1F3-4ACF-BFF1-223AF87AB3E6}" dt="2024-04-29T08:08:52.411" v="1" actId="47"/>
        <pc:sldMkLst>
          <pc:docMk/>
          <pc:sldMk cId="3906976700" sldId="312"/>
        </pc:sldMkLst>
      </pc:sldChg>
      <pc:sldChg chg="del">
        <pc:chgData name="Holly Smith" userId="1d5537b0-efb9-4e6e-b473-7351ebb5acbb" providerId="ADAL" clId="{0B75B555-C1F3-4ACF-BFF1-223AF87AB3E6}" dt="2024-04-29T08:08:54.422" v="2" actId="47"/>
        <pc:sldMkLst>
          <pc:docMk/>
          <pc:sldMk cId="153170145" sldId="313"/>
        </pc:sldMkLst>
      </pc:sldChg>
      <pc:sldChg chg="del">
        <pc:chgData name="Holly Smith" userId="1d5537b0-efb9-4e6e-b473-7351ebb5acbb" providerId="ADAL" clId="{0B75B555-C1F3-4ACF-BFF1-223AF87AB3E6}" dt="2024-04-29T08:08:57.456" v="3" actId="47"/>
        <pc:sldMkLst>
          <pc:docMk/>
          <pc:sldMk cId="709810116" sldId="314"/>
        </pc:sldMkLst>
      </pc:sldChg>
      <pc:sldChg chg="del">
        <pc:chgData name="Holly Smith" userId="1d5537b0-efb9-4e6e-b473-7351ebb5acbb" providerId="ADAL" clId="{0B75B555-C1F3-4ACF-BFF1-223AF87AB3E6}" dt="2024-04-29T08:08:48.416" v="0" actId="47"/>
        <pc:sldMkLst>
          <pc:docMk/>
          <pc:sldMk cId="2157721192" sldId="315"/>
        </pc:sldMkLst>
      </pc:sldChg>
      <pc:sldChg chg="del">
        <pc:chgData name="Holly Smith" userId="1d5537b0-efb9-4e6e-b473-7351ebb5acbb" providerId="ADAL" clId="{0B75B555-C1F3-4ACF-BFF1-223AF87AB3E6}" dt="2024-04-29T08:08:58.875" v="4" actId="47"/>
        <pc:sldMkLst>
          <pc:docMk/>
          <pc:sldMk cId="916699624" sldId="316"/>
        </pc:sldMkLst>
      </pc:sldChg>
      <pc:sldChg chg="modNotesTx">
        <pc:chgData name="Holly Smith" userId="1d5537b0-efb9-4e6e-b473-7351ebb5acbb" providerId="ADAL" clId="{0B75B555-C1F3-4ACF-BFF1-223AF87AB3E6}" dt="2024-04-29T08:21:41.767" v="151" actId="20577"/>
        <pc:sldMkLst>
          <pc:docMk/>
          <pc:sldMk cId="790024761" sldId="341"/>
        </pc:sldMkLst>
      </pc:sldChg>
      <pc:sldChg chg="del">
        <pc:chgData name="Holly Smith" userId="1d5537b0-efb9-4e6e-b473-7351ebb5acbb" providerId="ADAL" clId="{0B75B555-C1F3-4ACF-BFF1-223AF87AB3E6}" dt="2024-04-29T08:09:57.838" v="5" actId="47"/>
        <pc:sldMkLst>
          <pc:docMk/>
          <pc:sldMk cId="1956532761" sldId="343"/>
        </pc:sldMkLst>
      </pc:sldChg>
      <pc:sldChg chg="del">
        <pc:chgData name="Holly Smith" userId="1d5537b0-efb9-4e6e-b473-7351ebb5acbb" providerId="ADAL" clId="{0B75B555-C1F3-4ACF-BFF1-223AF87AB3E6}" dt="2024-04-29T08:10:05.308" v="8" actId="47"/>
        <pc:sldMkLst>
          <pc:docMk/>
          <pc:sldMk cId="2324663603" sldId="344"/>
        </pc:sldMkLst>
      </pc:sldChg>
      <pc:sldChg chg="del">
        <pc:chgData name="Holly Smith" userId="1d5537b0-efb9-4e6e-b473-7351ebb5acbb" providerId="ADAL" clId="{0B75B555-C1F3-4ACF-BFF1-223AF87AB3E6}" dt="2024-04-29T08:10:06.673" v="9" actId="47"/>
        <pc:sldMkLst>
          <pc:docMk/>
          <pc:sldMk cId="1965401842" sldId="345"/>
        </pc:sldMkLst>
      </pc:sldChg>
      <pc:sldChg chg="del">
        <pc:chgData name="Holly Smith" userId="1d5537b0-efb9-4e6e-b473-7351ebb5acbb" providerId="ADAL" clId="{0B75B555-C1F3-4ACF-BFF1-223AF87AB3E6}" dt="2024-04-29T08:10:07.334" v="10" actId="47"/>
        <pc:sldMkLst>
          <pc:docMk/>
          <pc:sldMk cId="1691978139" sldId="346"/>
        </pc:sldMkLst>
      </pc:sldChg>
      <pc:sldChg chg="del">
        <pc:chgData name="Holly Smith" userId="1d5537b0-efb9-4e6e-b473-7351ebb5acbb" providerId="ADAL" clId="{0B75B555-C1F3-4ACF-BFF1-223AF87AB3E6}" dt="2024-04-29T08:10:08.393" v="11" actId="47"/>
        <pc:sldMkLst>
          <pc:docMk/>
          <pc:sldMk cId="207639000" sldId="347"/>
        </pc:sldMkLst>
      </pc:sldChg>
      <pc:sldChg chg="del">
        <pc:chgData name="Holly Smith" userId="1d5537b0-efb9-4e6e-b473-7351ebb5acbb" providerId="ADAL" clId="{0B75B555-C1F3-4ACF-BFF1-223AF87AB3E6}" dt="2024-04-29T08:10:09.434" v="12" actId="47"/>
        <pc:sldMkLst>
          <pc:docMk/>
          <pc:sldMk cId="4198816" sldId="348"/>
        </pc:sldMkLst>
      </pc:sldChg>
      <pc:sldChg chg="del">
        <pc:chgData name="Holly Smith" userId="1d5537b0-efb9-4e6e-b473-7351ebb5acbb" providerId="ADAL" clId="{0B75B555-C1F3-4ACF-BFF1-223AF87AB3E6}" dt="2024-04-29T08:10:58.378" v="16" actId="47"/>
        <pc:sldMkLst>
          <pc:docMk/>
          <pc:sldMk cId="2888413480" sldId="349"/>
        </pc:sldMkLst>
      </pc:sldChg>
      <pc:sldChg chg="del">
        <pc:chgData name="Holly Smith" userId="1d5537b0-efb9-4e6e-b473-7351ebb5acbb" providerId="ADAL" clId="{0B75B555-C1F3-4ACF-BFF1-223AF87AB3E6}" dt="2024-04-29T08:11:02.223" v="19" actId="47"/>
        <pc:sldMkLst>
          <pc:docMk/>
          <pc:sldMk cId="1585860110" sldId="350"/>
        </pc:sldMkLst>
      </pc:sldChg>
      <pc:sldChg chg="del">
        <pc:chgData name="Holly Smith" userId="1d5537b0-efb9-4e6e-b473-7351ebb5acbb" providerId="ADAL" clId="{0B75B555-C1F3-4ACF-BFF1-223AF87AB3E6}" dt="2024-04-29T08:11:00.068" v="17" actId="47"/>
        <pc:sldMkLst>
          <pc:docMk/>
          <pc:sldMk cId="1841157100" sldId="351"/>
        </pc:sldMkLst>
      </pc:sldChg>
      <pc:sldChg chg="del">
        <pc:chgData name="Holly Smith" userId="1d5537b0-efb9-4e6e-b473-7351ebb5acbb" providerId="ADAL" clId="{0B75B555-C1F3-4ACF-BFF1-223AF87AB3E6}" dt="2024-04-29T08:11:01.120" v="18" actId="47"/>
        <pc:sldMkLst>
          <pc:docMk/>
          <pc:sldMk cId="1982959751" sldId="352"/>
        </pc:sldMkLst>
      </pc:sldChg>
      <pc:sldChg chg="add del">
        <pc:chgData name="Holly Smith" userId="1d5537b0-efb9-4e6e-b473-7351ebb5acbb" providerId="ADAL" clId="{0B75B555-C1F3-4ACF-BFF1-223AF87AB3E6}" dt="2024-04-29T08:15:20.930" v="59" actId="47"/>
        <pc:sldMkLst>
          <pc:docMk/>
          <pc:sldMk cId="0" sldId="360"/>
        </pc:sldMkLst>
      </pc:sldChg>
      <pc:sldChg chg="modSp">
        <pc:chgData name="Holly Smith" userId="1d5537b0-efb9-4e6e-b473-7351ebb5acbb" providerId="ADAL" clId="{0B75B555-C1F3-4ACF-BFF1-223AF87AB3E6}" dt="2024-04-29T08:15:09.587" v="57"/>
        <pc:sldMkLst>
          <pc:docMk/>
          <pc:sldMk cId="0" sldId="361"/>
        </pc:sldMkLst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1"/>
            <ac:spMk id="85" creationId="{00000000-0000-0000-0000-000000000000}"/>
          </ac:spMkLst>
        </pc:spChg>
      </pc:sldChg>
      <pc:sldChg chg="modSp modNotes">
        <pc:chgData name="Holly Smith" userId="1d5537b0-efb9-4e6e-b473-7351ebb5acbb" providerId="ADAL" clId="{0B75B555-C1F3-4ACF-BFF1-223AF87AB3E6}" dt="2024-04-29T08:15:09.587" v="57"/>
        <pc:sldMkLst>
          <pc:docMk/>
          <pc:sldMk cId="0" sldId="362"/>
        </pc:sldMkLst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2"/>
            <ac:spMk id="90" creationId="{00000000-0000-0000-0000-000000000000}"/>
          </ac:spMkLst>
        </pc:spChg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2"/>
            <ac:spMk id="91" creationId="{00000000-0000-0000-0000-000000000000}"/>
          </ac:spMkLst>
        </pc:spChg>
      </pc:sldChg>
      <pc:sldChg chg="modNotes">
        <pc:chgData name="Holly Smith" userId="1d5537b0-efb9-4e6e-b473-7351ebb5acbb" providerId="ADAL" clId="{0B75B555-C1F3-4ACF-BFF1-223AF87AB3E6}" dt="2024-04-29T08:15:09.587" v="57"/>
        <pc:sldMkLst>
          <pc:docMk/>
          <pc:sldMk cId="0" sldId="364"/>
        </pc:sldMkLst>
      </pc:sldChg>
      <pc:sldChg chg="del">
        <pc:chgData name="Holly Smith" userId="1d5537b0-efb9-4e6e-b473-7351ebb5acbb" providerId="ADAL" clId="{0B75B555-C1F3-4ACF-BFF1-223AF87AB3E6}" dt="2024-04-29T08:11:21.740" v="20" actId="47"/>
        <pc:sldMkLst>
          <pc:docMk/>
          <pc:sldMk cId="0" sldId="366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956532761" sldId="383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324663603" sldId="384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965401842" sldId="385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691978139" sldId="386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07639000" sldId="387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4198816" sldId="388"/>
        </pc:sldMkLst>
      </pc:sldChg>
      <pc:sldChg chg="addSp modSp new del mod setBg">
        <pc:chgData name="Holly Smith" userId="1d5537b0-efb9-4e6e-b473-7351ebb5acbb" providerId="ADAL" clId="{0B75B555-C1F3-4ACF-BFF1-223AF87AB3E6}" dt="2024-04-29T08:20:23.717" v="149" actId="47"/>
        <pc:sldMkLst>
          <pc:docMk/>
          <pc:sldMk cId="1875700520" sldId="389"/>
        </pc:sldMkLst>
        <pc:spChg chg="add mod">
          <ac:chgData name="Holly Smith" userId="1d5537b0-efb9-4e6e-b473-7351ebb5acbb" providerId="ADAL" clId="{0B75B555-C1F3-4ACF-BFF1-223AF87AB3E6}" dt="2024-04-29T08:20:18.267" v="148" actId="207"/>
          <ac:spMkLst>
            <pc:docMk/>
            <pc:sldMk cId="1875700520" sldId="389"/>
            <ac:spMk id="2" creationId="{35164659-1C6A-C9E0-6FF2-3929D3D78014}"/>
          </ac:spMkLst>
        </pc:spChg>
      </pc:sldChg>
      <pc:sldMasterChg chg="del delSldLayout">
        <pc:chgData name="Holly Smith" userId="1d5537b0-efb9-4e6e-b473-7351ebb5acbb" providerId="ADAL" clId="{0B75B555-C1F3-4ACF-BFF1-223AF87AB3E6}" dt="2024-04-29T08:10:10.487" v="13" actId="47"/>
        <pc:sldMasterMkLst>
          <pc:docMk/>
          <pc:sldMasterMk cId="3441284844" sldId="2147483778"/>
        </pc:sldMasterMkLst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2610072032" sldId="2147483779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079200271" sldId="2147483780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854423416" sldId="2147483781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602727290" sldId="2147483782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2543936656" sldId="2147483783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1045033716" sldId="2147483784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656484391" sldId="2147483785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788930752" sldId="2147483786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4088242856" sldId="2147483787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4003246112" sldId="2147483788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649804918" sldId="2147483789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4-05T14:33:37.9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 11,'-5'-5,"-1"-1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5EFEB-A1A7-49F6-BF5E-95B2CAD6BB9B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3EBCF-7D74-4AD6-BD5C-52966D2C5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7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9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03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9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50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89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8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05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5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21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822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6A638E-B58D-9B06-9376-99B3AD97B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26035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1DADD5-835B-C687-9027-CF998BD91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1028" name="Picture 11" descr="CHCP Powerpoint base v2">
            <a:extLst>
              <a:ext uri="{FF2B5EF4-FFF2-40B4-BE49-F238E27FC236}">
                <a16:creationId xmlns:a16="http://schemas.microsoft.com/office/drawing/2014/main" id="{F6EE19F4-5188-C5CE-3DC7-8B7D7CCAE5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483" y="5951539"/>
            <a:ext cx="1243541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HSCP-logo-small">
            <a:extLst>
              <a:ext uri="{FF2B5EF4-FFF2-40B4-BE49-F238E27FC236}">
                <a16:creationId xmlns:a16="http://schemas.microsoft.com/office/drawing/2014/main" id="{D8C604BF-BE5F-55B9-5BFB-5E9D17DBFF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767" y="260350"/>
            <a:ext cx="19685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2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DA9E990-0FDD-2CF5-3B9E-7215AEA042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7250" y="908051"/>
            <a:ext cx="7772400" cy="1584325"/>
          </a:xfrm>
        </p:spPr>
        <p:txBody>
          <a:bodyPr/>
          <a:lstStyle/>
          <a:p>
            <a:pPr eaLnBrk="1" hangingPunct="1"/>
            <a:r>
              <a:rPr lang="en-US" altLang="en-US"/>
              <a:t>Significant Case Review/Learning Review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DC7DAA1-E413-0CCF-775D-0666078A7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79650" y="2276476"/>
            <a:ext cx="7848600" cy="3529013"/>
          </a:xfrm>
        </p:spPr>
        <p:txBody>
          <a:bodyPr/>
          <a:lstStyle/>
          <a:p>
            <a:pPr eaLnBrk="1" hangingPunct="1"/>
            <a:r>
              <a:rPr lang="en-US" altLang="en-US" sz="3600"/>
              <a:t>Margaret Fleming</a:t>
            </a:r>
          </a:p>
          <a:p>
            <a:pPr eaLnBrk="1" hangingPunct="1"/>
            <a:r>
              <a:rPr lang="en-US" altLang="en-US" sz="2800"/>
              <a:t>DOB: - 1</a:t>
            </a:r>
            <a:r>
              <a:rPr lang="en-US" altLang="en-US" sz="2800" baseline="30000"/>
              <a:t>st</a:t>
            </a:r>
            <a:r>
              <a:rPr lang="en-US" altLang="en-US" sz="2800"/>
              <a:t> November 1980</a:t>
            </a:r>
            <a:endParaRPr lang="en-US" altLang="en-US" sz="1800"/>
          </a:p>
          <a:p>
            <a:pPr eaLnBrk="1" hangingPunct="1"/>
            <a:endParaRPr lang="en-US" altLang="en-US" sz="1400"/>
          </a:p>
          <a:p>
            <a:pPr eaLnBrk="1" hangingPunct="1"/>
            <a:r>
              <a:rPr lang="en-US" altLang="en-US"/>
              <a:t>Independent Chair</a:t>
            </a:r>
          </a:p>
          <a:p>
            <a:pPr eaLnBrk="1" hangingPunct="1"/>
            <a:r>
              <a:rPr lang="en-US" altLang="en-US"/>
              <a:t>Adult Protection Committee</a:t>
            </a:r>
          </a:p>
          <a:p>
            <a:pPr eaLnBrk="1" hangingPunct="1"/>
            <a:r>
              <a:rPr lang="en-US" altLang="en-US"/>
              <a:t>Alex Davidson</a:t>
            </a:r>
          </a:p>
          <a:p>
            <a:pPr eaLnBrk="1" hangingPunct="1"/>
            <a:r>
              <a:rPr lang="en-GB" altLang="en-US">
                <a:solidFill>
                  <a:srgbClr val="0070C0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DEA4157-BB5D-D64A-9018-53ABDC40B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3200" b="1"/>
              <a:t>Interviews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72D2911-A18A-37F3-EF9C-1A593D7FC8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341439"/>
            <a:ext cx="8229600" cy="46704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sz="2800"/>
              <a:t>People involved in Margaret’s Life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Professionals involved in Margaret’s Life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Expert Testimony 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Contact with people with lived experience of the current system, service users, carers</a:t>
            </a:r>
          </a:p>
          <a:p>
            <a:pPr>
              <a:lnSpc>
                <a:spcPct val="150000"/>
              </a:lnSpc>
            </a:pPr>
            <a:endParaRPr lang="en-GB" altLang="en-US"/>
          </a:p>
          <a:p>
            <a:pPr>
              <a:lnSpc>
                <a:spcPct val="15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6D44CF2-EBDA-D13E-F900-2D6EEF0AD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/>
              <a:t>Process Issues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0363B6B-14F6-613C-B746-DA406FD00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403350"/>
            <a:ext cx="8229600" cy="4319588"/>
          </a:xfrm>
        </p:spPr>
        <p:txBody>
          <a:bodyPr/>
          <a:lstStyle/>
          <a:p>
            <a:pPr>
              <a:defRPr/>
            </a:pPr>
            <a:r>
              <a:rPr lang="en-GB" sz="2800"/>
              <a:t>Identifying staff past and present from involved agencies</a:t>
            </a:r>
          </a:p>
          <a:p>
            <a:pPr marL="0" indent="0">
              <a:buNone/>
              <a:defRPr/>
            </a:pPr>
            <a:endParaRPr lang="en-GB" sz="900"/>
          </a:p>
          <a:p>
            <a:pPr>
              <a:defRPr/>
            </a:pPr>
            <a:r>
              <a:rPr lang="en-GB" sz="2800"/>
              <a:t>Contacting staff and obtaining consent</a:t>
            </a:r>
          </a:p>
          <a:p>
            <a:pPr marL="0" indent="0">
              <a:buNone/>
              <a:defRPr/>
            </a:pPr>
            <a:endParaRPr lang="en-GB" sz="900"/>
          </a:p>
          <a:p>
            <a:pPr>
              <a:defRPr/>
            </a:pPr>
            <a:r>
              <a:rPr lang="en-GB" sz="2800"/>
              <a:t>Confidentiality &amp; information sharing/finding records</a:t>
            </a:r>
          </a:p>
          <a:p>
            <a:pPr marL="0" indent="0">
              <a:buNone/>
              <a:defRPr/>
            </a:pPr>
            <a:endParaRPr lang="en-GB" sz="900"/>
          </a:p>
          <a:p>
            <a:pPr>
              <a:defRPr/>
            </a:pPr>
            <a:r>
              <a:rPr lang="en-GB" sz="2800"/>
              <a:t>Staff (including retired interviewees) support made available </a:t>
            </a:r>
          </a:p>
          <a:p>
            <a:pPr marL="0" indent="0">
              <a:buNone/>
              <a:defRPr/>
            </a:pPr>
            <a:endParaRPr lang="en-GB" sz="900"/>
          </a:p>
          <a:p>
            <a:pPr marL="0" indent="0" eaLnBrk="1" hangingPunct="1"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26E6E38-5BE8-A21A-B222-ECB9E1C5A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7125" y="333375"/>
            <a:ext cx="8229600" cy="1143000"/>
          </a:xfrm>
        </p:spPr>
        <p:txBody>
          <a:bodyPr/>
          <a:lstStyle/>
          <a:p>
            <a:r>
              <a:rPr lang="en-GB" altLang="en-US"/>
              <a:t>Findings and Workbook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8C59430-9A66-3954-B39B-56D31E27CA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sz="2800"/>
              <a:t>Examination pre 2000 and post 2000 in terms of possible missed opportunities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Transitions period 2016 -2000 Child Adult interface. Childcare and protection?</a:t>
            </a:r>
          </a:p>
          <a:p>
            <a:pPr>
              <a:lnSpc>
                <a:spcPct val="150000"/>
              </a:lnSpc>
            </a:pPr>
            <a:r>
              <a:rPr lang="en-GB" altLang="en-US" sz="2800"/>
              <a:t>Post 2000 possible missed opportunities to recognise Margaret missing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26ED697-24F5-153E-6528-BDE579F6B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Communications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A63FF5D6-0F97-D29D-8945-52C0B9B631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341439"/>
            <a:ext cx="8229600" cy="4929187"/>
          </a:xfrm>
        </p:spPr>
        <p:txBody>
          <a:bodyPr/>
          <a:lstStyle/>
          <a:p>
            <a:r>
              <a:rPr lang="en-GB" altLang="en-US" sz="2800"/>
              <a:t>Group coordinated by Inverclyde Council</a:t>
            </a:r>
          </a:p>
          <a:p>
            <a:r>
              <a:rPr lang="en-GB" altLang="en-US" sz="2800"/>
              <a:t>Website active</a:t>
            </a:r>
          </a:p>
          <a:p>
            <a:r>
              <a:rPr lang="en-GB" altLang="en-US" sz="2800"/>
              <a:t>NHS, HSCP, Police Scotland, DWP, Voluntary Sector</a:t>
            </a:r>
          </a:p>
          <a:p>
            <a:r>
              <a:rPr lang="en-GB" altLang="en-US" sz="2800"/>
              <a:t>Advice taken from recent Inquiries</a:t>
            </a:r>
          </a:p>
          <a:p>
            <a:r>
              <a:rPr lang="en-GB" altLang="en-US" sz="2800"/>
              <a:t>Consideration of Press contact</a:t>
            </a:r>
          </a:p>
          <a:p>
            <a:r>
              <a:rPr lang="en-GB" altLang="en-US" sz="2800"/>
              <a:t>Coordinated plan for presentation of SCR being finalised</a:t>
            </a:r>
            <a:endParaRPr lang="en-GB" altLang="en-US"/>
          </a:p>
          <a:p>
            <a:r>
              <a:rPr lang="en-GB" altLang="en-US" sz="2800"/>
              <a:t>Easy Read prepared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BB9607-3D95-78CB-4F36-9C0D4C595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4825" y="18891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200" b="1"/>
              <a:t>Communication Plan for Launch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B5FBF3F-3E84-EEEF-7874-6660B85FE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5614" y="1052513"/>
            <a:ext cx="8740775" cy="4610100"/>
          </a:xfrm>
        </p:spPr>
        <p:txBody>
          <a:bodyPr/>
          <a:lstStyle/>
          <a:p>
            <a:pPr marL="0" indent="0">
              <a:buNone/>
              <a:defRPr/>
            </a:pPr>
            <a:endParaRPr lang="en-GB" altLang="en-US" sz="900"/>
          </a:p>
          <a:p>
            <a:pPr eaLnBrk="1" hangingPunct="1">
              <a:defRPr/>
            </a:pPr>
            <a:r>
              <a:rPr lang="en-US" altLang="en-US" sz="2400"/>
              <a:t>Findings shared with the family and those close to Margaret</a:t>
            </a:r>
          </a:p>
          <a:p>
            <a:pPr eaLnBrk="1" hangingPunct="1">
              <a:defRPr/>
            </a:pPr>
            <a:r>
              <a:rPr lang="en-US" altLang="en-US" sz="2400"/>
              <a:t>Communications Group Formed</a:t>
            </a:r>
          </a:p>
          <a:p>
            <a:pPr eaLnBrk="1" hangingPunct="1">
              <a:defRPr/>
            </a:pPr>
            <a:r>
              <a:rPr lang="en-US" altLang="en-US" sz="2400"/>
              <a:t>Staff retired and current offered time to read the report and support across all agencies</a:t>
            </a:r>
          </a:p>
          <a:p>
            <a:pPr eaLnBrk="1" hangingPunct="1">
              <a:defRPr/>
            </a:pPr>
            <a:r>
              <a:rPr lang="en-US" altLang="en-US" sz="2400"/>
              <a:t>Chief Social Work Advisor notified and respective government agencies</a:t>
            </a:r>
          </a:p>
          <a:p>
            <a:pPr eaLnBrk="1" hangingPunct="1">
              <a:defRPr/>
            </a:pPr>
            <a:r>
              <a:rPr lang="en-US" altLang="en-US" sz="2400"/>
              <a:t>Elected Members briefed</a:t>
            </a:r>
          </a:p>
          <a:p>
            <a:pPr eaLnBrk="1" hangingPunct="1">
              <a:defRPr/>
            </a:pPr>
            <a:r>
              <a:rPr lang="en-US" altLang="en-US" sz="2400"/>
              <a:t>MP/MSP briefed</a:t>
            </a:r>
          </a:p>
          <a:p>
            <a:pPr eaLnBrk="1" hangingPunct="1">
              <a:defRPr/>
            </a:pPr>
            <a:r>
              <a:rPr lang="en-US" altLang="en-US" sz="2400"/>
              <a:t>Mid October report published on the website</a:t>
            </a:r>
          </a:p>
          <a:p>
            <a:pPr eaLnBrk="1" hangingPunct="1">
              <a:defRPr/>
            </a:pPr>
            <a:r>
              <a:rPr lang="en-US" altLang="en-US" sz="2400"/>
              <a:t>Local LD community, People 1</a:t>
            </a:r>
            <a:r>
              <a:rPr lang="en-US" altLang="en-US" sz="2400" baseline="30000"/>
              <a:t>st</a:t>
            </a:r>
            <a:r>
              <a:rPr lang="en-US" altLang="en-US" sz="2400"/>
              <a:t>, </a:t>
            </a:r>
            <a:r>
              <a:rPr lang="en-US" altLang="en-US" sz="2400" err="1"/>
              <a:t>Pamis</a:t>
            </a:r>
            <a:r>
              <a:rPr lang="en-US" altLang="en-US" sz="2400"/>
              <a:t>, and SCLD involved</a:t>
            </a:r>
          </a:p>
          <a:p>
            <a:pPr marL="0" indent="0" eaLnBrk="1" hangingPunct="1"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81C8BB5-D705-F040-75D2-38E54AC2B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/>
              <a:t>Recommendations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A500735-1E07-D9EC-D5B6-73A816C85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8663" y="1403350"/>
            <a:ext cx="8229600" cy="4319588"/>
          </a:xfrm>
        </p:spPr>
        <p:txBody>
          <a:bodyPr/>
          <a:lstStyle/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An Inverclyde implementation group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A National Audit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Putting Appreciative Inquiry Principles to the forefront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Diagnosis of Learning Disability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Learning the lessons from workflow and communications breakdown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Continuing and updating the Adult Support and Protection (Scotland) Act 2007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The voice of families</a:t>
            </a:r>
          </a:p>
          <a:p>
            <a:pPr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r>
              <a:rPr lang="en-GB" sz="2000">
                <a:ea typeface="Calibri" panose="020F0502020204030204" pitchFamily="34" charset="0"/>
              </a:rPr>
              <a:t>Expanding the Scottish Government Health Checks rollout</a:t>
            </a:r>
          </a:p>
          <a:p>
            <a:pPr marL="0" indent="0">
              <a:lnSpc>
                <a:spcPct val="105000"/>
              </a:lnSpc>
              <a:spcAft>
                <a:spcPts val="800"/>
              </a:spcAft>
              <a:buNone/>
              <a:defRPr/>
            </a:pPr>
            <a:endParaRPr lang="en-GB" sz="1800">
              <a:ea typeface="Calibri" panose="020F0502020204030204" pitchFamily="34" charset="0"/>
            </a:endParaRPr>
          </a:p>
          <a:p>
            <a:pPr marL="514350" indent="-514350">
              <a:lnSpc>
                <a:spcPct val="105000"/>
              </a:lnSpc>
              <a:spcAft>
                <a:spcPts val="800"/>
              </a:spcAft>
              <a:buFontTx/>
              <a:buAutoNum type="arabicPeriod"/>
              <a:defRPr/>
            </a:pPr>
            <a:endParaRPr lang="en-GB"/>
          </a:p>
          <a:p>
            <a:pPr marL="0" indent="0">
              <a:buNone/>
              <a:defRPr/>
            </a:pPr>
            <a:endParaRPr lang="en-GB" sz="2400"/>
          </a:p>
          <a:p>
            <a:pPr marL="0" indent="0" eaLnBrk="1" hangingPunct="1"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A41C3F0-317D-5A99-0574-FABA4831A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Recommendations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8F18DAE-3F1A-45FD-714B-2CEEB1678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1389064"/>
            <a:ext cx="8675687" cy="4319587"/>
          </a:xfrm>
        </p:spPr>
        <p:txBody>
          <a:bodyPr/>
          <a:lstStyle/>
          <a:p>
            <a:pPr marL="457200" indent="-457200">
              <a:lnSpc>
                <a:spcPct val="105000"/>
              </a:lnSpc>
              <a:spcAft>
                <a:spcPts val="800"/>
              </a:spcAft>
              <a:buFontTx/>
              <a:buAutoNum type="arabicPeriod" startAt="9"/>
              <a:defRPr/>
            </a:pPr>
            <a:r>
              <a:rPr lang="en-GB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Transitions</a:t>
            </a:r>
            <a:endParaRPr lang="en-GB" altLang="en-US" sz="24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5000"/>
              </a:lnSpc>
              <a:spcAft>
                <a:spcPts val="800"/>
              </a:spcAft>
              <a:buFontTx/>
              <a:buAutoNum type="arabicPeriod" startAt="9"/>
              <a:defRPr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 Further and Higher Education recommendations</a:t>
            </a:r>
          </a:p>
          <a:p>
            <a:pPr marL="457200" indent="-457200">
              <a:lnSpc>
                <a:spcPct val="105000"/>
              </a:lnSpc>
              <a:spcAft>
                <a:spcPts val="800"/>
              </a:spcAft>
              <a:buFontTx/>
              <a:buAutoNum type="arabicPeriod" startAt="9"/>
              <a:defRPr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The Benefits system</a:t>
            </a:r>
          </a:p>
          <a:p>
            <a:pPr marL="457200" indent="-457200">
              <a:lnSpc>
                <a:spcPct val="105000"/>
              </a:lnSpc>
              <a:spcAft>
                <a:spcPts val="800"/>
              </a:spcAft>
              <a:buFontTx/>
              <a:buAutoNum type="arabicPeriod" startAt="9"/>
              <a:defRPr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Information, communication and the place of interpretation</a:t>
            </a:r>
          </a:p>
          <a:p>
            <a:pPr marL="457200" indent="-457200">
              <a:spcAft>
                <a:spcPts val="800"/>
              </a:spcAft>
              <a:buFontTx/>
              <a:buAutoNum type="arabicPeriod" startAt="9"/>
              <a:defRPr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Mapping and enhancing local services</a:t>
            </a:r>
          </a:p>
          <a:p>
            <a:pPr marL="0" indent="0">
              <a:spcAft>
                <a:spcPts val="800"/>
              </a:spcAft>
              <a:buNone/>
              <a:defRPr/>
            </a:pPr>
            <a:endParaRPr lang="en-US" altLang="en-US" sz="24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And information sharing and professional curiosity, legal literacy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18A7C96-8AFC-A0DD-1177-4FA3AC501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3200" b="1"/>
              <a:t>Next Steps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EF03B7B1-5DC2-958C-50D4-8A3401CEE0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71675" y="1268413"/>
            <a:ext cx="8229600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sz="2400"/>
              <a:t>Expected national interest: the Adult Protection Chair and Chief Executive to do the press inquiries</a:t>
            </a:r>
          </a:p>
          <a:p>
            <a:pPr>
              <a:lnSpc>
                <a:spcPct val="150000"/>
              </a:lnSpc>
            </a:pPr>
            <a:r>
              <a:rPr lang="en-GB" altLang="en-US" sz="2400"/>
              <a:t>The action plan developed to take forward local and national implementation</a:t>
            </a:r>
          </a:p>
          <a:p>
            <a:pPr>
              <a:lnSpc>
                <a:spcPct val="150000"/>
              </a:lnSpc>
            </a:pPr>
            <a:r>
              <a:rPr lang="en-GB" altLang="en-US" sz="2400"/>
              <a:t>Reported through Chief Officer Group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A1C2646-3AFD-9788-9D8E-4A6CAB4DC7F5}"/>
              </a:ext>
            </a:extLst>
          </p:cNvPr>
          <p:cNvSpPr/>
          <p:nvPr/>
        </p:nvSpPr>
        <p:spPr>
          <a:xfrm>
            <a:off x="1841501" y="188913"/>
            <a:ext cx="2125663" cy="1365250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MARGARET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1980-2000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SOTOS, LD, MOTHER FATHER, C AND J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92A69462-38B5-3BDB-E14B-12B58A2EBB75}"/>
              </a:ext>
            </a:extLst>
          </p:cNvPr>
          <p:cNvSpPr/>
          <p:nvPr/>
        </p:nvSpPr>
        <p:spPr>
          <a:xfrm>
            <a:off x="4110038" y="188914"/>
            <a:ext cx="2125662" cy="1354137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600">
              <a:solidFill>
                <a:srgbClr val="FFFFFF"/>
              </a:solidFill>
              <a:latin typeface="Arial"/>
              <a:cs typeface="Arial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DWP AWARD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VISITS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2012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2016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ABC2F346-CE0B-2333-4D06-540AC52BF985}"/>
              </a:ext>
            </a:extLst>
          </p:cNvPr>
          <p:cNvSpPr/>
          <p:nvPr/>
        </p:nvSpPr>
        <p:spPr>
          <a:xfrm>
            <a:off x="6383339" y="276225"/>
            <a:ext cx="1728787" cy="1354138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College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One year and withdrawn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A0F50B74-14E1-683D-F19E-FF259B9B196B}"/>
              </a:ext>
            </a:extLst>
          </p:cNvPr>
          <p:cNvSpPr/>
          <p:nvPr/>
        </p:nvSpPr>
        <p:spPr>
          <a:xfrm>
            <a:off x="8166101" y="50801"/>
            <a:ext cx="2378075" cy="1831975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500">
              <a:solidFill>
                <a:srgbClr val="000000"/>
              </a:solidFill>
              <a:latin typeface="Arial"/>
              <a:cs typeface="Arial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500">
                <a:solidFill>
                  <a:srgbClr val="000000"/>
                </a:solidFill>
                <a:latin typeface="Arial"/>
                <a:cs typeface="Arial"/>
              </a:rPr>
              <a:t>LIVED</a:t>
            </a:r>
            <a:r>
              <a:rPr lang="en-GB" sz="1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500">
                <a:solidFill>
                  <a:srgbClr val="000000"/>
                </a:solidFill>
                <a:latin typeface="Arial"/>
                <a:cs typeface="Arial"/>
              </a:rPr>
              <a:t>Experience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500">
                <a:solidFill>
                  <a:srgbClr val="000000"/>
                </a:solidFill>
                <a:latin typeface="Arial"/>
                <a:cs typeface="Arial"/>
              </a:rPr>
              <a:t>Local service Users, PAMIS, People 1</a:t>
            </a:r>
            <a:r>
              <a:rPr lang="en-GB" sz="1500" baseline="3000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lang="en-GB" sz="1500">
                <a:solidFill>
                  <a:srgbClr val="000000"/>
                </a:solidFill>
                <a:latin typeface="Arial"/>
                <a:cs typeface="Arial"/>
              </a:rPr>
              <a:t>, SCLD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1CAA5B6-9E93-84FB-C1A7-2D9E36A0749E}"/>
              </a:ext>
            </a:extLst>
          </p:cNvPr>
          <p:cNvSpPr/>
          <p:nvPr/>
        </p:nvSpPr>
        <p:spPr>
          <a:xfrm>
            <a:off x="1571625" y="1949450"/>
            <a:ext cx="2395538" cy="2598738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Social Work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Early help nursery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Parental difficulties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1995 possible CP or referral to Reporter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1997 possible referral CP/SCRA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1998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Adult or Child Care-  now 18-20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705F1873-7352-DF67-5028-59F391FD036E}"/>
              </a:ext>
            </a:extLst>
          </p:cNvPr>
          <p:cNvSpPr/>
          <p:nvPr/>
        </p:nvSpPr>
        <p:spPr>
          <a:xfrm>
            <a:off x="4011614" y="1717675"/>
            <a:ext cx="2422525" cy="2535238"/>
          </a:xfrm>
          <a:prstGeom prst="wedgeEllipseCallou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/>
                </a:solidFill>
                <a:latin typeface="Arial"/>
                <a:cs typeface="Arial"/>
              </a:rPr>
              <a:t>Key events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/>
                </a:solidFill>
                <a:latin typeface="Arial"/>
                <a:cs typeface="Arial"/>
              </a:rPr>
              <a:t>1995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>
                    <a:lumMod val="95000"/>
                  </a:srgbClr>
                </a:solidFill>
                <a:latin typeface="Arial"/>
                <a:cs typeface="Arial"/>
              </a:rPr>
              <a:t>1997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>
                    <a:lumMod val="95000"/>
                  </a:srgbClr>
                </a:solidFill>
                <a:latin typeface="Arial"/>
                <a:cs typeface="Arial"/>
              </a:rPr>
              <a:t>1998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/>
                </a:solidFill>
                <a:latin typeface="Arial"/>
                <a:cs typeface="Arial"/>
              </a:rPr>
              <a:t>CP/SCRA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/>
                </a:solidFill>
                <a:latin typeface="Arial"/>
                <a:cs typeface="Arial"/>
              </a:rPr>
              <a:t>ADULT CHOICES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FFFFFF"/>
                </a:solidFill>
                <a:latin typeface="Arial"/>
                <a:cs typeface="Arial"/>
              </a:rPr>
              <a:t>2012/2016 DWP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97EEEADF-D2D5-E0FA-25A6-84CD3CE7860A}"/>
              </a:ext>
            </a:extLst>
          </p:cNvPr>
          <p:cNvSpPr/>
          <p:nvPr/>
        </p:nvSpPr>
        <p:spPr>
          <a:xfrm>
            <a:off x="8278814" y="4271964"/>
            <a:ext cx="2306637" cy="1493837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POLICE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Rape allegation 2016 COLLEGE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1997 ASSAULT</a:t>
            </a: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F29848C3-E555-7CC7-66BF-C1B1A38E02F0}"/>
              </a:ext>
            </a:extLst>
          </p:cNvPr>
          <p:cNvSpPr/>
          <p:nvPr/>
        </p:nvSpPr>
        <p:spPr>
          <a:xfrm>
            <a:off x="8756651" y="1957388"/>
            <a:ext cx="1884363" cy="1016000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Pre 2000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Post 2000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82B81CFE-F522-43A1-44AF-46341B55DBE8}"/>
              </a:ext>
            </a:extLst>
          </p:cNvPr>
          <p:cNvSpPr/>
          <p:nvPr/>
        </p:nvSpPr>
        <p:spPr>
          <a:xfrm>
            <a:off x="6259514" y="3732213"/>
            <a:ext cx="1766887" cy="1924050"/>
          </a:xfrm>
          <a:prstGeom prst="wedge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700">
                <a:solidFill>
                  <a:srgbClr val="000000"/>
                </a:solidFill>
                <a:latin typeface="Arial"/>
                <a:cs typeface="Arial"/>
              </a:rPr>
              <a:t>EDUCATION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700">
                <a:solidFill>
                  <a:srgbClr val="000000"/>
                </a:solidFill>
                <a:latin typeface="Arial"/>
                <a:cs typeface="Arial"/>
              </a:rPr>
              <a:t>RECORD OF NEEDS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700">
                <a:solidFill>
                  <a:srgbClr val="000000"/>
                </a:solidFill>
                <a:latin typeface="Arial"/>
                <a:cs typeface="Arial"/>
              </a:rPr>
              <a:t>TRANSITIONS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700">
                <a:solidFill>
                  <a:srgbClr val="000000"/>
                </a:solidFill>
                <a:latin typeface="Arial"/>
                <a:cs typeface="Arial"/>
              </a:rPr>
              <a:t>Psychology 1999 November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06EF9DAD-11FB-3B58-64A4-7EAF7E7C2988}"/>
              </a:ext>
            </a:extLst>
          </p:cNvPr>
          <p:cNvSpPr/>
          <p:nvPr/>
        </p:nvSpPr>
        <p:spPr>
          <a:xfrm>
            <a:off x="4905375" y="5357814"/>
            <a:ext cx="33338" cy="34925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2EA3064C-1876-4828-D496-0E6FAEDA286B}"/>
              </a:ext>
            </a:extLst>
          </p:cNvPr>
          <p:cNvSpPr/>
          <p:nvPr/>
        </p:nvSpPr>
        <p:spPr>
          <a:xfrm>
            <a:off x="4110039" y="4724401"/>
            <a:ext cx="1997075" cy="1020763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17 years lost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Legislation change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6E96F05-C35E-E05A-A600-66C58321B909}"/>
              </a:ext>
            </a:extLst>
          </p:cNvPr>
          <p:cNvSpPr/>
          <p:nvPr/>
        </p:nvSpPr>
        <p:spPr>
          <a:xfrm rot="10800000" flipV="1">
            <a:off x="6600826" y="1846263"/>
            <a:ext cx="1882775" cy="16240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>
                <a:solidFill>
                  <a:srgbClr val="000000"/>
                </a:solidFill>
                <a:latin typeface="Arial"/>
                <a:cs typeface="Arial"/>
              </a:rPr>
              <a:t>Margaret – front and centre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20868B06-51DB-310E-288E-6DAFC23AC026}"/>
              </a:ext>
            </a:extLst>
          </p:cNvPr>
          <p:cNvSpPr/>
          <p:nvPr/>
        </p:nvSpPr>
        <p:spPr>
          <a:xfrm>
            <a:off x="8080376" y="3181350"/>
            <a:ext cx="2549525" cy="1030288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Arial"/>
                <a:cs typeface="Arial"/>
              </a:rPr>
              <a:t>Communication Strategy</a:t>
            </a:r>
          </a:p>
        </p:txBody>
      </p:sp>
      <p:sp>
        <p:nvSpPr>
          <p:cNvPr id="6" name="Flowchart: Multidocument 5">
            <a:extLst>
              <a:ext uri="{FF2B5EF4-FFF2-40B4-BE49-F238E27FC236}">
                <a16:creationId xmlns:a16="http://schemas.microsoft.com/office/drawing/2014/main" id="{D9B61031-76CE-F1F0-D80C-B7FDCF5B8555}"/>
              </a:ext>
            </a:extLst>
          </p:cNvPr>
          <p:cNvSpPr/>
          <p:nvPr/>
        </p:nvSpPr>
        <p:spPr>
          <a:xfrm>
            <a:off x="1622425" y="5041901"/>
            <a:ext cx="2305050" cy="703263"/>
          </a:xfrm>
          <a:prstGeom prst="flowChartMultidocumen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Appreciative Inquiry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E3E9460-AC8B-618E-CB98-24CCA4425E9B}"/>
                  </a:ext>
                </a:extLst>
              </p14:cNvPr>
              <p14:cNvContentPartPr/>
              <p14:nvPr/>
            </p14:nvContentPartPr>
            <p14:xfrm>
              <a:off x="-854322" y="3180938"/>
              <a:ext cx="4050" cy="405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E3E9460-AC8B-618E-CB98-24CCA4425E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04947" y="3079688"/>
                <a:ext cx="104963" cy="2062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DB65F80-9E65-4C96-B491-3D0F51192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/>
              <a:t>     </a:t>
            </a:r>
            <a:br>
              <a:rPr lang="en-US" altLang="en-US" sz="3200"/>
            </a:br>
            <a:r>
              <a:rPr lang="en-US" altLang="en-US" sz="3200"/>
              <a:t>Process for Significant Case Review</a:t>
            </a:r>
            <a:br>
              <a:rPr lang="en-GB" altLang="en-US" sz="3200"/>
            </a:br>
            <a:endParaRPr lang="en-US" altLang="en-US" sz="32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ED205AF-2B2A-F29C-C907-A597075E1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8229600" cy="3600450"/>
          </a:xfrm>
        </p:spPr>
        <p:txBody>
          <a:bodyPr/>
          <a:lstStyle/>
          <a:p>
            <a:r>
              <a:rPr lang="en-GB" altLang="en-US" sz="2800"/>
              <a:t>04/18. SCR process triggered - Police Scotland</a:t>
            </a:r>
            <a:endParaRPr lang="en-GB" altLang="en-US" sz="1600"/>
          </a:p>
          <a:p>
            <a:r>
              <a:rPr lang="en-GB" altLang="en-US" sz="2800"/>
              <a:t>04/18. PF deferred pending Criminal Trial</a:t>
            </a:r>
          </a:p>
          <a:p>
            <a:r>
              <a:rPr lang="en-GB" altLang="en-US" sz="2800"/>
              <a:t>08/19. PF confirms SCR can proceed</a:t>
            </a:r>
          </a:p>
          <a:p>
            <a:r>
              <a:rPr lang="en-GB" altLang="en-US" sz="2800"/>
              <a:t>10/19. Public Protection Chief Officers Group agree SCR should proceed. HR/Legal/ Procurement process to identify Independent Reviewer implemented</a:t>
            </a:r>
          </a:p>
          <a:p>
            <a:r>
              <a:rPr lang="en-GB" altLang="en-US" sz="2800"/>
              <a:t>01/2O Independent Reviewer offered and accepted the role of Independent Chair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7C2B37D-5E38-A391-4291-3EA8F52272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3200" b="1"/>
              <a:t>Process for Significant Case </a:t>
            </a:r>
            <a:br>
              <a:rPr lang="en-US" altLang="en-US" sz="3200" b="1"/>
            </a:br>
            <a:r>
              <a:rPr lang="en-US" altLang="en-US" sz="3200" b="1"/>
              <a:t>Review Contd</a:t>
            </a:r>
            <a:endParaRPr lang="en-GB" altLang="en-US" sz="3200" b="1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0664131-4738-84FC-8B17-6AB35142B3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03/20 Review paused due to COVID</a:t>
            </a:r>
          </a:p>
          <a:p>
            <a:r>
              <a:rPr lang="en-GB" altLang="en-US"/>
              <a:t>2021 Review restarted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7BBD3DF-450B-A9A1-75C7-9119145C8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9843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/>
              <a:t>     </a:t>
            </a:r>
            <a:r>
              <a:rPr lang="en-GB" altLang="en-US" sz="3200" b="1"/>
              <a:t>Structure of the Review </a:t>
            </a:r>
            <a:endParaRPr lang="en-US" altLang="en-US" sz="32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03C6EE1-9D2B-2FB1-E26B-2528C57BD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341438"/>
            <a:ext cx="8599487" cy="4608512"/>
          </a:xfrm>
        </p:spPr>
        <p:txBody>
          <a:bodyPr/>
          <a:lstStyle/>
          <a:p>
            <a:pPr>
              <a:defRPr/>
            </a:pPr>
            <a:r>
              <a:rPr lang="en-GB" sz="2400"/>
              <a:t>Steering Group – Chaired by the CSWO/Independent Chair</a:t>
            </a:r>
          </a:p>
          <a:p>
            <a:pPr>
              <a:defRPr/>
            </a:pPr>
            <a:r>
              <a:rPr lang="en-GB" sz="2400"/>
              <a:t>Representation from all involved agencies (Health, Education, Social Work, Police, DWP)</a:t>
            </a:r>
          </a:p>
          <a:p>
            <a:pPr marL="0" indent="0">
              <a:buNone/>
              <a:defRPr/>
            </a:pPr>
            <a:endParaRPr lang="en-GB" sz="900"/>
          </a:p>
          <a:p>
            <a:pPr>
              <a:defRPr/>
            </a:pPr>
            <a:r>
              <a:rPr lang="en-GB" sz="2400"/>
              <a:t>Enabling Group – Chaired by the CSWO – working hub of the review.  Includes Reviewer, Adult and Child Protection Lead Officers and the Independent Chair of the APC</a:t>
            </a:r>
          </a:p>
          <a:p>
            <a:pPr marL="0" indent="0">
              <a:buNone/>
              <a:defRPr/>
            </a:pPr>
            <a:endParaRPr lang="en-GB" sz="900"/>
          </a:p>
          <a:p>
            <a:pPr>
              <a:defRPr/>
            </a:pPr>
            <a:r>
              <a:rPr lang="en-GB" sz="2400"/>
              <a:t>One to One Support Sessions – CSWO &amp; Independent Reviewer</a:t>
            </a:r>
          </a:p>
          <a:p>
            <a:pPr>
              <a:defRPr/>
            </a:pPr>
            <a:r>
              <a:rPr lang="en-GB" sz="2400"/>
              <a:t>Regular Report to the Public Protection Chief Officers Group</a:t>
            </a:r>
          </a:p>
          <a:p>
            <a:pPr>
              <a:defRPr/>
            </a:pPr>
            <a:endParaRPr lang="en-GB" sz="2400"/>
          </a:p>
          <a:p>
            <a:pPr marL="0" indent="0">
              <a:buNone/>
              <a:defRPr/>
            </a:pPr>
            <a:endParaRPr lang="en-GB" sz="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E7EBEC1-7465-B50E-1069-8ED4EC47CC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Margaret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85D88F64-4DCE-3A74-A266-D34C1C886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Margaret to be central to enquiry</a:t>
            </a:r>
          </a:p>
          <a:p>
            <a:r>
              <a:rPr lang="en-GB" altLang="en-US"/>
              <a:t>What did we know of her, her family </a:t>
            </a:r>
          </a:p>
          <a:p>
            <a:r>
              <a:rPr lang="en-GB" altLang="en-US"/>
              <a:t>Her interests</a:t>
            </a:r>
          </a:p>
          <a:p>
            <a:r>
              <a:rPr lang="en-GB" altLang="en-US"/>
              <a:t>Her education</a:t>
            </a:r>
          </a:p>
          <a:p>
            <a:r>
              <a:rPr lang="en-GB" altLang="en-US"/>
              <a:t>And her health</a:t>
            </a:r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17F9F59-C275-F2A2-AE64-E3F7E3456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/>
              <a:t>Methodology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F00A38E-B0B3-ED37-AFB6-FEADF48AC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392239"/>
            <a:ext cx="8229600" cy="4681537"/>
          </a:xfrm>
        </p:spPr>
        <p:txBody>
          <a:bodyPr/>
          <a:lstStyle/>
          <a:p>
            <a:pPr>
              <a:defRPr/>
            </a:pPr>
            <a:r>
              <a:rPr lang="en-GB" sz="2400"/>
              <a:t>Appreciative Enquiry adopted – What Can We Learn, all partners engaged</a:t>
            </a:r>
          </a:p>
          <a:p>
            <a:pPr marL="0" indent="0">
              <a:buNone/>
              <a:defRPr/>
            </a:pPr>
            <a:endParaRPr lang="en-GB" sz="1100"/>
          </a:p>
          <a:p>
            <a:pPr>
              <a:defRPr/>
            </a:pPr>
            <a:r>
              <a:rPr lang="en-GB" sz="2400"/>
              <a:t>Margaret during her Lifetime</a:t>
            </a:r>
          </a:p>
          <a:p>
            <a:pPr marL="0" indent="0">
              <a:buNone/>
              <a:defRPr/>
            </a:pPr>
            <a:endParaRPr lang="en-GB" sz="1100"/>
          </a:p>
          <a:p>
            <a:pPr>
              <a:defRPr/>
            </a:pPr>
            <a:r>
              <a:rPr lang="en-GB" sz="2400"/>
              <a:t>What would services look like for Margaret were she alive today, Human Rights analysis </a:t>
            </a:r>
          </a:p>
          <a:p>
            <a:pPr marL="0" indent="0">
              <a:buNone/>
              <a:defRPr/>
            </a:pPr>
            <a:endParaRPr lang="en-GB" sz="1100"/>
          </a:p>
          <a:p>
            <a:pPr>
              <a:defRPr/>
            </a:pPr>
            <a:r>
              <a:rPr lang="en-GB" sz="2400"/>
              <a:t>What would services look like for Margaret in the future</a:t>
            </a:r>
          </a:p>
          <a:p>
            <a:pPr marL="0" indent="0">
              <a:buNone/>
              <a:defRPr/>
            </a:pPr>
            <a:endParaRPr lang="en-GB" sz="1100"/>
          </a:p>
          <a:p>
            <a:pPr>
              <a:defRPr/>
            </a:pPr>
            <a:r>
              <a:rPr lang="en-GB" sz="2400"/>
              <a:t>From what we learn how can we shape policy and services for the future</a:t>
            </a:r>
          </a:p>
          <a:p>
            <a:pPr marL="0" indent="0" algn="ctr" eaLnBrk="1" hangingPunct="1">
              <a:buNone/>
              <a:defRPr/>
            </a:pPr>
            <a:endParaRPr lang="en-GB" altLang="en-US" sz="2400"/>
          </a:p>
          <a:p>
            <a:pPr marL="0" indent="0" algn="ctr" eaLnBrk="1" hangingPunct="1">
              <a:buNone/>
              <a:defRPr/>
            </a:pPr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96D37F4-44B7-DC81-7B6E-48AE52B04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3200" b="1"/>
              <a:t>Methodology Cont.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93AF0DB-01BC-3E02-7C09-2740113FA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196975"/>
            <a:ext cx="8229600" cy="4349750"/>
          </a:xfrm>
        </p:spPr>
        <p:txBody>
          <a:bodyPr/>
          <a:lstStyle/>
          <a:p>
            <a:pPr marL="0" indent="0">
              <a:buNone/>
              <a:defRPr/>
            </a:pPr>
            <a:endParaRPr lang="en-GB" sz="1200"/>
          </a:p>
          <a:p>
            <a:pPr>
              <a:defRPr/>
            </a:pPr>
            <a:r>
              <a:rPr lang="en-GB" sz="2800"/>
              <a:t>Widen the scope of the enquiry to include the (learning disability) community </a:t>
            </a:r>
          </a:p>
          <a:p>
            <a:pPr marL="0" indent="0">
              <a:buNone/>
              <a:defRPr/>
            </a:pPr>
            <a:endParaRPr lang="en-GB" sz="1200"/>
          </a:p>
          <a:p>
            <a:pPr>
              <a:defRPr/>
            </a:pPr>
            <a:r>
              <a:rPr lang="en-GB" sz="2800"/>
              <a:t>Development of a website that enables the community who knew Margaret to contribute to our understanding of her life</a:t>
            </a:r>
          </a:p>
          <a:p>
            <a:pPr>
              <a:defRPr/>
            </a:pPr>
            <a:endParaRPr lang="en-GB" sz="1200"/>
          </a:p>
          <a:p>
            <a:pPr>
              <a:defRPr/>
            </a:pPr>
            <a:r>
              <a:rPr lang="en-GB" sz="2800"/>
              <a:t>Development of a wider communications strategy- being led by council corporate communications team – also multidisciplinary</a:t>
            </a:r>
          </a:p>
          <a:p>
            <a:pPr>
              <a:defRPr/>
            </a:pPr>
            <a:endParaRPr lang="en-GB" altLang="en-US" sz="2400"/>
          </a:p>
          <a:p>
            <a:pPr>
              <a:defRPr/>
            </a:pPr>
            <a:endParaRPr lang="en-GB" altLang="en-US" sz="2400"/>
          </a:p>
          <a:p>
            <a:pPr>
              <a:defRPr/>
            </a:pPr>
            <a:endParaRPr lang="en-GB" altLang="en-US" sz="2400"/>
          </a:p>
          <a:p>
            <a:pPr>
              <a:defRPr/>
            </a:pPr>
            <a:endParaRPr lang="en-GB" altLang="en-US" sz="2400"/>
          </a:p>
          <a:p>
            <a:pPr>
              <a:defRPr/>
            </a:pPr>
            <a:endParaRPr lang="en-GB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45865F0-0103-4732-8B75-C580C63A3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3200" b="1"/>
              <a:t>Challenges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CA7ADF4-B1FC-0EB1-D5C2-A8FE213224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70088" y="1268413"/>
            <a:ext cx="8229600" cy="4679950"/>
          </a:xfrm>
        </p:spPr>
        <p:txBody>
          <a:bodyPr/>
          <a:lstStyle/>
          <a:p>
            <a:r>
              <a:rPr lang="en-GB" altLang="en-US" sz="2400"/>
              <a:t>Review of the legislative context in place for each involved agency over the past 40 years, and a Human Rights perspective</a:t>
            </a:r>
          </a:p>
          <a:p>
            <a:r>
              <a:rPr lang="en-GB" altLang="en-US" sz="2400"/>
              <a:t>Review of the policy context in place for each involved agency over the past 40 years</a:t>
            </a:r>
          </a:p>
          <a:p>
            <a:r>
              <a:rPr lang="en-GB" altLang="en-US" sz="2400"/>
              <a:t>Access to case files across multiple agencies some of which had been destroyed in line with policy</a:t>
            </a:r>
          </a:p>
          <a:p>
            <a:r>
              <a:rPr lang="en-GB" altLang="en-US" sz="2400"/>
              <a:t>Impact of COVID on interviews and contact with the family</a:t>
            </a:r>
          </a:p>
          <a:p>
            <a:r>
              <a:rPr lang="en-GB" altLang="en-US" sz="2400"/>
              <a:t>Span and depth of review</a:t>
            </a:r>
          </a:p>
          <a:p>
            <a:r>
              <a:rPr lang="en-GB" altLang="en-US" sz="2400"/>
              <a:t>National and local issues highlighted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0EBCCDB57C214F96891444E550C9A0" ma:contentTypeVersion="19" ma:contentTypeDescription="Create a new document." ma:contentTypeScope="" ma:versionID="bcfca1c288463d00366f6931c2d5b5be">
  <xsd:schema xmlns:xsd="http://www.w3.org/2001/XMLSchema" xmlns:xs="http://www.w3.org/2001/XMLSchema" xmlns:p="http://schemas.microsoft.com/office/2006/metadata/properties" xmlns:ns2="e6cb12df-b207-408a-9c12-afa17072383b" xmlns:ns3="74b3436a-08a0-444f-bdff-66e28313f0b6" targetNamespace="http://schemas.microsoft.com/office/2006/metadata/properties" ma:root="true" ma:fieldsID="e595634170175ef1f7621aa0947eebfe" ns2:_="" ns3:_="">
    <xsd:import namespace="e6cb12df-b207-408a-9c12-afa17072383b"/>
    <xsd:import namespace="74b3436a-08a0-444f-bdff-66e28313f0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cb12df-b207-408a-9c12-afa170723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7865813-b24e-4515-aac3-72cd3b0aa1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b3436a-08a0-444f-bdff-66e28313f0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e01e2b3-5282-4697-88ac-94c27022b58b}" ma:internalName="TaxCatchAll" ma:showField="CatchAllData" ma:web="74b3436a-08a0-444f-bdff-66e28313f0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cb12df-b207-408a-9c12-afa17072383b">
      <Terms xmlns="http://schemas.microsoft.com/office/infopath/2007/PartnerControls"/>
    </lcf76f155ced4ddcb4097134ff3c332f>
    <TaxCatchAll xmlns="74b3436a-08a0-444f-bdff-66e28313f0b6" xsi:nil="true"/>
    <SharedWithUsers xmlns="74b3436a-08a0-444f-bdff-66e28313f0b6">
      <UserInfo>
        <DisplayName>Holly Smith</DisplayName>
        <AccountId>407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84F41EE-0AAD-4EC5-AA00-5946DE6DDD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91845-9CB1-4622-8048-B2110767DD1B}">
  <ds:schemaRefs>
    <ds:schemaRef ds:uri="74b3436a-08a0-444f-bdff-66e28313f0b6"/>
    <ds:schemaRef ds:uri="e6cb12df-b207-408a-9c12-afa1707238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18ABFC-0E92-4534-8594-A95C64EE1B3D}">
  <ds:schemaRefs>
    <ds:schemaRef ds:uri="74b3436a-08a0-444f-bdff-66e28313f0b6"/>
    <ds:schemaRef ds:uri="e6cb12df-b207-408a-9c12-afa17072383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Macintosh PowerPoint</Application>
  <PresentationFormat>Widescreen</PresentationFormat>
  <Paragraphs>167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Default Design</vt:lpstr>
      <vt:lpstr>Significant Case Review/Learning Review</vt:lpstr>
      <vt:lpstr>PowerPoint Presentation</vt:lpstr>
      <vt:lpstr>      Process for Significant Case Review </vt:lpstr>
      <vt:lpstr>Process for Significant Case  Review Contd</vt:lpstr>
      <vt:lpstr>     Structure of the Review </vt:lpstr>
      <vt:lpstr>Margaret</vt:lpstr>
      <vt:lpstr>Methodology</vt:lpstr>
      <vt:lpstr>Methodology Cont.</vt:lpstr>
      <vt:lpstr>Challenges</vt:lpstr>
      <vt:lpstr>Interviews</vt:lpstr>
      <vt:lpstr>Process Issues</vt:lpstr>
      <vt:lpstr>Findings and Workbook</vt:lpstr>
      <vt:lpstr>Communications </vt:lpstr>
      <vt:lpstr>Communication Plan for Launch</vt:lpstr>
      <vt:lpstr>Recommendations</vt:lpstr>
      <vt:lpstr>Recommendations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MacAskill</dc:creator>
  <cp:lastModifiedBy>Microsoft Office User</cp:lastModifiedBy>
  <cp:revision>2</cp:revision>
  <dcterms:created xsi:type="dcterms:W3CDTF">2024-04-16T15:01:17Z</dcterms:created>
  <dcterms:modified xsi:type="dcterms:W3CDTF">2024-07-12T14:40:11Z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0x010100FB0EBCCDB57C214F96891444E550C9A0</vt:lpwstr>
  </property>
  <property fmtid="{D5CDD505-2E9C-101B-9397-08002B2CF9AE}" pid="3" name="MediaServiceImageTags">
    <vt:lpwstr/>
  </property>
</Properties>
</file>