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pDcgXFkEmJE5fPLAr0NVRbAhXHA=="/>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9ADF37-48AD-5BD4-75D3-B892B4E8CACD}" name="Jamie Aarons" initials="JA" userId="S::Jamie.Aarons@gov.scot::500325ed-1fd2-435c-9096-41b124916fc3" providerId="AD"/>
  <p188:author id="{0079C4A9-490D-25D7-17D5-57673DCBD761}" name="Gemma Graham" initials="GG" userId="S::Gemma.Graham@gov.scot::252e18b6-4434-4289-a634-c5e2c7b6e82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71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803C800-102D-6323-856F-8A2BA51FE557}" v="26" dt="2024-11-15T10:58:31.0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745" autoAdjust="0"/>
    <p:restoredTop sz="94660"/>
  </p:normalViewPr>
  <p:slideViewPr>
    <p:cSldViewPr snapToGrid="0">
      <p:cViewPr varScale="1">
        <p:scale>
          <a:sx n="106" d="100"/>
          <a:sy n="106" d="100"/>
        </p:scale>
        <p:origin x="1434"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notesMaster" Target="notesMasters/notesMaster1.xml"/><Relationship Id="rId7" Type="http://customschemas.google.com/relationships/presentationmetadata" Target="metadata"/><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e Aarons" userId="500325ed-1fd2-435c-9096-41b124916fc3" providerId="ADAL" clId="{37118E29-0082-470B-A663-C152B7D95C62}"/>
    <pc:docChg chg="modSld">
      <pc:chgData name="Jamie Aarons" userId="500325ed-1fd2-435c-9096-41b124916fc3" providerId="ADAL" clId="{37118E29-0082-470B-A663-C152B7D95C62}" dt="2024-11-12T16:59:05.684" v="45" actId="20577"/>
      <pc:docMkLst>
        <pc:docMk/>
      </pc:docMkLst>
      <pc:sldChg chg="modSp mod">
        <pc:chgData name="Jamie Aarons" userId="500325ed-1fd2-435c-9096-41b124916fc3" providerId="ADAL" clId="{37118E29-0082-470B-A663-C152B7D95C62}" dt="2024-11-12T16:59:05.684" v="45" actId="20577"/>
        <pc:sldMkLst>
          <pc:docMk/>
          <pc:sldMk cId="0" sldId="256"/>
        </pc:sldMkLst>
        <pc:spChg chg="mod">
          <ac:chgData name="Jamie Aarons" userId="500325ed-1fd2-435c-9096-41b124916fc3" providerId="ADAL" clId="{37118E29-0082-470B-A663-C152B7D95C62}" dt="2024-11-12T16:57:59.230" v="31" actId="20577"/>
          <ac:spMkLst>
            <pc:docMk/>
            <pc:sldMk cId="0" sldId="256"/>
            <ac:spMk id="85" creationId="{00000000-0000-0000-0000-000000000000}"/>
          </ac:spMkLst>
        </pc:spChg>
        <pc:spChg chg="mod">
          <ac:chgData name="Jamie Aarons" userId="500325ed-1fd2-435c-9096-41b124916fc3" providerId="ADAL" clId="{37118E29-0082-470B-A663-C152B7D95C62}" dt="2024-11-12T16:57:10.626" v="1" actId="20577"/>
          <ac:spMkLst>
            <pc:docMk/>
            <pc:sldMk cId="0" sldId="256"/>
            <ac:spMk id="87" creationId="{00000000-0000-0000-0000-000000000000}"/>
          </ac:spMkLst>
        </pc:spChg>
        <pc:spChg chg="mod">
          <ac:chgData name="Jamie Aarons" userId="500325ed-1fd2-435c-9096-41b124916fc3" providerId="ADAL" clId="{37118E29-0082-470B-A663-C152B7D95C62}" dt="2024-11-12T16:59:05.684" v="45" actId="20577"/>
          <ac:spMkLst>
            <pc:docMk/>
            <pc:sldMk cId="0" sldId="256"/>
            <ac:spMk id="91" creationId="{00000000-0000-0000-0000-000000000000}"/>
          </ac:spMkLst>
        </pc:spChg>
      </pc:sldChg>
    </pc:docChg>
  </pc:docChgLst>
  <pc:docChgLst>
    <pc:chgData name="Gemma Graham" userId="252e18b6-4434-4289-a634-c5e2c7b6e824" providerId="ADAL" clId="{4B91322D-BA0A-499B-8829-0C5E972C3533}"/>
    <pc:docChg chg="undo custSel modSld">
      <pc:chgData name="Gemma Graham" userId="252e18b6-4434-4289-a634-c5e2c7b6e824" providerId="ADAL" clId="{4B91322D-BA0A-499B-8829-0C5E972C3533}" dt="2024-11-15T10:27:03.477" v="385" actId="14100"/>
      <pc:docMkLst>
        <pc:docMk/>
      </pc:docMkLst>
      <pc:sldChg chg="modSp mod">
        <pc:chgData name="Gemma Graham" userId="252e18b6-4434-4289-a634-c5e2c7b6e824" providerId="ADAL" clId="{4B91322D-BA0A-499B-8829-0C5E972C3533}" dt="2024-11-15T10:27:03.477" v="385" actId="14100"/>
        <pc:sldMkLst>
          <pc:docMk/>
          <pc:sldMk cId="0" sldId="256"/>
        </pc:sldMkLst>
        <pc:spChg chg="mod">
          <ac:chgData name="Gemma Graham" userId="252e18b6-4434-4289-a634-c5e2c7b6e824" providerId="ADAL" clId="{4B91322D-BA0A-499B-8829-0C5E972C3533}" dt="2024-11-15T10:22:22.358" v="382" actId="108"/>
          <ac:spMkLst>
            <pc:docMk/>
            <pc:sldMk cId="0" sldId="256"/>
            <ac:spMk id="85" creationId="{00000000-0000-0000-0000-000000000000}"/>
          </ac:spMkLst>
        </pc:spChg>
        <pc:spChg chg="mod">
          <ac:chgData name="Gemma Graham" userId="252e18b6-4434-4289-a634-c5e2c7b6e824" providerId="ADAL" clId="{4B91322D-BA0A-499B-8829-0C5E972C3533}" dt="2024-11-15T10:24:31.065" v="383" actId="20577"/>
          <ac:spMkLst>
            <pc:docMk/>
            <pc:sldMk cId="0" sldId="256"/>
            <ac:spMk id="87" creationId="{00000000-0000-0000-0000-000000000000}"/>
          </ac:spMkLst>
        </pc:spChg>
        <pc:spChg chg="mod">
          <ac:chgData name="Gemma Graham" userId="252e18b6-4434-4289-a634-c5e2c7b6e824" providerId="ADAL" clId="{4B91322D-BA0A-499B-8829-0C5E972C3533}" dt="2024-11-15T10:11:16.414" v="178" actId="108"/>
          <ac:spMkLst>
            <pc:docMk/>
            <pc:sldMk cId="0" sldId="256"/>
            <ac:spMk id="93" creationId="{00000000-0000-0000-0000-000000000000}"/>
          </ac:spMkLst>
        </pc:spChg>
        <pc:picChg chg="mod">
          <ac:chgData name="Gemma Graham" userId="252e18b6-4434-4289-a634-c5e2c7b6e824" providerId="ADAL" clId="{4B91322D-BA0A-499B-8829-0C5E972C3533}" dt="2024-11-15T10:26:58.611" v="384" actId="1076"/>
          <ac:picMkLst>
            <pc:docMk/>
            <pc:sldMk cId="0" sldId="256"/>
            <ac:picMk id="98" creationId="{00000000-0000-0000-0000-000000000000}"/>
          </ac:picMkLst>
        </pc:picChg>
        <pc:cxnChg chg="mod">
          <ac:chgData name="Gemma Graham" userId="252e18b6-4434-4289-a634-c5e2c7b6e824" providerId="ADAL" clId="{4B91322D-BA0A-499B-8829-0C5E972C3533}" dt="2024-11-15T10:27:03.477" v="385" actId="14100"/>
          <ac:cxnSpMkLst>
            <pc:docMk/>
            <pc:sldMk cId="0" sldId="256"/>
            <ac:cxnSpMk id="84" creationId="{00000000-0000-0000-0000-000000000000}"/>
          </ac:cxnSpMkLst>
        </pc:cxnChg>
      </pc:sldChg>
    </pc:docChg>
  </pc:docChgLst>
  <pc:docChgLst>
    <pc:chgData name="Jamie Aarons" userId="S::jamie.aarons@gov.scot::500325ed-1fd2-435c-9096-41b124916fc3" providerId="AD" clId="Web-{4803C800-102D-6323-856F-8A2BA51FE557}"/>
    <pc:docChg chg="modSld">
      <pc:chgData name="Jamie Aarons" userId="S::jamie.aarons@gov.scot::500325ed-1fd2-435c-9096-41b124916fc3" providerId="AD" clId="Web-{4803C800-102D-6323-856F-8A2BA51FE557}" dt="2024-11-15T10:58:31.026" v="25"/>
      <pc:docMkLst>
        <pc:docMk/>
      </pc:docMkLst>
      <pc:sldChg chg="delSp modSp">
        <pc:chgData name="Jamie Aarons" userId="S::jamie.aarons@gov.scot::500325ed-1fd2-435c-9096-41b124916fc3" providerId="AD" clId="Web-{4803C800-102D-6323-856F-8A2BA51FE557}" dt="2024-11-15T10:58:31.026" v="25"/>
        <pc:sldMkLst>
          <pc:docMk/>
          <pc:sldMk cId="0" sldId="256"/>
        </pc:sldMkLst>
        <pc:spChg chg="mod">
          <ac:chgData name="Jamie Aarons" userId="S::jamie.aarons@gov.scot::500325ed-1fd2-435c-9096-41b124916fc3" providerId="AD" clId="Web-{4803C800-102D-6323-856F-8A2BA51FE557}" dt="2024-11-15T10:56:20.179" v="24" actId="20577"/>
          <ac:spMkLst>
            <pc:docMk/>
            <pc:sldMk cId="0" sldId="256"/>
            <ac:spMk id="85" creationId="{00000000-0000-0000-0000-000000000000}"/>
          </ac:spMkLst>
        </pc:spChg>
        <pc:spChg chg="mod">
          <ac:chgData name="Jamie Aarons" userId="S::jamie.aarons@gov.scot::500325ed-1fd2-435c-9096-41b124916fc3" providerId="AD" clId="Web-{4803C800-102D-6323-856F-8A2BA51FE557}" dt="2024-11-15T10:54:26.130" v="1" actId="20577"/>
          <ac:spMkLst>
            <pc:docMk/>
            <pc:sldMk cId="0" sldId="256"/>
            <ac:spMk id="93" creationId="{00000000-0000-0000-0000-000000000000}"/>
          </ac:spMkLst>
        </pc:spChg>
        <pc:spChg chg="del">
          <ac:chgData name="Jamie Aarons" userId="S::jamie.aarons@gov.scot::500325ed-1fd2-435c-9096-41b124916fc3" providerId="AD" clId="Web-{4803C800-102D-6323-856F-8A2BA51FE557}" dt="2024-11-15T10:58:31.026" v="25"/>
          <ac:spMkLst>
            <pc:docMk/>
            <pc:sldMk cId="0" sldId="256"/>
            <ac:spMk id="11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A8B92"/>
              </a:buClr>
              <a:buSzPts val="2400"/>
              <a:buNone/>
              <a:defRPr sz="2400">
                <a:solidFill>
                  <a:srgbClr val="8A8B92"/>
                </a:solidFill>
              </a:defRPr>
            </a:lvl1pPr>
            <a:lvl2pPr marL="914400" lvl="1" indent="-228600" algn="l">
              <a:lnSpc>
                <a:spcPct val="90000"/>
              </a:lnSpc>
              <a:spcBef>
                <a:spcPts val="500"/>
              </a:spcBef>
              <a:spcAft>
                <a:spcPts val="0"/>
              </a:spcAft>
              <a:buClr>
                <a:srgbClr val="8A8B92"/>
              </a:buClr>
              <a:buSzPts val="2000"/>
              <a:buNone/>
              <a:defRPr sz="2000">
                <a:solidFill>
                  <a:srgbClr val="8A8B92"/>
                </a:solidFill>
              </a:defRPr>
            </a:lvl2pPr>
            <a:lvl3pPr marL="1371600" lvl="2" indent="-228600" algn="l">
              <a:lnSpc>
                <a:spcPct val="90000"/>
              </a:lnSpc>
              <a:spcBef>
                <a:spcPts val="500"/>
              </a:spcBef>
              <a:spcAft>
                <a:spcPts val="0"/>
              </a:spcAft>
              <a:buClr>
                <a:srgbClr val="8A8B92"/>
              </a:buClr>
              <a:buSzPts val="1800"/>
              <a:buNone/>
              <a:defRPr sz="1800">
                <a:solidFill>
                  <a:srgbClr val="8A8B92"/>
                </a:solidFill>
              </a:defRPr>
            </a:lvl3pPr>
            <a:lvl4pPr marL="1828800" lvl="3" indent="-228600" algn="l">
              <a:lnSpc>
                <a:spcPct val="90000"/>
              </a:lnSpc>
              <a:spcBef>
                <a:spcPts val="500"/>
              </a:spcBef>
              <a:spcAft>
                <a:spcPts val="0"/>
              </a:spcAft>
              <a:buClr>
                <a:srgbClr val="8A8B92"/>
              </a:buClr>
              <a:buSzPts val="1600"/>
              <a:buNone/>
              <a:defRPr sz="1600">
                <a:solidFill>
                  <a:srgbClr val="8A8B92"/>
                </a:solidFill>
              </a:defRPr>
            </a:lvl4pPr>
            <a:lvl5pPr marL="2286000" lvl="4" indent="-228600" algn="l">
              <a:lnSpc>
                <a:spcPct val="90000"/>
              </a:lnSpc>
              <a:spcBef>
                <a:spcPts val="500"/>
              </a:spcBef>
              <a:spcAft>
                <a:spcPts val="0"/>
              </a:spcAft>
              <a:buClr>
                <a:srgbClr val="8A8B92"/>
              </a:buClr>
              <a:buSzPts val="1600"/>
              <a:buNone/>
              <a:defRPr sz="1600">
                <a:solidFill>
                  <a:srgbClr val="8A8B92"/>
                </a:solidFill>
              </a:defRPr>
            </a:lvl5pPr>
            <a:lvl6pPr marL="2743200" lvl="5" indent="-228600" algn="l">
              <a:lnSpc>
                <a:spcPct val="90000"/>
              </a:lnSpc>
              <a:spcBef>
                <a:spcPts val="500"/>
              </a:spcBef>
              <a:spcAft>
                <a:spcPts val="0"/>
              </a:spcAft>
              <a:buClr>
                <a:srgbClr val="8A8B92"/>
              </a:buClr>
              <a:buSzPts val="1600"/>
              <a:buNone/>
              <a:defRPr sz="1600">
                <a:solidFill>
                  <a:srgbClr val="8A8B92"/>
                </a:solidFill>
              </a:defRPr>
            </a:lvl6pPr>
            <a:lvl7pPr marL="3200400" lvl="6" indent="-228600" algn="l">
              <a:lnSpc>
                <a:spcPct val="90000"/>
              </a:lnSpc>
              <a:spcBef>
                <a:spcPts val="500"/>
              </a:spcBef>
              <a:spcAft>
                <a:spcPts val="0"/>
              </a:spcAft>
              <a:buClr>
                <a:srgbClr val="8A8B92"/>
              </a:buClr>
              <a:buSzPts val="1600"/>
              <a:buNone/>
              <a:defRPr sz="1600">
                <a:solidFill>
                  <a:srgbClr val="8A8B92"/>
                </a:solidFill>
              </a:defRPr>
            </a:lvl7pPr>
            <a:lvl8pPr marL="3657600" lvl="7" indent="-228600" algn="l">
              <a:lnSpc>
                <a:spcPct val="90000"/>
              </a:lnSpc>
              <a:spcBef>
                <a:spcPts val="500"/>
              </a:spcBef>
              <a:spcAft>
                <a:spcPts val="0"/>
              </a:spcAft>
              <a:buClr>
                <a:srgbClr val="8A8B92"/>
              </a:buClr>
              <a:buSzPts val="1600"/>
              <a:buNone/>
              <a:defRPr sz="1600">
                <a:solidFill>
                  <a:srgbClr val="8A8B92"/>
                </a:solidFill>
              </a:defRPr>
            </a:lvl8pPr>
            <a:lvl9pPr marL="4114800" lvl="8" indent="-228600" algn="l">
              <a:lnSpc>
                <a:spcPct val="90000"/>
              </a:lnSpc>
              <a:spcBef>
                <a:spcPts val="500"/>
              </a:spcBef>
              <a:spcAft>
                <a:spcPts val="0"/>
              </a:spcAft>
              <a:buClr>
                <a:srgbClr val="8A8B92"/>
              </a:buClr>
              <a:buSzPts val="1600"/>
              <a:buNone/>
              <a:defRPr sz="1600">
                <a:solidFill>
                  <a:srgbClr val="8A8B92"/>
                </a:solidFill>
              </a:defRPr>
            </a:lvl9pPr>
          </a:lstStyle>
          <a:p>
            <a:endParaRPr/>
          </a:p>
        </p:txBody>
      </p:sp>
      <p:sp>
        <p:nvSpPr>
          <p:cNvPr id="26" name="Google Shape;26;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5183188" y="987425"/>
            <a:ext cx="6172200" cy="4873625"/>
          </a:xfrm>
          <a:prstGeom prst="rect">
            <a:avLst/>
          </a:prstGeom>
          <a:noFill/>
          <a:ln>
            <a:noFill/>
          </a:ln>
        </p:spPr>
      </p:sp>
      <p:sp>
        <p:nvSpPr>
          <p:cNvPr id="64" name="Google Shape;64;p1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A8B9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A8B9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elearning.rcgp.org.uk/course/view.php?id=819" TargetMode="External"/><Relationship Id="rId13" Type="http://schemas.openxmlformats.org/officeDocument/2006/relationships/hyperlink" Target="https://www.gmc-uk.org/professional-standards/professional-standards-for-doctors/confidentiality" TargetMode="External"/><Relationship Id="rId3" Type="http://schemas.openxmlformats.org/officeDocument/2006/relationships/image" Target="../media/image1.png"/><Relationship Id="rId7" Type="http://schemas.openxmlformats.org/officeDocument/2006/relationships/hyperlink" Target="https://www.gov.scot/publications/adult-support-protection-scotland-act-2007-guidance-general-practice/" TargetMode="External"/><Relationship Id="rId12" Type="http://schemas.openxmlformats.org/officeDocument/2006/relationships/hyperlink" Target="https://elearning.rcgp.org.uk/mod/book/view.php?id=15290&amp;chapterid=859" TargetMode="External"/><Relationship Id="rId2" Type="http://schemas.openxmlformats.org/officeDocument/2006/relationships/notesSlide" Target="../notesSlides/notesSlide1.xml"/><Relationship Id="rId16" Type="http://schemas.openxmlformats.org/officeDocument/2006/relationships/hyperlink" Target="https://www.gmc-uk.org/professional-standards/professional-standards-for-doctors/good-medical-practice" TargetMode="External"/><Relationship Id="rId1" Type="http://schemas.openxmlformats.org/officeDocument/2006/relationships/slideLayout" Target="../slideLayouts/slideLayout1.xml"/><Relationship Id="rId6" Type="http://schemas.openxmlformats.org/officeDocument/2006/relationships/hyperlink" Target="https://www.rcgp.org.uk/learning-resources/safeguarding-standards#1-Introduction-to-the-standards" TargetMode="External"/><Relationship Id="rId11" Type="http://schemas.openxmlformats.org/officeDocument/2006/relationships/hyperlink" Target="https://www.gov.scot/binaries/content/documents/govscot/publications/advice-and-guidance/2022/05/adult-support-protection-learning-review-guidance/documents/national-guidance-adult-protection-committees-undertaking-learning-reviews/national-guidance-adult-protection-committees-undertaking-learning-reviews/govscot%3Adocument/national-guidance-adult-protection-committees-undertaking-learning-reviews.pdf" TargetMode="External"/><Relationship Id="rId5" Type="http://schemas.openxmlformats.org/officeDocument/2006/relationships/hyperlink" Target="https://www.iriss.org.uk/sites/default/files/2023-05/iriss-asp-everyones-business.pdf?fbclid=IwAR3KRmx-Zja1xELa5ytC3ecMIOmXxQvNV7B_mDDyjK8azh8kDBcP3PBlwPc#:~:text=In%202021%2F22%20there%20were,multiple%20times%20by%20different%20agencies." TargetMode="External"/><Relationship Id="rId15" Type="http://schemas.openxmlformats.org/officeDocument/2006/relationships/hyperlink" Target="https://www.actagainstharm.org" TargetMode="External"/><Relationship Id="rId10" Type="http://schemas.openxmlformats.org/officeDocument/2006/relationships/hyperlink" Target="https://learn.nes.nhs.scot/64316" TargetMode="External"/><Relationship Id="rId4" Type="http://schemas.openxmlformats.org/officeDocument/2006/relationships/image" Target="../media/image2.png"/><Relationship Id="rId9" Type="http://schemas.openxmlformats.org/officeDocument/2006/relationships/hyperlink" Target="https://www.gov.scot/binaries/content/documents/govscot/publications/advice-and-guidance/2022/10/nhs-public-protection-accountability-assurance-framework2/documents/nhs-public-protection-accountability-assurance-framework/nhs-public-protection-accountability-assurance-framework/govscot%3Adocument/nhs-public-protection-accountability-assurance-framework.pdf" TargetMode="External"/><Relationship Id="rId14" Type="http://schemas.openxmlformats.org/officeDocument/2006/relationships/hyperlink" Target="https://www.gov.scot/publications/adult-support-protection-scotland-act-2007-code-practice-3/pages/17/"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cxnSp>
        <p:nvCxnSpPr>
          <p:cNvPr id="84" name="Google Shape;84;p1"/>
          <p:cNvCxnSpPr>
            <a:cxnSpLocks/>
            <a:stCxn id="85" idx="3"/>
          </p:cNvCxnSpPr>
          <p:nvPr/>
        </p:nvCxnSpPr>
        <p:spPr>
          <a:xfrm flipV="1">
            <a:off x="3820163" y="4972051"/>
            <a:ext cx="1393369" cy="789985"/>
          </a:xfrm>
          <a:prstGeom prst="straightConnector1">
            <a:avLst/>
          </a:prstGeom>
          <a:noFill/>
          <a:ln w="25400" cap="flat" cmpd="sng">
            <a:solidFill>
              <a:schemeClr val="accent5"/>
            </a:solidFill>
            <a:prstDash val="solid"/>
            <a:miter lim="800000"/>
            <a:headEnd type="none" w="sm" len="sm"/>
            <a:tailEnd type="none" w="sm" len="sm"/>
          </a:ln>
        </p:spPr>
      </p:cxnSp>
      <p:cxnSp>
        <p:nvCxnSpPr>
          <p:cNvPr id="86" name="Google Shape;86;p1"/>
          <p:cNvCxnSpPr>
            <a:cxnSpLocks/>
            <a:stCxn id="87" idx="1"/>
          </p:cNvCxnSpPr>
          <p:nvPr/>
        </p:nvCxnSpPr>
        <p:spPr>
          <a:xfrm flipH="1" flipV="1">
            <a:off x="6866967" y="5047277"/>
            <a:ext cx="1143565" cy="896675"/>
          </a:xfrm>
          <a:prstGeom prst="straightConnector1">
            <a:avLst/>
          </a:prstGeom>
          <a:noFill/>
          <a:ln w="25400" cap="flat" cmpd="sng">
            <a:solidFill>
              <a:schemeClr val="accent4"/>
            </a:solidFill>
            <a:prstDash val="solid"/>
            <a:miter lim="800000"/>
            <a:headEnd type="none" w="sm" len="sm"/>
            <a:tailEnd type="none" w="sm" len="sm"/>
          </a:ln>
        </p:spPr>
      </p:cxnSp>
      <p:cxnSp>
        <p:nvCxnSpPr>
          <p:cNvPr id="88" name="Google Shape;88;p1"/>
          <p:cNvCxnSpPr>
            <a:cxnSpLocks/>
            <a:stCxn id="89" idx="1"/>
          </p:cNvCxnSpPr>
          <p:nvPr/>
        </p:nvCxnSpPr>
        <p:spPr>
          <a:xfrm flipH="1">
            <a:off x="7589301" y="3888515"/>
            <a:ext cx="311183" cy="10891"/>
          </a:xfrm>
          <a:prstGeom prst="straightConnector1">
            <a:avLst/>
          </a:prstGeom>
          <a:noFill/>
          <a:ln w="25400" cap="flat" cmpd="sng">
            <a:solidFill>
              <a:schemeClr val="accent3"/>
            </a:solidFill>
            <a:prstDash val="solid"/>
            <a:miter lim="800000"/>
            <a:headEnd type="none" w="sm" len="sm"/>
            <a:tailEnd type="none" w="sm" len="sm"/>
          </a:ln>
        </p:spPr>
      </p:cxnSp>
      <p:cxnSp>
        <p:nvCxnSpPr>
          <p:cNvPr id="90" name="Google Shape;90;p1"/>
          <p:cNvCxnSpPr>
            <a:stCxn id="91" idx="3"/>
          </p:cNvCxnSpPr>
          <p:nvPr/>
        </p:nvCxnSpPr>
        <p:spPr>
          <a:xfrm>
            <a:off x="3816966" y="3795794"/>
            <a:ext cx="859500" cy="0"/>
          </a:xfrm>
          <a:prstGeom prst="straightConnector1">
            <a:avLst/>
          </a:prstGeom>
          <a:noFill/>
          <a:ln w="25400" cap="flat" cmpd="sng">
            <a:solidFill>
              <a:schemeClr val="accent6"/>
            </a:solidFill>
            <a:prstDash val="solid"/>
            <a:miter lim="800000"/>
            <a:headEnd type="none" w="sm" len="sm"/>
            <a:tailEnd type="none" w="sm" len="sm"/>
          </a:ln>
        </p:spPr>
      </p:cxnSp>
      <p:cxnSp>
        <p:nvCxnSpPr>
          <p:cNvPr id="92" name="Google Shape;92;p1"/>
          <p:cNvCxnSpPr>
            <a:cxnSpLocks/>
            <a:stCxn id="93" idx="3"/>
          </p:cNvCxnSpPr>
          <p:nvPr/>
        </p:nvCxnSpPr>
        <p:spPr>
          <a:xfrm>
            <a:off x="3927225" y="1998688"/>
            <a:ext cx="1112100" cy="620850"/>
          </a:xfrm>
          <a:prstGeom prst="straightConnector1">
            <a:avLst/>
          </a:prstGeom>
          <a:noFill/>
          <a:ln w="25400" cap="flat" cmpd="sng">
            <a:solidFill>
              <a:schemeClr val="lt2"/>
            </a:solidFill>
            <a:prstDash val="solid"/>
            <a:miter lim="800000"/>
            <a:headEnd type="none" w="sm" len="sm"/>
            <a:tailEnd type="none" w="sm" len="sm"/>
          </a:ln>
        </p:spPr>
      </p:cxnSp>
      <p:cxnSp>
        <p:nvCxnSpPr>
          <p:cNvPr id="96" name="Google Shape;96;p1"/>
          <p:cNvCxnSpPr>
            <a:stCxn id="97" idx="2"/>
          </p:cNvCxnSpPr>
          <p:nvPr/>
        </p:nvCxnSpPr>
        <p:spPr>
          <a:xfrm>
            <a:off x="6023050" y="1859800"/>
            <a:ext cx="0" cy="615300"/>
          </a:xfrm>
          <a:prstGeom prst="straightConnector1">
            <a:avLst/>
          </a:prstGeom>
          <a:noFill/>
          <a:ln w="25400" cap="flat" cmpd="sng">
            <a:solidFill>
              <a:schemeClr val="accent1"/>
            </a:solidFill>
            <a:prstDash val="solid"/>
            <a:miter lim="800000"/>
            <a:headEnd type="none" w="sm" len="sm"/>
            <a:tailEnd type="none" w="sm" len="sm"/>
          </a:ln>
        </p:spPr>
      </p:cxnSp>
      <p:pic>
        <p:nvPicPr>
          <p:cNvPr id="98" name="Google Shape;98;p1"/>
          <p:cNvPicPr preferRelativeResize="0"/>
          <p:nvPr/>
        </p:nvPicPr>
        <p:blipFill rotWithShape="1">
          <a:blip r:embed="rId3">
            <a:alphaModFix/>
          </a:blip>
          <a:srcRect/>
          <a:stretch/>
        </p:blipFill>
        <p:spPr>
          <a:xfrm>
            <a:off x="4450927" y="1999858"/>
            <a:ext cx="3293918" cy="3293918"/>
          </a:xfrm>
          <a:prstGeom prst="rect">
            <a:avLst/>
          </a:prstGeom>
          <a:noFill/>
          <a:ln>
            <a:noFill/>
          </a:ln>
        </p:spPr>
      </p:pic>
      <p:pic>
        <p:nvPicPr>
          <p:cNvPr id="99" name="Google Shape;99;p1"/>
          <p:cNvPicPr preferRelativeResize="0"/>
          <p:nvPr/>
        </p:nvPicPr>
        <p:blipFill rotWithShape="1">
          <a:blip r:embed="rId4">
            <a:alphaModFix/>
          </a:blip>
          <a:srcRect/>
          <a:stretch/>
        </p:blipFill>
        <p:spPr>
          <a:xfrm>
            <a:off x="4980981" y="5708660"/>
            <a:ext cx="2221377" cy="638021"/>
          </a:xfrm>
          <a:prstGeom prst="rect">
            <a:avLst/>
          </a:prstGeom>
          <a:noFill/>
          <a:ln>
            <a:noFill/>
          </a:ln>
        </p:spPr>
      </p:pic>
      <p:grpSp>
        <p:nvGrpSpPr>
          <p:cNvPr id="100" name="Google Shape;100;p1"/>
          <p:cNvGrpSpPr/>
          <p:nvPr/>
        </p:nvGrpSpPr>
        <p:grpSpPr>
          <a:xfrm>
            <a:off x="4606566" y="2091200"/>
            <a:ext cx="2982735" cy="2938848"/>
            <a:chOff x="4606566" y="1896341"/>
            <a:chExt cx="2982735" cy="2938848"/>
          </a:xfrm>
        </p:grpSpPr>
        <p:sp>
          <p:nvSpPr>
            <p:cNvPr id="101" name="Google Shape;101;p1"/>
            <p:cNvSpPr txBox="1"/>
            <p:nvPr/>
          </p:nvSpPr>
          <p:spPr>
            <a:xfrm>
              <a:off x="5024004" y="2786966"/>
              <a:ext cx="2156114" cy="1284069"/>
            </a:xfrm>
            <a:prstGeom prst="rect">
              <a:avLst/>
            </a:prstGeom>
            <a:noFill/>
            <a:ln>
              <a:noFill/>
            </a:ln>
          </p:spPr>
          <p:txBody>
            <a:bodyPr spcFirstLastPara="1" wrap="square" lIns="91425" tIns="45700" rIns="91425" bIns="45700" anchor="ctr" anchorCtr="0">
              <a:spAutoFit/>
            </a:bodyPr>
            <a:lstStyle/>
            <a:p>
              <a:pPr marL="0" marR="0" lvl="0" indent="0" algn="ctr" rtl="0">
                <a:lnSpc>
                  <a:spcPct val="80000"/>
                </a:lnSpc>
                <a:spcBef>
                  <a:spcPts val="0"/>
                </a:spcBef>
                <a:spcAft>
                  <a:spcPts val="0"/>
                </a:spcAft>
                <a:buClr>
                  <a:srgbClr val="000000"/>
                </a:buClr>
                <a:buSzPts val="3200"/>
                <a:buFont typeface="Arial"/>
                <a:buNone/>
              </a:pPr>
              <a:r>
                <a:rPr lang="en-GB" sz="3200" b="1" i="0" u="none" strike="noStrike" cap="none" dirty="0">
                  <a:solidFill>
                    <a:schemeClr val="dk2"/>
                  </a:solidFill>
                  <a:latin typeface="Calibri"/>
                  <a:ea typeface="Calibri"/>
                  <a:cs typeface="Calibri"/>
                  <a:sym typeface="Calibri"/>
                </a:rPr>
                <a:t>Seven</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minute</a:t>
              </a:r>
              <a:br>
                <a:rPr lang="en-GB" sz="3200" b="1" i="0" u="none" strike="noStrike" cap="none" dirty="0">
                  <a:solidFill>
                    <a:schemeClr val="dk2"/>
                  </a:solidFill>
                  <a:latin typeface="Calibri"/>
                  <a:ea typeface="Calibri"/>
                  <a:cs typeface="Calibri"/>
                  <a:sym typeface="Calibri"/>
                </a:rPr>
              </a:br>
              <a:r>
                <a:rPr lang="en-GB" sz="3200" b="1" i="0" u="none" strike="noStrike" cap="none" dirty="0">
                  <a:solidFill>
                    <a:schemeClr val="dk2"/>
                  </a:solidFill>
                  <a:latin typeface="Calibri"/>
                  <a:ea typeface="Calibri"/>
                  <a:cs typeface="Calibri"/>
                  <a:sym typeface="Calibri"/>
                </a:rPr>
                <a:t>briefing</a:t>
              </a:r>
              <a:endParaRPr sz="1400" b="0" i="0" u="none" strike="noStrike" cap="none" dirty="0">
                <a:solidFill>
                  <a:srgbClr val="000000"/>
                </a:solidFill>
                <a:latin typeface="Arial"/>
                <a:ea typeface="Arial"/>
                <a:cs typeface="Arial"/>
                <a:sym typeface="Arial"/>
              </a:endParaRPr>
            </a:p>
          </p:txBody>
        </p:sp>
        <p:sp>
          <p:nvSpPr>
            <p:cNvPr id="102" name="Google Shape;102;p1"/>
            <p:cNvSpPr/>
            <p:nvPr/>
          </p:nvSpPr>
          <p:spPr>
            <a:xfrm>
              <a:off x="5917623" y="1896341"/>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1</a:t>
              </a:r>
              <a:endParaRPr sz="1400" b="0" i="0" u="none" strike="noStrike" cap="none">
                <a:solidFill>
                  <a:srgbClr val="000000"/>
                </a:solidFill>
                <a:latin typeface="Arial"/>
                <a:ea typeface="Arial"/>
                <a:cs typeface="Arial"/>
                <a:sym typeface="Arial"/>
              </a:endParaRPr>
            </a:p>
          </p:txBody>
        </p:sp>
        <p:sp>
          <p:nvSpPr>
            <p:cNvPr id="103" name="Google Shape;103;p1"/>
            <p:cNvSpPr/>
            <p:nvPr/>
          </p:nvSpPr>
          <p:spPr>
            <a:xfrm>
              <a:off x="6969809" y="240155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2</a:t>
              </a:r>
              <a:endParaRPr sz="1400" b="0" i="0" u="none" strike="noStrike" cap="none">
                <a:solidFill>
                  <a:srgbClr val="000000"/>
                </a:solidFill>
                <a:latin typeface="Arial"/>
                <a:ea typeface="Arial"/>
                <a:cs typeface="Arial"/>
                <a:sym typeface="Arial"/>
              </a:endParaRPr>
            </a:p>
          </p:txBody>
        </p:sp>
        <p:sp>
          <p:nvSpPr>
            <p:cNvPr id="104" name="Google Shape;104;p1"/>
            <p:cNvSpPr/>
            <p:nvPr/>
          </p:nvSpPr>
          <p:spPr>
            <a:xfrm>
              <a:off x="724120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3</a:t>
              </a:r>
              <a:endParaRPr sz="1400" b="0" i="0" u="none" strike="noStrike" cap="none">
                <a:solidFill>
                  <a:srgbClr val="000000"/>
                </a:solidFill>
                <a:latin typeface="Arial"/>
                <a:ea typeface="Arial"/>
                <a:cs typeface="Arial"/>
                <a:sym typeface="Arial"/>
              </a:endParaRPr>
            </a:p>
          </p:txBody>
        </p:sp>
        <p:sp>
          <p:nvSpPr>
            <p:cNvPr id="105" name="Google Shape;105;p1"/>
            <p:cNvSpPr/>
            <p:nvPr/>
          </p:nvSpPr>
          <p:spPr>
            <a:xfrm>
              <a:off x="6518872" y="4476703"/>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4</a:t>
              </a:r>
              <a:endParaRPr sz="1400" b="0" i="0" u="none" strike="noStrike" cap="none">
                <a:solidFill>
                  <a:srgbClr val="000000"/>
                </a:solidFill>
                <a:latin typeface="Arial"/>
                <a:ea typeface="Arial"/>
                <a:cs typeface="Arial"/>
                <a:sym typeface="Arial"/>
              </a:endParaRPr>
            </a:p>
          </p:txBody>
        </p:sp>
        <p:sp>
          <p:nvSpPr>
            <p:cNvPr id="106" name="Google Shape;106;p1"/>
            <p:cNvSpPr/>
            <p:nvPr/>
          </p:nvSpPr>
          <p:spPr>
            <a:xfrm>
              <a:off x="5341426" y="4472527"/>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5</a:t>
              </a:r>
              <a:endParaRPr sz="1400" b="0" i="0" u="none" strike="noStrike" cap="none">
                <a:solidFill>
                  <a:srgbClr val="000000"/>
                </a:solidFill>
                <a:latin typeface="Arial"/>
                <a:ea typeface="Arial"/>
                <a:cs typeface="Arial"/>
                <a:sym typeface="Arial"/>
              </a:endParaRPr>
            </a:p>
          </p:txBody>
        </p:sp>
        <p:sp>
          <p:nvSpPr>
            <p:cNvPr id="107" name="Google Shape;107;p1"/>
            <p:cNvSpPr/>
            <p:nvPr/>
          </p:nvSpPr>
          <p:spPr>
            <a:xfrm>
              <a:off x="4606566" y="3541426"/>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6</a:t>
              </a:r>
              <a:endParaRPr sz="1400" b="0" i="0" u="none" strike="noStrike" cap="none">
                <a:solidFill>
                  <a:srgbClr val="000000"/>
                </a:solidFill>
                <a:latin typeface="Arial"/>
                <a:ea typeface="Arial"/>
                <a:cs typeface="Arial"/>
                <a:sym typeface="Arial"/>
              </a:endParaRPr>
            </a:p>
          </p:txBody>
        </p:sp>
        <p:sp>
          <p:nvSpPr>
            <p:cNvPr id="108" name="Google Shape;108;p1"/>
            <p:cNvSpPr/>
            <p:nvPr/>
          </p:nvSpPr>
          <p:spPr>
            <a:xfrm>
              <a:off x="4865437" y="2401558"/>
              <a:ext cx="348095" cy="358486"/>
            </a:xfrm>
            <a:prstGeom prst="ellipse">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r>
                <a:rPr lang="en-GB" sz="1800" b="0" i="0" u="none" strike="noStrike" cap="none">
                  <a:solidFill>
                    <a:schemeClr val="dk2"/>
                  </a:solidFill>
                  <a:latin typeface="Calibri"/>
                  <a:ea typeface="Calibri"/>
                  <a:cs typeface="Calibri"/>
                  <a:sym typeface="Calibri"/>
                </a:rPr>
                <a:t>7</a:t>
              </a:r>
              <a:endParaRPr sz="1400" b="0" i="0" u="none" strike="noStrike" cap="none">
                <a:solidFill>
                  <a:srgbClr val="000000"/>
                </a:solidFill>
                <a:latin typeface="Arial"/>
                <a:ea typeface="Arial"/>
                <a:cs typeface="Arial"/>
                <a:sym typeface="Arial"/>
              </a:endParaRPr>
            </a:p>
          </p:txBody>
        </p:sp>
      </p:grpSp>
      <p:sp>
        <p:nvSpPr>
          <p:cNvPr id="109" name="Google Shape;109;p1"/>
          <p:cNvSpPr txBox="1"/>
          <p:nvPr/>
        </p:nvSpPr>
        <p:spPr>
          <a:xfrm>
            <a:off x="129666" y="148955"/>
            <a:ext cx="36873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Adult Support &amp; Protection</a:t>
            </a:r>
            <a:r>
              <a:rPr lang="en-GB" sz="2400" b="1" i="0" u="none" strike="noStrike" cap="none" dirty="0">
                <a:solidFill>
                  <a:schemeClr val="dk2"/>
                </a:solidFill>
                <a:latin typeface="Calibri"/>
                <a:ea typeface="Calibri"/>
                <a:cs typeface="Calibri"/>
                <a:sym typeface="Calibri"/>
              </a:rPr>
              <a:t>: </a:t>
            </a:r>
            <a:r>
              <a:rPr lang="en-GB" sz="2400" b="1" i="0" u="sng" strike="noStrike" cap="none" dirty="0">
                <a:solidFill>
                  <a:schemeClr val="dk2"/>
                </a:solidFill>
                <a:latin typeface="Calibri"/>
                <a:ea typeface="Calibri"/>
                <a:cs typeface="Calibri"/>
                <a:sym typeface="Calibri"/>
              </a:rPr>
              <a:t>Scotland</a:t>
            </a:r>
            <a:endParaRPr sz="2400" b="0" i="0" u="sng" strike="noStrike" cap="none" dirty="0">
              <a:solidFill>
                <a:srgbClr val="000000"/>
              </a:solidFill>
              <a:latin typeface="Arial"/>
              <a:ea typeface="Arial"/>
              <a:cs typeface="Arial"/>
              <a:sym typeface="Arial"/>
            </a:endParaRPr>
          </a:p>
        </p:txBody>
      </p:sp>
      <p:sp>
        <p:nvSpPr>
          <p:cNvPr id="97" name="Google Shape;97;p1"/>
          <p:cNvSpPr/>
          <p:nvPr/>
        </p:nvSpPr>
        <p:spPr>
          <a:xfrm>
            <a:off x="4223050" y="136900"/>
            <a:ext cx="3600000" cy="1722900"/>
          </a:xfrm>
          <a:prstGeom prst="roundRect">
            <a:avLst>
              <a:gd name="adj" fmla="val 16667"/>
            </a:avLst>
          </a:prstGeom>
          <a:solidFill>
            <a:srgbClr val="D5DFF0"/>
          </a:solidFill>
          <a:ln w="38100" cap="flat" cmpd="sng">
            <a:solidFill>
              <a:schemeClr val="accen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GB" sz="900" b="1" i="0" u="none" strike="noStrike" cap="none" dirty="0">
                <a:solidFill>
                  <a:schemeClr val="dk2"/>
                </a:solidFill>
                <a:latin typeface="Calibri"/>
                <a:ea typeface="Calibri"/>
                <a:cs typeface="Calibri"/>
                <a:sym typeface="Calibri"/>
              </a:rPr>
              <a:t>Why does it matter? </a:t>
            </a:r>
            <a:r>
              <a:rPr lang="en-GB" sz="900" i="0" u="none" strike="noStrike" cap="none" dirty="0">
                <a:solidFill>
                  <a:schemeClr val="dk2"/>
                </a:solidFill>
                <a:latin typeface="Calibri"/>
                <a:ea typeface="Calibri"/>
                <a:cs typeface="Calibri"/>
                <a:sym typeface="Calibri"/>
              </a:rPr>
              <a:t>The Adult Support and Protection (Scotland) Act (2007) (ASP) provides a legislative framework to support and protect adults who are unable to safeguard themselves, their property, rights, or other interests</a:t>
            </a:r>
            <a:r>
              <a:rPr lang="en-GB" sz="900" dirty="0">
                <a:solidFill>
                  <a:schemeClr val="dk2"/>
                </a:solidFill>
                <a:latin typeface="Calibri"/>
                <a:ea typeface="Calibri"/>
                <a:cs typeface="Calibri"/>
                <a:sym typeface="Calibri"/>
              </a:rPr>
              <a:t>. </a:t>
            </a:r>
            <a:r>
              <a:rPr lang="en-GB" sz="900" i="0" u="none" strike="noStrike" cap="none" dirty="0">
                <a:solidFill>
                  <a:schemeClr val="dk2"/>
                </a:solidFill>
                <a:latin typeface="Calibri"/>
                <a:ea typeface="Calibri"/>
                <a:cs typeface="Calibri"/>
                <a:sym typeface="Calibri"/>
              </a:rPr>
              <a:t>ASP is </a:t>
            </a:r>
            <a:r>
              <a:rPr lang="en-GB" sz="900" i="0" u="none" strike="noStrike" cap="none" dirty="0">
                <a:solidFill>
                  <a:schemeClr val="dk2"/>
                </a:solidFill>
                <a:latin typeface="Calibri"/>
                <a:ea typeface="Calibri"/>
                <a:cs typeface="Calibri"/>
                <a:sym typeface="Calibri"/>
                <a:hlinkClick r:id="rId5"/>
              </a:rPr>
              <a:t>everyone's business </a:t>
            </a:r>
            <a:r>
              <a:rPr lang="en-GB" sz="900" i="0" u="none" strike="noStrike" cap="none" dirty="0">
                <a:solidFill>
                  <a:schemeClr val="dk2"/>
                </a:solidFill>
                <a:latin typeface="Calibri"/>
                <a:ea typeface="Calibri"/>
                <a:cs typeface="Calibri"/>
                <a:sym typeface="Calibri"/>
              </a:rPr>
              <a:t>– reliant on effective multi-agency working</a:t>
            </a:r>
            <a:r>
              <a:rPr lang="en-GB" sz="900" dirty="0">
                <a:solidFill>
                  <a:schemeClr val="dk2"/>
                </a:solidFill>
                <a:latin typeface="Calibri"/>
                <a:ea typeface="Calibri"/>
                <a:cs typeface="Calibri"/>
                <a:sym typeface="Calibri"/>
              </a:rPr>
              <a:t>. “GPs and general practice staff have distinct expertise and experience in providing whole person medical care whilst managing the complexity, uncertainty and risk associated with the continuous care they provide.” General practice are one of the key multi-agency safeguarding </a:t>
            </a:r>
            <a:r>
              <a:rPr lang="en-GB" sz="900" dirty="0">
                <a:solidFill>
                  <a:schemeClr val="dk2"/>
                </a:solidFill>
                <a:latin typeface="Calibri" panose="020F0502020204030204" pitchFamily="34" charset="0"/>
                <a:ea typeface="Calibri"/>
                <a:cs typeface="Calibri" panose="020F0502020204030204" pitchFamily="34" charset="0"/>
                <a:sym typeface="Calibri"/>
              </a:rPr>
              <a:t>partners who work together to prevent, and stop, abuse and neglect from happening. </a:t>
            </a:r>
            <a:r>
              <a:rPr lang="en-GB" sz="900" dirty="0">
                <a:latin typeface="Calibri" panose="020F0502020204030204" pitchFamily="34" charset="0"/>
                <a:cs typeface="Calibri" panose="020F0502020204030204" pitchFamily="34" charset="0"/>
                <a:hlinkClick r:id="rId6"/>
              </a:rPr>
              <a:t>RCGP safeguarding standards for general practice</a:t>
            </a:r>
            <a:endParaRPr lang="en-GB" sz="900" dirty="0">
              <a:solidFill>
                <a:schemeClr val="dk2"/>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0"/>
              </a:spcBef>
              <a:spcAft>
                <a:spcPts val="0"/>
              </a:spcAft>
              <a:buClr>
                <a:srgbClr val="000000"/>
              </a:buClr>
              <a:buSzPts val="900"/>
              <a:buFont typeface="Arial"/>
              <a:buNone/>
            </a:pPr>
            <a:endParaRPr sz="90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p:txBody>
      </p:sp>
      <p:sp>
        <p:nvSpPr>
          <p:cNvPr id="93" name="Google Shape;93;p1"/>
          <p:cNvSpPr/>
          <p:nvPr/>
        </p:nvSpPr>
        <p:spPr>
          <a:xfrm>
            <a:off x="327225" y="1137238"/>
            <a:ext cx="3600000" cy="1722900"/>
          </a:xfrm>
          <a:prstGeom prst="roundRect">
            <a:avLst>
              <a:gd name="adj" fmla="val 16667"/>
            </a:avLst>
          </a:prstGeom>
          <a:solidFill>
            <a:srgbClr val="F3D9E3"/>
          </a:solidFill>
          <a:ln w="381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marL="0" marR="0">
              <a:spcBef>
                <a:spcPts val="0"/>
              </a:spcBef>
              <a:spcAft>
                <a:spcPts val="0"/>
              </a:spcAft>
            </a:pPr>
            <a:r>
              <a:rPr lang="en-GB" sz="900" b="1" dirty="0">
                <a:solidFill>
                  <a:srgbClr val="212745"/>
                </a:solidFill>
                <a:effectLst/>
                <a:latin typeface="Calibri" panose="020F0502020204030204" pitchFamily="34" charset="0"/>
              </a:rPr>
              <a:t>Where can I access learning tools and guidance?  </a:t>
            </a:r>
            <a:endParaRPr lang="en-GB" sz="900" dirty="0">
              <a:solidFill>
                <a:srgbClr val="212745"/>
              </a:solidFill>
              <a:effectLst/>
              <a:latin typeface="Calibri" panose="020F0502020204030204" pitchFamily="34" charset="0"/>
            </a:endParaRPr>
          </a:p>
          <a:p>
            <a:pPr marL="0" marR="0">
              <a:spcBef>
                <a:spcPts val="0"/>
              </a:spcBef>
              <a:spcAft>
                <a:spcPts val="0"/>
              </a:spcAft>
            </a:pPr>
            <a:r>
              <a:rPr lang="en-GB" sz="900" dirty="0">
                <a:effectLst/>
                <a:latin typeface="Calibri"/>
                <a:hlinkClick r:id="rId7"/>
              </a:rPr>
              <a:t>Adult Support and Protection (Scotland) Act 2007: guidance for General Practice - gov.scot (www.gov.scot)</a:t>
            </a:r>
            <a:r>
              <a:rPr lang="en-GB" sz="900" dirty="0">
                <a:solidFill>
                  <a:srgbClr val="000000"/>
                </a:solidFill>
                <a:effectLst/>
                <a:latin typeface="Calibri"/>
              </a:rPr>
              <a:t> provides information and detail to support practical application of the 2007 Act for GPs and staff in General Practice. The </a:t>
            </a:r>
            <a:r>
              <a:rPr lang="en-GB" sz="900" dirty="0">
                <a:effectLst/>
                <a:latin typeface="Calibri"/>
                <a:ea typeface="Times New Roman" panose="02020603050405020304" pitchFamily="18" charset="0"/>
              </a:rPr>
              <a:t>RCGP safeguarding hub (</a:t>
            </a:r>
            <a:r>
              <a:rPr lang="en-GB" sz="900" u="sng" dirty="0">
                <a:solidFill>
                  <a:srgbClr val="0000FF"/>
                </a:solidFill>
                <a:effectLst/>
                <a:latin typeface="Calibri"/>
                <a:ea typeface="Times New Roman" panose="02020603050405020304" pitchFamily="18" charset="0"/>
                <a:hlinkClick r:id="rId8"/>
              </a:rPr>
              <a:t>Course: Safeguarding Hub | RCGP Learning</a:t>
            </a:r>
            <a:r>
              <a:rPr lang="en-GB" sz="900" u="sng" dirty="0">
                <a:solidFill>
                  <a:srgbClr val="0000FF"/>
                </a:solidFill>
                <a:latin typeface="Calibri"/>
                <a:ea typeface="Times New Roman" panose="02020603050405020304" pitchFamily="18" charset="0"/>
              </a:rPr>
              <a:t>)</a:t>
            </a:r>
            <a:r>
              <a:rPr lang="en-GB" sz="900" u="sng" dirty="0">
                <a:solidFill>
                  <a:srgbClr val="0000FF"/>
                </a:solidFill>
                <a:effectLst/>
                <a:latin typeface="Calibri"/>
                <a:ea typeface="Times New Roman" panose="02020603050405020304" pitchFamily="18" charset="0"/>
              </a:rPr>
              <a:t> </a:t>
            </a:r>
            <a:r>
              <a:rPr lang="en-GB" sz="900" dirty="0">
                <a:latin typeface="Calibri"/>
              </a:rPr>
              <a:t>is where you can access eLearning modules built around the five key areas of safeguarding knowledge.</a:t>
            </a:r>
          </a:p>
          <a:p>
            <a:pPr marL="0" marR="0">
              <a:spcBef>
                <a:spcPts val="0"/>
              </a:spcBef>
              <a:spcAft>
                <a:spcPts val="0"/>
              </a:spcAft>
            </a:pPr>
            <a:r>
              <a:rPr lang="en-GB" sz="900" dirty="0">
                <a:solidFill>
                  <a:srgbClr val="000000"/>
                </a:solidFill>
                <a:effectLst/>
                <a:latin typeface="Calibri"/>
              </a:rPr>
              <a:t>The introduction of the </a:t>
            </a:r>
            <a:r>
              <a:rPr lang="en-GB" sz="900" dirty="0">
                <a:effectLst/>
                <a:latin typeface="Calibri"/>
                <a:hlinkClick r:id="rId9"/>
              </a:rPr>
              <a:t>NHS public protection accountability and assurance framework</a:t>
            </a:r>
            <a:r>
              <a:rPr lang="en-GB" sz="900" dirty="0">
                <a:solidFill>
                  <a:srgbClr val="000000"/>
                </a:solidFill>
                <a:effectLst/>
                <a:latin typeface="Calibri"/>
              </a:rPr>
              <a:t> was supported by the publication of the NHS Education for Scotland eLearning resources, available for all staff </a:t>
            </a:r>
            <a:r>
              <a:rPr lang="en-GB" sz="900" dirty="0">
                <a:effectLst/>
                <a:latin typeface="Calibri"/>
                <a:hlinkClick r:id="rId10"/>
              </a:rPr>
              <a:t>Public Protection | Turas | Learn (nhs.scot)</a:t>
            </a:r>
            <a:r>
              <a:rPr lang="en-GB" sz="900" dirty="0">
                <a:solidFill>
                  <a:srgbClr val="000000"/>
                </a:solidFill>
                <a:effectLst/>
                <a:latin typeface="Calibri"/>
              </a:rPr>
              <a:t> </a:t>
            </a:r>
            <a:endParaRPr lang="en-GB" sz="900" dirty="0">
              <a:effectLst/>
              <a:latin typeface="Calibri"/>
            </a:endParaRPr>
          </a:p>
        </p:txBody>
      </p:sp>
      <p:sp>
        <p:nvSpPr>
          <p:cNvPr id="91" name="Google Shape;91;p1"/>
          <p:cNvSpPr/>
          <p:nvPr/>
        </p:nvSpPr>
        <p:spPr>
          <a:xfrm>
            <a:off x="216966" y="3000343"/>
            <a:ext cx="3600000" cy="1590900"/>
          </a:xfrm>
          <a:prstGeom prst="roundRect">
            <a:avLst>
              <a:gd name="adj" fmla="val 16667"/>
            </a:avLst>
          </a:prstGeom>
          <a:solidFill>
            <a:srgbClr val="F6DCDB"/>
          </a:solidFill>
          <a:ln w="38100" cap="flat" cmpd="sng">
            <a:solidFill>
              <a:schemeClr val="accent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r>
              <a:rPr lang="en-GB" sz="900" b="1" dirty="0">
                <a:solidFill>
                  <a:srgbClr val="212745"/>
                </a:solidFill>
                <a:effectLst/>
                <a:latin typeface="Calibri" panose="020F0502020204030204" pitchFamily="34" charset="0"/>
              </a:rPr>
              <a:t>Health Leadership in ASP  </a:t>
            </a:r>
            <a:r>
              <a:rPr lang="en-GB" sz="900" dirty="0">
                <a:solidFill>
                  <a:srgbClr val="212745"/>
                </a:solidFill>
                <a:effectLst/>
                <a:latin typeface="Calibri" panose="020F0502020204030204" pitchFamily="34" charset="0"/>
              </a:rPr>
              <a:t>Local partnerships and ASP practice benefit where GPs, primary care and other health staff are represented on their Adult Protection Committee (APC) - </a:t>
            </a:r>
            <a:r>
              <a:rPr lang="en-GB" sz="900" dirty="0">
                <a:effectLst/>
                <a:latin typeface="Calibri" panose="020F0502020204030204" pitchFamily="34" charset="0"/>
                <a:hlinkClick r:id="rId11"/>
              </a:rPr>
              <a:t>National Guidance for APCs</a:t>
            </a:r>
            <a:r>
              <a:rPr lang="en-GB" sz="900" dirty="0">
                <a:solidFill>
                  <a:srgbClr val="212745"/>
                </a:solidFill>
                <a:effectLst/>
                <a:latin typeface="Calibri" panose="020F0502020204030204" pitchFamily="34" charset="0"/>
              </a:rPr>
              <a:t>. The </a:t>
            </a:r>
            <a:r>
              <a:rPr lang="en-GB" sz="900" dirty="0">
                <a:effectLst/>
                <a:latin typeface="Calibri" panose="020F0502020204030204" pitchFamily="34" charset="0"/>
                <a:hlinkClick r:id="rId9"/>
              </a:rPr>
              <a:t>NHS public protection accountability and assurance framework</a:t>
            </a:r>
            <a:r>
              <a:rPr lang="en-GB" sz="900" b="1" dirty="0">
                <a:solidFill>
                  <a:srgbClr val="212745"/>
                </a:solidFill>
                <a:effectLst/>
                <a:latin typeface="Calibri" panose="020F0502020204030204" pitchFamily="34" charset="0"/>
              </a:rPr>
              <a:t> </a:t>
            </a:r>
            <a:r>
              <a:rPr lang="en-GB" sz="900" dirty="0">
                <a:solidFill>
                  <a:srgbClr val="212745"/>
                </a:solidFill>
                <a:effectLst/>
                <a:latin typeface="Calibri" panose="020F0502020204030204" pitchFamily="34" charset="0"/>
              </a:rPr>
              <a:t>makes clear that all NHS employees, GP practices, and independent contracted practitioners have a responsibility </a:t>
            </a:r>
            <a:r>
              <a:rPr lang="en-GB" sz="900">
                <a:solidFill>
                  <a:srgbClr val="212745"/>
                </a:solidFill>
                <a:effectLst/>
                <a:latin typeface="Calibri" panose="020F0502020204030204" pitchFamily="34" charset="0"/>
              </a:rPr>
              <a:t>to </a:t>
            </a:r>
            <a:r>
              <a:rPr lang="en-GB" sz="900">
                <a:solidFill>
                  <a:srgbClr val="212745"/>
                </a:solidFill>
                <a:latin typeface="Calibri" panose="020F0502020204030204" pitchFamily="34" charset="0"/>
              </a:rPr>
              <a:t>act</a:t>
            </a:r>
            <a:r>
              <a:rPr lang="en-GB" sz="900">
                <a:solidFill>
                  <a:srgbClr val="212745"/>
                </a:solidFill>
                <a:effectLst/>
                <a:latin typeface="Calibri" panose="020F0502020204030204" pitchFamily="34" charset="0"/>
              </a:rPr>
              <a:t> when an adult is at risk of harm. </a:t>
            </a:r>
            <a:r>
              <a:rPr lang="en-GB" sz="900" dirty="0">
                <a:solidFill>
                  <a:srgbClr val="212745"/>
                </a:solidFill>
                <a:effectLst/>
                <a:latin typeface="Calibri" panose="020F0502020204030204" pitchFamily="34" charset="0"/>
              </a:rPr>
              <a:t>The aim is to ensure greater consistency in what adults at risk of harm  can expect in terms of support and protection from health services in all parts of Scotland. </a:t>
            </a:r>
            <a:endParaRPr sz="900" b="0" i="0" u="none" strike="noStrike" cap="none" dirty="0">
              <a:solidFill>
                <a:schemeClr val="dk2"/>
              </a:solidFill>
              <a:latin typeface="Calibri"/>
              <a:ea typeface="Calibri"/>
              <a:cs typeface="Calibri"/>
              <a:sym typeface="Calibri"/>
            </a:endParaRPr>
          </a:p>
        </p:txBody>
      </p:sp>
      <p:sp>
        <p:nvSpPr>
          <p:cNvPr id="85" name="Google Shape;85;p1"/>
          <p:cNvSpPr/>
          <p:nvPr/>
        </p:nvSpPr>
        <p:spPr>
          <a:xfrm>
            <a:off x="220163" y="4676744"/>
            <a:ext cx="3600000" cy="2170584"/>
          </a:xfrm>
          <a:prstGeom prst="roundRect">
            <a:avLst>
              <a:gd name="adj" fmla="val 16667"/>
            </a:avLst>
          </a:prstGeom>
          <a:solidFill>
            <a:srgbClr val="F7EDDD"/>
          </a:solidFill>
          <a:ln w="38100" cap="flat" cmpd="sng">
            <a:solidFill>
              <a:schemeClr val="accent5"/>
            </a:solidFill>
            <a:prstDash val="solid"/>
            <a:miter lim="800000"/>
            <a:headEnd type="none" w="sm" len="sm"/>
            <a:tailEnd type="none" w="sm" len="sm"/>
          </a:ln>
        </p:spPr>
        <p:txBody>
          <a:bodyPr spcFirstLastPara="1" wrap="square" lIns="91425" tIns="45700" rIns="91425" bIns="45700" anchor="ctr" anchorCtr="0">
            <a:noAutofit/>
          </a:bodyPr>
          <a:lstStyle/>
          <a:p>
            <a:pPr>
              <a:buSzPts val="900"/>
            </a:pPr>
            <a:r>
              <a:rPr lang="en-GB" sz="900" b="1" dirty="0">
                <a:solidFill>
                  <a:schemeClr val="tx1"/>
                </a:solidFill>
                <a:effectLst/>
                <a:latin typeface="Calibri"/>
                <a:cs typeface="Calibri"/>
              </a:rPr>
              <a:t>Information Sharing </a:t>
            </a:r>
            <a:r>
              <a:rPr lang="en-GB" sz="900" dirty="0">
                <a:solidFill>
                  <a:schemeClr val="tx1"/>
                </a:solidFill>
                <a:effectLst/>
                <a:latin typeface="Calibri"/>
                <a:cs typeface="Calibri"/>
              </a:rPr>
              <a:t>As with Child Protection, there are some circumstances when a person is at risk where confidentiality is not the primary driver for information sharing decisions.  When deciding to make a referral and/or what information to share to support inquiries, consider what you believe is relevant and proportionate to the specific concerns raised. The ASP Code of Practice makes clear that it is permissible to share information when the request arises from an ASP Section 4 inquiry.</a:t>
            </a:r>
            <a:r>
              <a:rPr lang="en-GB" sz="900" dirty="0">
                <a:solidFill>
                  <a:schemeClr val="tx1"/>
                </a:solidFill>
                <a:latin typeface="Calibri"/>
                <a:cs typeface="Calibri"/>
              </a:rPr>
              <a:t> The</a:t>
            </a:r>
            <a:r>
              <a:rPr lang="en-GB" sz="900" dirty="0">
                <a:effectLst/>
                <a:latin typeface="Calibri"/>
                <a:ea typeface="Times New Roman" panose="02020603050405020304" pitchFamily="18" charset="0"/>
              </a:rPr>
              <a:t> </a:t>
            </a:r>
            <a:r>
              <a:rPr lang="en-GB" sz="900" u="sng" dirty="0">
                <a:solidFill>
                  <a:srgbClr val="0000FF"/>
                </a:solidFill>
                <a:effectLst/>
                <a:latin typeface="Calibri"/>
                <a:ea typeface="Times New Roman" panose="02020603050405020304" pitchFamily="18" charset="0"/>
                <a:hlinkClick r:id="rId12"/>
              </a:rPr>
              <a:t>RCGP Safeguarding toolkit: Part 5 | RCGP Learning</a:t>
            </a:r>
            <a:r>
              <a:rPr lang="en-GB" sz="900" dirty="0">
                <a:effectLst/>
                <a:latin typeface="Calibri"/>
                <a:ea typeface="Times New Roman" panose="02020603050405020304" pitchFamily="18" charset="0"/>
              </a:rPr>
              <a:t> sets out the key principles of information sharing</a:t>
            </a:r>
            <a:r>
              <a:rPr lang="en-GB" sz="900" dirty="0">
                <a:latin typeface="Calibri"/>
                <a:ea typeface="Times New Roman" panose="02020603050405020304" pitchFamily="18" charset="0"/>
              </a:rPr>
              <a:t> and multi-agency working</a:t>
            </a:r>
            <a:r>
              <a:rPr lang="en-GB" sz="900" dirty="0">
                <a:effectLst/>
                <a:latin typeface="Calibri"/>
                <a:ea typeface="Times New Roman" panose="02020603050405020304" pitchFamily="18" charset="0"/>
              </a:rPr>
              <a:t>: ‘ UK law (including UK GDPR), GMC guidelines, ICO guidelines and the Caldicott principles do not prevent sharing of personal information for the purposes of </a:t>
            </a:r>
            <a:r>
              <a:rPr lang="en-GB" sz="900">
                <a:effectLst/>
                <a:latin typeface="Calibri"/>
                <a:ea typeface="Times New Roman" panose="02020603050405020304" pitchFamily="18" charset="0"/>
              </a:rPr>
              <a:t>safeguarding</a:t>
            </a:r>
            <a:r>
              <a:rPr lang="en-GB" sz="900">
                <a:latin typeface="Calibri"/>
                <a:ea typeface="Times New Roman" panose="02020603050405020304" pitchFamily="18" charset="0"/>
              </a:rPr>
              <a:t>. You can find further information here: </a:t>
            </a:r>
            <a:r>
              <a:rPr lang="en-GB" sz="900" u="sng" dirty="0">
                <a:solidFill>
                  <a:srgbClr val="0000FF"/>
                </a:solidFill>
                <a:latin typeface="Calibri"/>
                <a:ea typeface="Times New Roman" panose="02020603050405020304" pitchFamily="18" charset="0"/>
                <a:hlinkClick r:id="rId13"/>
              </a:rPr>
              <a:t>Confidentiality</a:t>
            </a:r>
            <a:r>
              <a:rPr lang="en-GB" sz="900" u="sng" dirty="0">
                <a:solidFill>
                  <a:srgbClr val="0000FF"/>
                </a:solidFill>
                <a:effectLst/>
                <a:latin typeface="Calibri"/>
                <a:ea typeface="Times New Roman" panose="02020603050405020304" pitchFamily="18" charset="0"/>
                <a:hlinkClick r:id="rId13"/>
              </a:rPr>
              <a:t>: good practice in handling patient information - professional standards - GMC</a:t>
            </a:r>
            <a:r>
              <a:rPr lang="en-GB" sz="900" dirty="0">
                <a:effectLst/>
                <a:latin typeface="Calibri"/>
                <a:ea typeface="Times New Roman" panose="02020603050405020304" pitchFamily="18" charset="0"/>
              </a:rPr>
              <a:t>.</a:t>
            </a:r>
            <a:endParaRPr lang="en-US" sz="900" b="0" i="0" u="none" strike="noStrike" cap="none" dirty="0">
              <a:solidFill>
                <a:schemeClr val="tx1"/>
              </a:solidFill>
              <a:latin typeface="Times New Roman"/>
              <a:ea typeface="Calibri"/>
              <a:cs typeface="Calibri" panose="020F0502020204030204" pitchFamily="34" charset="0"/>
            </a:endParaRPr>
          </a:p>
        </p:txBody>
      </p:sp>
      <p:sp>
        <p:nvSpPr>
          <p:cNvPr id="95" name="Google Shape;95;p1"/>
          <p:cNvSpPr/>
          <p:nvPr/>
        </p:nvSpPr>
        <p:spPr>
          <a:xfrm>
            <a:off x="8065718" y="836740"/>
            <a:ext cx="4049609" cy="1890356"/>
          </a:xfrm>
          <a:prstGeom prst="roundRect">
            <a:avLst>
              <a:gd name="adj" fmla="val 16667"/>
            </a:avLst>
          </a:prstGeom>
          <a:solidFill>
            <a:srgbClr val="D9E9F1"/>
          </a:solidFill>
          <a:ln w="38100" cap="flat" cmpd="sng">
            <a:solidFill>
              <a:schemeClr val="accent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1" i="0" u="none" strike="noStrike" cap="none" dirty="0">
              <a:solidFill>
                <a:schemeClr val="dk2"/>
              </a:solidFill>
              <a:latin typeface="Calibri"/>
              <a:ea typeface="Calibri"/>
              <a:cs typeface="Calibri"/>
              <a:sym typeface="Calibri"/>
            </a:endParaRPr>
          </a:p>
          <a:p>
            <a:endParaRPr lang="en-GB" sz="900" b="1" dirty="0">
              <a:solidFill>
                <a:schemeClr val="dk2"/>
              </a:solidFill>
              <a:latin typeface="+mn-lt"/>
              <a:ea typeface="Calibri"/>
              <a:cs typeface="Calibri"/>
              <a:sym typeface="Calibri"/>
            </a:endParaRPr>
          </a:p>
          <a:p>
            <a:endParaRPr lang="en-GB" sz="900" b="1" dirty="0">
              <a:solidFill>
                <a:schemeClr val="dk2"/>
              </a:solidFill>
              <a:latin typeface="+mn-lt"/>
              <a:ea typeface="Calibri"/>
              <a:cs typeface="Calibri"/>
              <a:sym typeface="Calibri"/>
            </a:endParaRPr>
          </a:p>
          <a:p>
            <a:endParaRPr lang="en-GB" sz="900" b="1" dirty="0">
              <a:solidFill>
                <a:schemeClr val="dk2"/>
              </a:solidFill>
              <a:latin typeface="+mn-lt"/>
              <a:ea typeface="Calibri"/>
              <a:cs typeface="Calibri"/>
              <a:sym typeface="Calibri"/>
            </a:endParaRPr>
          </a:p>
          <a:p>
            <a:endParaRPr lang="en-GB" sz="900" b="1" dirty="0">
              <a:solidFill>
                <a:schemeClr val="dk2"/>
              </a:solidFill>
              <a:latin typeface="+mn-lt"/>
              <a:ea typeface="Calibri"/>
              <a:cs typeface="Calibri"/>
              <a:sym typeface="Calibri"/>
            </a:endParaRPr>
          </a:p>
          <a:p>
            <a:r>
              <a:rPr lang="en-GB" sz="900" b="1" dirty="0">
                <a:solidFill>
                  <a:schemeClr val="dk2"/>
                </a:solidFill>
                <a:latin typeface="Calibri" panose="020F0502020204030204" pitchFamily="34" charset="0"/>
                <a:ea typeface="Calibri"/>
                <a:cs typeface="Calibri" panose="020F0502020204030204" pitchFamily="34" charset="0"/>
                <a:sym typeface="Calibri"/>
              </a:rPr>
              <a:t>What is the legal framework? </a:t>
            </a:r>
            <a:r>
              <a:rPr lang="en-GB" sz="900" dirty="0">
                <a:solidFill>
                  <a:schemeClr val="dk2"/>
                </a:solidFill>
                <a:latin typeface="Calibri" panose="020F0502020204030204" pitchFamily="34" charset="0"/>
                <a:ea typeface="Calibri"/>
                <a:cs typeface="Calibri" panose="020F0502020204030204" pitchFamily="34" charset="0"/>
                <a:sym typeface="Calibri"/>
              </a:rPr>
              <a:t>W</a:t>
            </a:r>
            <a:r>
              <a:rPr lang="en-GB" sz="900" dirty="0">
                <a:effectLst/>
                <a:latin typeface="Calibri" panose="020F0502020204030204" pitchFamily="34" charset="0"/>
                <a:cs typeface="Calibri" panose="020F0502020204030204" pitchFamily="34" charset="0"/>
              </a:rPr>
              <a:t>hen you have a concern for an adult, </a:t>
            </a:r>
            <a:r>
              <a:rPr lang="en-GB" sz="900" dirty="0">
                <a:latin typeface="Calibri" panose="020F0502020204030204" pitchFamily="34" charset="0"/>
                <a:cs typeface="Calibri" panose="020F0502020204030204" pitchFamily="34" charset="0"/>
              </a:rPr>
              <a:t>consider </a:t>
            </a:r>
            <a:r>
              <a:rPr lang="en-GB" sz="900" dirty="0">
                <a:effectLst/>
                <a:latin typeface="Calibri" panose="020F0502020204030204" pitchFamily="34" charset="0"/>
                <a:cs typeface="Calibri" panose="020F0502020204030204" pitchFamily="34" charset="0"/>
              </a:rPr>
              <a:t>if they might meet the ASP criteria for support and protection under the ASP Act. </a:t>
            </a:r>
            <a:r>
              <a:rPr lang="en-GB" sz="900" dirty="0">
                <a:latin typeface="Calibri" panose="020F0502020204030204" pitchFamily="34" charset="0"/>
                <a:cs typeface="Calibri" panose="020F0502020204030204" pitchFamily="34" charset="0"/>
              </a:rPr>
              <a:t>Y</a:t>
            </a:r>
            <a:r>
              <a:rPr lang="en-GB" sz="900" dirty="0">
                <a:effectLst/>
                <a:latin typeface="Calibri" panose="020F0502020204030204" pitchFamily="34" charset="0"/>
                <a:cs typeface="Calibri" panose="020F0502020204030204" pitchFamily="34" charset="0"/>
              </a:rPr>
              <a:t>ou should know or believe the adult:</a:t>
            </a:r>
          </a:p>
          <a:p>
            <a:pPr marL="171450" indent="-171450">
              <a:buFont typeface="Arial" panose="020B0604020202020204" pitchFamily="34" charset="0"/>
              <a:buChar char="•"/>
            </a:pPr>
            <a:r>
              <a:rPr lang="en-GB" sz="900" dirty="0">
                <a:effectLst/>
                <a:latin typeface="Calibri" panose="020F0502020204030204" pitchFamily="34" charset="0"/>
                <a:cs typeface="Calibri" panose="020F0502020204030204" pitchFamily="34" charset="0"/>
              </a:rPr>
              <a:t>Is unable to safeguard their own well-being, property, rights or other interests</a:t>
            </a:r>
          </a:p>
          <a:p>
            <a:pPr marL="171450" indent="-171450">
              <a:buFont typeface="Arial" panose="020B0604020202020204" pitchFamily="34" charset="0"/>
              <a:buChar char="•"/>
            </a:pPr>
            <a:r>
              <a:rPr lang="en-GB" sz="900" dirty="0">
                <a:effectLst/>
                <a:latin typeface="Calibri" panose="020F0502020204030204" pitchFamily="34" charset="0"/>
                <a:cs typeface="Calibri" panose="020F0502020204030204" pitchFamily="34" charset="0"/>
              </a:rPr>
              <a:t>Is at risk of harm, and</a:t>
            </a:r>
          </a:p>
          <a:p>
            <a:pPr marL="171450" indent="-171450">
              <a:buFont typeface="Arial" panose="020B0604020202020204" pitchFamily="34" charset="0"/>
              <a:buChar char="•"/>
            </a:pPr>
            <a:r>
              <a:rPr lang="en-GB" sz="900" dirty="0">
                <a:effectLst/>
                <a:latin typeface="Calibri" panose="020F0502020204030204" pitchFamily="34" charset="0"/>
                <a:cs typeface="Calibri" panose="020F0502020204030204" pitchFamily="34" charset="0"/>
              </a:rPr>
              <a:t>Because they are affected by disability, disorder, illness or infirmity are more vulnerable to being harmed</a:t>
            </a:r>
          </a:p>
          <a:p>
            <a:r>
              <a:rPr lang="en-GB" sz="900" dirty="0">
                <a:latin typeface="Calibri" panose="020F0502020204030204" pitchFamily="34" charset="0"/>
                <a:cs typeface="Calibri" panose="020F0502020204030204" pitchFamily="34" charset="0"/>
              </a:rPr>
              <a:t>*</a:t>
            </a:r>
            <a:r>
              <a:rPr lang="en-GB" sz="900" dirty="0">
                <a:effectLst/>
                <a:latin typeface="Calibri" panose="020F0502020204030204" pitchFamily="34" charset="0"/>
                <a:cs typeface="Calibri" panose="020F0502020204030204" pitchFamily="34" charset="0"/>
              </a:rPr>
              <a:t>Remember that the inability to safeguard is not the same as incapacity. Where you </a:t>
            </a:r>
            <a:r>
              <a:rPr lang="en-GB" sz="900" b="1" dirty="0">
                <a:effectLst/>
                <a:latin typeface="Calibri" panose="020F0502020204030204" pitchFamily="34" charset="0"/>
                <a:cs typeface="Calibri" panose="020F0502020204030204" pitchFamily="34" charset="0"/>
              </a:rPr>
              <a:t>know or believe </a:t>
            </a:r>
            <a:r>
              <a:rPr lang="en-GB" sz="900" dirty="0">
                <a:effectLst/>
                <a:latin typeface="Calibri" panose="020F0502020204030204" pitchFamily="34" charset="0"/>
                <a:cs typeface="Calibri" panose="020F0502020204030204" pitchFamily="34" charset="0"/>
              </a:rPr>
              <a:t>all 3 parts are met, you should make an ASP referral to your local council. Evidence is </a:t>
            </a:r>
            <a:r>
              <a:rPr lang="en-GB" sz="900" b="1" dirty="0">
                <a:effectLst/>
                <a:latin typeface="Calibri" panose="020F0502020204030204" pitchFamily="34" charset="0"/>
                <a:cs typeface="Calibri" panose="020F0502020204030204" pitchFamily="34" charset="0"/>
              </a:rPr>
              <a:t>not </a:t>
            </a:r>
            <a:r>
              <a:rPr lang="en-GB" sz="900" dirty="0">
                <a:effectLst/>
                <a:latin typeface="Calibri" panose="020F0502020204030204" pitchFamily="34" charset="0"/>
                <a:cs typeface="Calibri" panose="020F0502020204030204" pitchFamily="34" charset="0"/>
              </a:rPr>
              <a:t>required that all elements of the three-point criteria is met. Details can be found in </a:t>
            </a:r>
            <a:r>
              <a:rPr lang="en-GB" sz="900" dirty="0">
                <a:latin typeface="Calibri" panose="020F0502020204030204" pitchFamily="34" charset="0"/>
                <a:cs typeface="Calibri" panose="020F0502020204030204" pitchFamily="34" charset="0"/>
              </a:rPr>
              <a:t>t</a:t>
            </a:r>
            <a:r>
              <a:rPr lang="en-GB" sz="900" kern="0" dirty="0">
                <a:effectLst/>
                <a:latin typeface="Calibri" panose="020F0502020204030204" pitchFamily="34" charset="0"/>
                <a:ea typeface="Times New Roman" panose="02020603050405020304" pitchFamily="18" charset="0"/>
                <a:cs typeface="Calibri" panose="020F0502020204030204" pitchFamily="34" charset="0"/>
              </a:rPr>
              <a:t>he </a:t>
            </a:r>
            <a:r>
              <a:rPr lang="en-GB" sz="900" u="sng" kern="0" dirty="0">
                <a:solidFill>
                  <a:srgbClr val="467886"/>
                </a:solidFill>
                <a:effectLst/>
                <a:latin typeface="Calibri" panose="020F0502020204030204" pitchFamily="34" charset="0"/>
                <a:ea typeface="Times New Roman" panose="02020603050405020304" pitchFamily="18" charset="0"/>
                <a:cs typeface="Calibri" panose="020F0502020204030204" pitchFamily="34" charset="0"/>
                <a:hlinkClick r:id="rId14"/>
              </a:rPr>
              <a:t>ASP Code of Practice</a:t>
            </a:r>
            <a:r>
              <a:rPr lang="en-GB" sz="900" u="sng" kern="0" dirty="0">
                <a:latin typeface="Calibri" panose="020F0502020204030204" pitchFamily="34" charset="0"/>
                <a:ea typeface="Times New Roman" panose="02020603050405020304" pitchFamily="18" charset="0"/>
                <a:cs typeface="Calibri" panose="020F0502020204030204" pitchFamily="34" charset="0"/>
              </a:rPr>
              <a:t>.</a:t>
            </a:r>
            <a:r>
              <a:rPr lang="en-GB" sz="900" kern="0" dirty="0">
                <a:latin typeface="Calibri" panose="020F0502020204030204" pitchFamily="34" charset="0"/>
                <a:ea typeface="Times New Roman" panose="02020603050405020304" pitchFamily="18" charset="0"/>
                <a:cs typeface="Calibri" panose="020F0502020204030204" pitchFamily="34" charset="0"/>
              </a:rPr>
              <a:t> Referral </a:t>
            </a:r>
            <a:r>
              <a:rPr lang="en-GB" sz="900" kern="0" dirty="0">
                <a:solidFill>
                  <a:schemeClr val="dk2"/>
                </a:solidFill>
                <a:latin typeface="Calibri" panose="020F0502020204030204" pitchFamily="34" charset="0"/>
                <a:ea typeface="Times New Roman" panose="02020603050405020304" pitchFamily="18" charset="0"/>
                <a:cs typeface="Calibri" panose="020F0502020204030204" pitchFamily="34" charset="0"/>
                <a:sym typeface="Calibri"/>
              </a:rPr>
              <a:t>c</a:t>
            </a:r>
            <a:r>
              <a:rPr lang="en-GB" sz="900" dirty="0">
                <a:solidFill>
                  <a:schemeClr val="dk2"/>
                </a:solidFill>
                <a:latin typeface="Calibri" panose="020F0502020204030204" pitchFamily="34" charset="0"/>
                <a:ea typeface="Calibri"/>
                <a:cs typeface="Calibri" panose="020F0502020204030204" pitchFamily="34" charset="0"/>
                <a:sym typeface="Calibri"/>
              </a:rPr>
              <a:t>ontacts can be found here: </a:t>
            </a:r>
            <a:r>
              <a:rPr lang="en-GB" sz="900" u="sng" dirty="0">
                <a:solidFill>
                  <a:schemeClr val="accent2"/>
                </a:solidFill>
                <a:latin typeface="Calibri" panose="020F0502020204030204" pitchFamily="34" charset="0"/>
                <a:ea typeface="Calibri"/>
                <a:cs typeface="Calibri" panose="020F0502020204030204" pitchFamily="34" charset="0"/>
                <a:sym typeface="Calibri"/>
                <a:hlinkClick r:id="rId15">
                  <a:extLst>
                    <a:ext uri="{A12FA001-AC4F-418D-AE19-62706E023703}">
                      <ahyp:hlinkClr xmlns:ahyp="http://schemas.microsoft.com/office/drawing/2018/hyperlinkcolor" val="tx"/>
                    </a:ext>
                  </a:extLst>
                </a:hlinkClick>
              </a:rPr>
              <a:t>Act Against Harm</a:t>
            </a:r>
            <a:endParaRPr sz="900" b="0" i="0" u="none" strike="noStrike" cap="none" dirty="0">
              <a:solidFill>
                <a:schemeClr val="dk2"/>
              </a:solidFill>
              <a:latin typeface="Calibri" panose="020F0502020204030204" pitchFamily="34" charset="0"/>
              <a:ea typeface="Calibri"/>
              <a:cs typeface="Calibri" panose="020F0502020204030204" pitchFamily="34" charset="0"/>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dk2"/>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900"/>
              <a:buFont typeface="Arial"/>
              <a:buNone/>
            </a:pPr>
            <a:endParaRPr sz="900" b="0" i="0" u="none" strike="noStrike" cap="none" dirty="0">
              <a:solidFill>
                <a:schemeClr val="lt1"/>
              </a:solidFill>
              <a:latin typeface="Calibri"/>
              <a:ea typeface="Calibri"/>
              <a:cs typeface="Calibri"/>
              <a:sym typeface="Calibri"/>
            </a:endParaRPr>
          </a:p>
        </p:txBody>
      </p:sp>
      <p:sp>
        <p:nvSpPr>
          <p:cNvPr id="89" name="Google Shape;89;p1"/>
          <p:cNvSpPr/>
          <p:nvPr/>
        </p:nvSpPr>
        <p:spPr>
          <a:xfrm>
            <a:off x="7900484" y="2804978"/>
            <a:ext cx="4191073" cy="2167073"/>
          </a:xfrm>
          <a:prstGeom prst="roundRect">
            <a:avLst>
              <a:gd name="adj" fmla="val 16667"/>
            </a:avLst>
          </a:prstGeom>
          <a:solidFill>
            <a:srgbClr val="E8F2DC"/>
          </a:solidFill>
          <a:ln w="38100" cap="flat" cmpd="sng">
            <a:solidFill>
              <a:schemeClr val="accent3"/>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9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Cooperating with ASP </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While Councils have the lead role in ASP, effective intervention and protection of adults at risk requires cooperation and communication between agencies and professionals, contributing to a wider picture. You may have cause to refer people to the Council; to </a:t>
            </a:r>
            <a:r>
              <a:rPr lang="en-GB" sz="900" dirty="0">
                <a:latin typeface="Calibri" panose="020F0502020204030204" pitchFamily="34" charset="0"/>
                <a:cs typeface="Calibri" panose="020F0502020204030204" pitchFamily="34" charset="0"/>
              </a:rPr>
              <a:t>share information as part of an enquiry or risk assessment; </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to undertake a medical examination </a:t>
            </a:r>
            <a:r>
              <a:rPr kumimoji="0" lang="en-GB" sz="9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r>
              <a:rPr kumimoji="0" lang="en-GB" sz="90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S9</a:t>
            </a:r>
            <a:r>
              <a:rPr kumimoji="0" lang="en-GB" sz="90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and </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respond to records requests (</a:t>
            </a:r>
            <a:r>
              <a:rPr kumimoji="0" lang="en-GB" sz="9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S10</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900" dirty="0">
              <a:latin typeface="Calibri" panose="020F0502020204030204" pitchFamily="34" charset="0"/>
              <a:cs typeface="Calibri" panose="020F0502020204030204" pitchFamily="34" charset="0"/>
            </a:endParaRPr>
          </a:p>
          <a:p>
            <a:pPr marL="0" marR="0" lvl="0" indent="0"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Section 10(7) defines health records as records relating to an individual’s physical or mental health which have been made by or on behalf of a health professional in connection with the care of the individual. In the case of health records, the council officer is </a:t>
            </a:r>
            <a:r>
              <a:rPr kumimoji="0" lang="en-GB" sz="9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empowered by the Act</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 to identify, take, or take copies of, medical records held by a service but, having obtained them, must ensure they are interpreted by a health professional. </a:t>
            </a:r>
            <a:r>
              <a:rPr kumimoji="0" lang="en-GB" sz="900" b="0" i="0" u="none" strike="noStrike" kern="0" cap="none" spc="0" normalizeH="0" baseline="0" noProof="0" dirty="0" err="1">
                <a:ln>
                  <a:noFill/>
                </a:ln>
                <a:solidFill>
                  <a:srgbClr val="000000"/>
                </a:solidFill>
                <a:effectLst/>
                <a:uLnTx/>
                <a:uFillTx/>
                <a:latin typeface="Calibri" panose="020F0502020204030204" pitchFamily="34" charset="0"/>
                <a:cs typeface="Calibri" panose="020F0502020204030204" pitchFamily="34" charset="0"/>
                <a:sym typeface="Arial"/>
              </a:rPr>
              <a:t>S49</a:t>
            </a:r>
            <a:r>
              <a:rPr kumimoji="0" lang="en-GB" sz="9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sym typeface="Arial"/>
              </a:rPr>
              <a:t>(2) provides that it is an offence to, without reasonable cause, prevent or obstruct any person from doing anything they are authorised or entitled to do under the Act.  </a:t>
            </a:r>
          </a:p>
        </p:txBody>
      </p:sp>
      <p:sp>
        <p:nvSpPr>
          <p:cNvPr id="87" name="Google Shape;87;p1"/>
          <p:cNvSpPr/>
          <p:nvPr/>
        </p:nvSpPr>
        <p:spPr>
          <a:xfrm>
            <a:off x="8010532" y="5049932"/>
            <a:ext cx="3812261" cy="1788039"/>
          </a:xfrm>
          <a:prstGeom prst="roundRect">
            <a:avLst>
              <a:gd name="adj" fmla="val 16667"/>
            </a:avLst>
          </a:prstGeom>
          <a:solidFill>
            <a:srgbClr val="F5F6DD"/>
          </a:solidFill>
          <a:ln w="38100" cap="flat" cmpd="sng">
            <a:solidFill>
              <a:schemeClr val="accent4"/>
            </a:solidFill>
            <a:prstDash val="solid"/>
            <a:miter lim="800000"/>
            <a:headEnd type="none" w="sm" len="sm"/>
            <a:tailEnd type="none" w="sm" len="sm"/>
          </a:ln>
        </p:spPr>
        <p:txBody>
          <a:bodyPr spcFirstLastPara="1" wrap="square" lIns="91425" tIns="45700" rIns="91425" bIns="45700" anchor="ctr" anchorCtr="0">
            <a:noAutofit/>
          </a:bodyPr>
          <a:lstStyle/>
          <a:p>
            <a:pPr lvl="1" fontAlgn="ctr"/>
            <a:r>
              <a:rPr lang="en-GB" sz="900" b="1" dirty="0">
                <a:solidFill>
                  <a:srgbClr val="212745"/>
                </a:solidFill>
                <a:latin typeface="Calibri" panose="020F0502020204030204" pitchFamily="34" charset="0"/>
              </a:rPr>
              <a:t> What are my responsibilities?</a:t>
            </a:r>
            <a:endParaRPr lang="en-GB" sz="900" b="1" dirty="0">
              <a:solidFill>
                <a:srgbClr val="212745"/>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Sharing information as part of an inquiry – verbally or written - relating to adults at risk</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Participate in discussions and decision making </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Understand the wide range of risks involved for the patient and partake in any risk assessments</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Consider the needs and welfare of people (adults, children and young people) who may be vulnerable. Offer them help if you think they or their rights are being abused or denied. </a:t>
            </a:r>
            <a:endParaRPr lang="en-GB" sz="900" dirty="0">
              <a:solidFill>
                <a:srgbClr val="000000"/>
              </a:solidFill>
              <a:effectLst/>
              <a:latin typeface="Calibri" panose="020F0502020204030204" pitchFamily="34" charset="0"/>
            </a:endParaRPr>
          </a:p>
          <a:p>
            <a:pPr rtl="0" fontAlgn="ctr">
              <a:spcBef>
                <a:spcPts val="0"/>
              </a:spcBef>
              <a:spcAft>
                <a:spcPts val="0"/>
              </a:spcAft>
              <a:buFont typeface="Arial" panose="020B0604020202020204" pitchFamily="34" charset="0"/>
              <a:buChar char="•"/>
            </a:pPr>
            <a:r>
              <a:rPr lang="en-GB" sz="900" dirty="0">
                <a:solidFill>
                  <a:srgbClr val="212745"/>
                </a:solidFill>
                <a:effectLst/>
                <a:latin typeface="Calibri" panose="020F0502020204030204" pitchFamily="34" charset="0"/>
              </a:rPr>
              <a:t>Act promptly on any concerns you have about a patient – or someone close to them – who may be at risk of abuse or neglect or is being abused or neglected.” </a:t>
            </a:r>
            <a:r>
              <a:rPr lang="en-GB" sz="900" dirty="0">
                <a:solidFill>
                  <a:srgbClr val="000000"/>
                </a:solidFill>
                <a:effectLst/>
                <a:latin typeface="Calibri" panose="020F0502020204030204" pitchFamily="34" charset="0"/>
                <a:hlinkClick r:id="rId16"/>
              </a:rPr>
              <a:t>GMC Good medical practice -   professional standards</a:t>
            </a:r>
            <a:endParaRPr lang="en-GB" sz="900" dirty="0">
              <a:solidFill>
                <a:srgbClr val="000000"/>
              </a:solidFill>
              <a:effectLst/>
              <a:latin typeface="Calibri" panose="020F0502020204030204" pitchFamily="34" charset="0"/>
            </a:endParaRPr>
          </a:p>
        </p:txBody>
      </p:sp>
      <p:sp>
        <p:nvSpPr>
          <p:cNvPr id="110" name="Google Shape;110;p1"/>
          <p:cNvSpPr txBox="1"/>
          <p:nvPr/>
        </p:nvSpPr>
        <p:spPr>
          <a:xfrm>
            <a:off x="6103728" y="6460985"/>
            <a:ext cx="2152800" cy="215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800"/>
              <a:buFont typeface="Arial"/>
              <a:buNone/>
            </a:pPr>
            <a:r>
              <a:rPr lang="en-GB" sz="800" dirty="0">
                <a:solidFill>
                  <a:srgbClr val="BFBFBF"/>
                </a:solidFill>
                <a:latin typeface="Calibri"/>
                <a:ea typeface="Calibri"/>
                <a:cs typeface="Calibri"/>
                <a:sym typeface="Calibri"/>
              </a:rPr>
              <a:t>November </a:t>
            </a:r>
            <a:r>
              <a:rPr lang="en-GB" sz="800" b="0" i="0" u="none" strike="noStrike" cap="none" dirty="0">
                <a:solidFill>
                  <a:srgbClr val="BFBFBF"/>
                </a:solidFill>
                <a:latin typeface="Calibri"/>
                <a:ea typeface="Calibri"/>
                <a:cs typeface="Calibri"/>
                <a:sym typeface="Calibri"/>
              </a:rPr>
              <a:t>2024</a:t>
            </a:r>
            <a:endParaRPr sz="1400" b="0" i="0" u="none" strike="noStrike" cap="none" dirty="0">
              <a:solidFill>
                <a:srgbClr val="000000"/>
              </a:solidFill>
              <a:latin typeface="Arial"/>
              <a:ea typeface="Arial"/>
              <a:cs typeface="Arial"/>
              <a:sym typeface="Arial"/>
            </a:endParaRPr>
          </a:p>
        </p:txBody>
      </p:sp>
      <p:sp>
        <p:nvSpPr>
          <p:cNvPr id="111" name="Google Shape;111;p1"/>
          <p:cNvSpPr txBox="1"/>
          <p:nvPr/>
        </p:nvSpPr>
        <p:spPr>
          <a:xfrm>
            <a:off x="3922117" y="6462804"/>
            <a:ext cx="2157487" cy="215444"/>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800"/>
              <a:buFont typeface="Arial"/>
              <a:buNone/>
            </a:pPr>
            <a:r>
              <a:rPr lang="en-GB" sz="800" b="0" i="0" u="none" strike="noStrike" cap="none">
                <a:solidFill>
                  <a:srgbClr val="BFBFBF"/>
                </a:solidFill>
                <a:latin typeface="Calibri"/>
                <a:ea typeface="Calibri"/>
                <a:cs typeface="Calibri"/>
                <a:sym typeface="Calibri"/>
              </a:rPr>
              <a:t>www.naspc.scot</a:t>
            </a:r>
            <a:endParaRPr sz="1400" b="0" i="0" u="none" strike="noStrike" cap="none">
              <a:solidFill>
                <a:srgbClr val="000000"/>
              </a:solidFill>
              <a:latin typeface="Arial"/>
              <a:ea typeface="Arial"/>
              <a:cs typeface="Arial"/>
              <a:sym typeface="Arial"/>
            </a:endParaRPr>
          </a:p>
        </p:txBody>
      </p:sp>
      <p:cxnSp>
        <p:nvCxnSpPr>
          <p:cNvPr id="112" name="Google Shape;112;p1"/>
          <p:cNvCxnSpPr/>
          <p:nvPr/>
        </p:nvCxnSpPr>
        <p:spPr>
          <a:xfrm>
            <a:off x="6091671" y="6458394"/>
            <a:ext cx="0" cy="216000"/>
          </a:xfrm>
          <a:prstGeom prst="straightConnector1">
            <a:avLst/>
          </a:prstGeom>
          <a:noFill/>
          <a:ln w="9525" cap="flat" cmpd="sng">
            <a:solidFill>
              <a:srgbClr val="BFBFBF"/>
            </a:solidFill>
            <a:prstDash val="solid"/>
            <a:miter lim="800000"/>
            <a:headEnd type="none" w="sm" len="sm"/>
            <a:tailEnd type="none" w="sm" len="sm"/>
          </a:ln>
        </p:spPr>
      </p:cxnSp>
      <p:sp>
        <p:nvSpPr>
          <p:cNvPr id="114" name="Google Shape;114;p1"/>
          <p:cNvSpPr txBox="1"/>
          <p:nvPr/>
        </p:nvSpPr>
        <p:spPr>
          <a:xfrm>
            <a:off x="8118875" y="20028"/>
            <a:ext cx="3769200" cy="83095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GB" sz="2400" b="1" i="0" u="sng" strike="noStrike" cap="none" dirty="0">
                <a:solidFill>
                  <a:schemeClr val="dk2"/>
                </a:solidFill>
                <a:latin typeface="Calibri"/>
                <a:ea typeface="Calibri"/>
                <a:cs typeface="Calibri"/>
                <a:sym typeface="Calibri"/>
              </a:rPr>
              <a:t>GPs, primary care and other health staff</a:t>
            </a:r>
            <a:endParaRPr sz="2400" b="0" i="0" u="sng" strike="noStrike" cap="none" dirty="0">
              <a:solidFill>
                <a:srgbClr val="000000"/>
              </a:solidFill>
              <a:latin typeface="Arial"/>
              <a:ea typeface="Arial"/>
              <a:cs typeface="Arial"/>
              <a:sym typeface="Arial"/>
            </a:endParaRPr>
          </a:p>
        </p:txBody>
      </p:sp>
      <p:cxnSp>
        <p:nvCxnSpPr>
          <p:cNvPr id="11" name="Straight Connector 10">
            <a:extLst>
              <a:ext uri="{FF2B5EF4-FFF2-40B4-BE49-F238E27FC236}">
                <a16:creationId xmlns:a16="http://schemas.microsoft.com/office/drawing/2014/main" id="{F5DB7BC1-8675-04B3-CC99-FDEEC9EBB084}"/>
              </a:ext>
            </a:extLst>
          </p:cNvPr>
          <p:cNvCxnSpPr>
            <a:cxnSpLocks/>
            <a:endCxn id="95" idx="1"/>
          </p:cNvCxnSpPr>
          <p:nvPr/>
        </p:nvCxnSpPr>
        <p:spPr>
          <a:xfrm flipV="1">
            <a:off x="7317904" y="1781918"/>
            <a:ext cx="747814" cy="827695"/>
          </a:xfrm>
          <a:prstGeom prst="line">
            <a:avLst/>
          </a:prstGeom>
          <a:ln w="28575">
            <a:solidFill>
              <a:srgbClr val="1271B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Iriss">
      <a:dk1>
        <a:srgbClr val="202745"/>
      </a:dk1>
      <a:lt1>
        <a:srgbClr val="FFFFFF"/>
      </a:lt1>
      <a:dk2>
        <a:srgbClr val="212745"/>
      </a:dk2>
      <a:lt2>
        <a:srgbClr val="C84577"/>
      </a:lt2>
      <a:accent1>
        <a:srgbClr val="4165AA"/>
      </a:accent1>
      <a:accent2>
        <a:srgbClr val="4595BD"/>
      </a:accent2>
      <a:accent3>
        <a:srgbClr val="92C056"/>
      </a:accent3>
      <a:accent4>
        <a:srgbClr val="D3D45B"/>
      </a:accent4>
      <a:accent5>
        <a:srgbClr val="DBAA5B"/>
      </a:accent5>
      <a:accent6>
        <a:srgbClr val="D65A50"/>
      </a:accent6>
      <a:hlink>
        <a:srgbClr val="4595BD"/>
      </a:hlink>
      <a:folHlink>
        <a:srgbClr val="4595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2422</TotalTime>
  <Words>1000</Words>
  <Application>Microsoft Office PowerPoint</Application>
  <PresentationFormat>Widescreen</PresentationFormat>
  <Paragraphs>64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Ian Phillip</dc:creator>
  <cp:lastModifiedBy>Gemma Graham</cp:lastModifiedBy>
  <cp:revision>21</cp:revision>
  <dcterms:created xsi:type="dcterms:W3CDTF">2024-04-29T12:30:22Z</dcterms:created>
  <dcterms:modified xsi:type="dcterms:W3CDTF">2024-11-15T10:58:31Z</dcterms:modified>
</cp:coreProperties>
</file>