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g4p0QawYKVK8LhdRAiEryuPrQW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4694"/>
  </p:normalViewPr>
  <p:slideViewPr>
    <p:cSldViewPr snapToGrid="0">
      <p:cViewPr varScale="1">
        <p:scale>
          <a:sx n="161" d="100"/>
          <a:sy n="161" d="100"/>
        </p:scale>
        <p:origin x="62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1d26dfa95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1d26dfa95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1d26dfa95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1d26dfa95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1fa01ecb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31fa01ecb3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USE THIS 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1d26dfa95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31d26dfa95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actagainstharm.org/getting-help/find-your-local-contac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docs.google.com/document/d/1kr5KEOtoBhiTRTko6pS1kWJP_jsaBB6q/edit?usp=drive_link&amp;ouid=113798230395098574626&amp;rtpof=true&amp;sd=tru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ctagainstharm.org/getting-help/find-your-local-contac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actagainstharm.org/getting-hel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canva.com/design/DAGYzyUOltw/ZKU-CAthFvOm3ZGFWuJCeA/view?utm_content=DAGYzyUOltw&amp;utm_campaign=designshare&amp;utm_medium=link&amp;utm_source=publishsharelink&amp;mode=preview"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canva.com/design/DAGYzwvumzg/qa27YEQ7M1cbyukptEKW_g/view?utm_content=DAGYzwvumzg&amp;utm_campaign=designshare&amp;utm_medium=link&amp;utm_source=publishsharelink&amp;mode=preview"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vimeo.com/1040765177/b618b685fb?share=copy"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drive.google.com/file/d/1eRjREHoquet0GV1v22f4iOh4lbuhTNi6/view" TargetMode="External"/><Relationship Id="rId4" Type="http://schemas.openxmlformats.org/officeDocument/2006/relationships/hyperlink" Target="https://vimeo.com/1038260207/eecb3161ad?share=cop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759"/>
        </a:solidFill>
        <a:effectLst/>
      </p:bgPr>
    </p:bg>
    <p:spTree>
      <p:nvGrpSpPr>
        <p:cNvPr id="1" name="Shape 53"/>
        <p:cNvGrpSpPr/>
        <p:nvPr/>
      </p:nvGrpSpPr>
      <p:grpSpPr>
        <a:xfrm>
          <a:off x="0" y="0"/>
          <a:ext cx="0" cy="0"/>
          <a:chOff x="0" y="0"/>
          <a:chExt cx="0" cy="0"/>
        </a:xfrm>
      </p:grpSpPr>
      <p:sp>
        <p:nvSpPr>
          <p:cNvPr id="54" name="Google Shape;54;p3"/>
          <p:cNvSpPr txBox="1"/>
          <p:nvPr/>
        </p:nvSpPr>
        <p:spPr>
          <a:xfrm>
            <a:off x="50" y="632525"/>
            <a:ext cx="9144000" cy="419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400"/>
              <a:buFont typeface="Arial"/>
              <a:buNone/>
            </a:pPr>
            <a:r>
              <a:rPr lang="en" sz="5000" dirty="0">
                <a:solidFill>
                  <a:schemeClr val="lt1"/>
                </a:solidFill>
                <a:latin typeface="Verdana"/>
                <a:ea typeface="Verdana"/>
                <a:cs typeface="Verdana"/>
                <a:sym typeface="Verdana"/>
              </a:rPr>
              <a:t>Adult Support and Protection Day </a:t>
            </a:r>
            <a:endParaRPr sz="5000"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400"/>
              <a:buFont typeface="Arial"/>
              <a:buNone/>
            </a:pPr>
            <a:r>
              <a:rPr lang="en" sz="5000" dirty="0">
                <a:solidFill>
                  <a:schemeClr val="lt1"/>
                </a:solidFill>
                <a:latin typeface="Verdana"/>
                <a:ea typeface="Verdana"/>
                <a:cs typeface="Verdana"/>
                <a:sym typeface="Verdana"/>
              </a:rPr>
              <a:t>20 February 2025</a:t>
            </a:r>
            <a:endParaRPr sz="5000"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3400"/>
              <a:buFont typeface="Arial"/>
              <a:buNone/>
            </a:pPr>
            <a:r>
              <a:rPr lang="en" sz="3000" dirty="0">
                <a:solidFill>
                  <a:schemeClr val="lt1"/>
                </a:solidFill>
                <a:latin typeface="Verdana"/>
                <a:ea typeface="Verdana"/>
                <a:cs typeface="Verdana"/>
                <a:sym typeface="Verdana"/>
              </a:rPr>
              <a:t>Theme - Financial Harm</a:t>
            </a:r>
            <a:endParaRPr sz="3000"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4759"/>
        </a:solidFill>
        <a:effectLst/>
      </p:bgPr>
    </p:bg>
    <p:spTree>
      <p:nvGrpSpPr>
        <p:cNvPr id="1" name="Shape 58"/>
        <p:cNvGrpSpPr/>
        <p:nvPr/>
      </p:nvGrpSpPr>
      <p:grpSpPr>
        <a:xfrm>
          <a:off x="0" y="0"/>
          <a:ext cx="0" cy="0"/>
          <a:chOff x="0" y="0"/>
          <a:chExt cx="0" cy="0"/>
        </a:xfrm>
      </p:grpSpPr>
      <p:sp>
        <p:nvSpPr>
          <p:cNvPr id="59" name="Google Shape;59;g31d26dfa95e_0_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chemeClr val="lt1"/>
                </a:solidFill>
                <a:latin typeface="Verdana"/>
                <a:ea typeface="Verdana"/>
                <a:cs typeface="Verdana"/>
                <a:sym typeface="Verdana"/>
              </a:rPr>
              <a:t>Introduction</a:t>
            </a:r>
            <a:endParaRPr>
              <a:solidFill>
                <a:schemeClr val="lt1"/>
              </a:solidFill>
              <a:latin typeface="Verdana"/>
              <a:ea typeface="Verdana"/>
              <a:cs typeface="Verdana"/>
              <a:sym typeface="Verdana"/>
            </a:endParaRPr>
          </a:p>
        </p:txBody>
      </p:sp>
      <p:sp>
        <p:nvSpPr>
          <p:cNvPr id="60" name="Google Shape;60;g31d26dfa95e_0_1"/>
          <p:cNvSpPr txBox="1">
            <a:spLocks noGrp="1"/>
          </p:cNvSpPr>
          <p:nvPr>
            <p:ph type="body" idx="1"/>
          </p:nvPr>
        </p:nvSpPr>
        <p:spPr>
          <a:xfrm>
            <a:off x="311700" y="1152475"/>
            <a:ext cx="8520600" cy="2409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solidFill>
                  <a:schemeClr val="lt1"/>
                </a:solidFill>
                <a:latin typeface="Verdana"/>
                <a:ea typeface="Verdana"/>
                <a:cs typeface="Verdana"/>
                <a:sym typeface="Verdana"/>
              </a:rPr>
              <a:t>20 February 2025 will be National Adult Support and Protection day, and the theme is financial harm. We invite any persons or organisations to help spread awareness of financial harm, and to promote </a:t>
            </a:r>
            <a:r>
              <a:rPr lang="en" u="sng">
                <a:solidFill>
                  <a:schemeClr val="hlink"/>
                </a:solidFill>
                <a:latin typeface="Verdana"/>
                <a:ea typeface="Verdana"/>
                <a:cs typeface="Verdana"/>
                <a:sym typeface="Verdana"/>
                <a:hlinkClick r:id="rId3"/>
              </a:rPr>
              <a:t>www.actagainstharm.org/getting-help/find-your-local-contact</a:t>
            </a:r>
            <a:r>
              <a:rPr lang="en">
                <a:solidFill>
                  <a:schemeClr val="lt1"/>
                </a:solidFill>
                <a:latin typeface="Verdana"/>
                <a:ea typeface="Verdana"/>
                <a:cs typeface="Verdana"/>
                <a:sym typeface="Verdana"/>
              </a:rPr>
              <a:t> as a tool to help people make referrals where appropriate, or to direct them to call Crimestoppers (0800 555 111). </a:t>
            </a:r>
            <a:endParaRPr>
              <a:solidFill>
                <a:schemeClr val="lt1"/>
              </a:solidFill>
              <a:latin typeface="Verdana"/>
              <a:ea typeface="Verdana"/>
              <a:cs typeface="Verdana"/>
              <a:sym typeface="Verdana"/>
            </a:endParaRPr>
          </a:p>
          <a:p>
            <a:pPr marL="0" lvl="0" indent="0" algn="l" rtl="0">
              <a:spcBef>
                <a:spcPts val="0"/>
              </a:spcBef>
              <a:spcAft>
                <a:spcPts val="0"/>
              </a:spcAft>
              <a:buNone/>
            </a:pPr>
            <a:endParaRPr>
              <a:solidFill>
                <a:schemeClr val="lt1"/>
              </a:solidFill>
              <a:latin typeface="Verdana"/>
              <a:ea typeface="Verdana"/>
              <a:cs typeface="Verdana"/>
              <a:sym typeface="Verdana"/>
            </a:endParaRPr>
          </a:p>
          <a:p>
            <a:pPr marL="0" lvl="0" indent="0" algn="l" rtl="0">
              <a:spcBef>
                <a:spcPts val="0"/>
              </a:spcBef>
              <a:spcAft>
                <a:spcPts val="0"/>
              </a:spcAft>
              <a:buNone/>
            </a:pPr>
            <a:r>
              <a:rPr lang="en">
                <a:solidFill>
                  <a:schemeClr val="lt1"/>
                </a:solidFill>
                <a:latin typeface="Verdana"/>
                <a:ea typeface="Verdana"/>
                <a:cs typeface="Verdana"/>
                <a:sym typeface="Verdana"/>
              </a:rPr>
              <a:t>In this pack are resources for spreading awareness across social media, and other digital networks.</a:t>
            </a:r>
            <a:endParaRPr>
              <a:solidFill>
                <a:schemeClr val="lt1"/>
              </a:solidFill>
              <a:latin typeface="Verdana"/>
              <a:ea typeface="Verdana"/>
              <a:cs typeface="Verdana"/>
              <a:sym typeface="Verdana"/>
            </a:endParaRPr>
          </a:p>
        </p:txBody>
      </p:sp>
      <p:sp>
        <p:nvSpPr>
          <p:cNvPr id="61" name="Google Shape;61;g31d26dfa95e_0_1"/>
          <p:cNvSpPr txBox="1"/>
          <p:nvPr/>
        </p:nvSpPr>
        <p:spPr>
          <a:xfrm>
            <a:off x="299625" y="3978300"/>
            <a:ext cx="8520600" cy="69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hlink"/>
                </a:solidFill>
                <a:latin typeface="Verdana"/>
                <a:ea typeface="Verdana"/>
                <a:cs typeface="Verdana"/>
                <a:sym typeface="Verdana"/>
              </a:rPr>
              <a:t>Press Release Examples and further information on Financial Harm found in attached word documents</a:t>
            </a:r>
            <a:r>
              <a:rPr lang="en" dirty="0">
                <a:solidFill>
                  <a:schemeClr val="hlink"/>
                </a:solidFill>
                <a:hlinkClick r:id="rId4"/>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4759"/>
        </a:solidFill>
        <a:effectLst/>
      </p:bgPr>
    </p:bg>
    <p:spTree>
      <p:nvGrpSpPr>
        <p:cNvPr id="1" name="Shape 65"/>
        <p:cNvGrpSpPr/>
        <p:nvPr/>
      </p:nvGrpSpPr>
      <p:grpSpPr>
        <a:xfrm>
          <a:off x="0" y="0"/>
          <a:ext cx="0" cy="0"/>
          <a:chOff x="0" y="0"/>
          <a:chExt cx="0" cy="0"/>
        </a:xfrm>
      </p:grpSpPr>
      <p:sp>
        <p:nvSpPr>
          <p:cNvPr id="66" name="Google Shape;66;p4"/>
          <p:cNvSpPr txBox="1"/>
          <p:nvPr/>
        </p:nvSpPr>
        <p:spPr>
          <a:xfrm>
            <a:off x="160250" y="473150"/>
            <a:ext cx="4197300" cy="45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a:solidFill>
                  <a:schemeClr val="lt1"/>
                </a:solidFill>
                <a:latin typeface="Verdana"/>
                <a:ea typeface="Verdana"/>
                <a:cs typeface="Verdana"/>
                <a:sym typeface="Verdana"/>
              </a:rPr>
              <a:t>Social Media - post ideas</a:t>
            </a:r>
            <a:endParaRPr sz="18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7" name="Google Shape;67;p4"/>
          <p:cNvSpPr txBox="1"/>
          <p:nvPr/>
        </p:nvSpPr>
        <p:spPr>
          <a:xfrm>
            <a:off x="166050" y="1012400"/>
            <a:ext cx="8811900" cy="99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Verdana"/>
                <a:ea typeface="Verdana"/>
                <a:cs typeface="Verdana"/>
                <a:sym typeface="Verdana"/>
              </a:rPr>
              <a:t>If you </a:t>
            </a:r>
            <a:r>
              <a:rPr lang="en">
                <a:solidFill>
                  <a:schemeClr val="lt1"/>
                </a:solidFill>
                <a:latin typeface="Verdana"/>
                <a:ea typeface="Verdana"/>
                <a:cs typeface="Verdana"/>
                <a:sym typeface="Verdana"/>
              </a:rPr>
              <a:t>are concerned that an adult you know (or you yourself) are being subjected to financial harm, you can make a referral at </a:t>
            </a:r>
            <a:r>
              <a:rPr lang="en" u="sng">
                <a:solidFill>
                  <a:schemeClr val="hlink"/>
                </a:solidFill>
                <a:latin typeface="Verdana"/>
                <a:ea typeface="Verdana"/>
                <a:cs typeface="Verdana"/>
                <a:sym typeface="Verdana"/>
                <a:hlinkClick r:id="rId3"/>
              </a:rPr>
              <a:t>www.actagainstharm.org/getting-help/find-your-local-contact</a:t>
            </a:r>
            <a:endParaRPr>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8" name="Google Shape;68;p4"/>
          <p:cNvSpPr txBox="1"/>
          <p:nvPr/>
        </p:nvSpPr>
        <p:spPr>
          <a:xfrm>
            <a:off x="207650" y="1971150"/>
            <a:ext cx="8811900" cy="120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a:solidFill>
                  <a:schemeClr val="lt1"/>
                </a:solidFill>
                <a:latin typeface="Verdana"/>
                <a:ea typeface="Verdana"/>
                <a:cs typeface="Verdana"/>
                <a:sym typeface="Verdana"/>
              </a:rPr>
              <a:t>We all have a part to play in Adult Support and protection. If you think somebody needs help, make a referral. </a:t>
            </a:r>
            <a:endParaRPr>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r>
              <a:rPr lang="en">
                <a:solidFill>
                  <a:schemeClr val="lt1"/>
                </a:solidFill>
                <a:latin typeface="Verdana"/>
                <a:ea typeface="Verdana"/>
                <a:cs typeface="Verdana"/>
                <a:sym typeface="Verdana"/>
              </a:rPr>
              <a:t>For information see: </a:t>
            </a:r>
            <a:r>
              <a:rPr lang="en" u="sng">
                <a:solidFill>
                  <a:schemeClr val="hlink"/>
                </a:solidFill>
                <a:latin typeface="Verdana"/>
                <a:ea typeface="Verdana"/>
                <a:cs typeface="Verdana"/>
                <a:sym typeface="Verdana"/>
                <a:hlinkClick r:id="rId4"/>
              </a:rPr>
              <a:t>www.actagainstharm.org/getting-help</a:t>
            </a:r>
            <a:r>
              <a:rPr lang="en">
                <a:solidFill>
                  <a:schemeClr val="lt1"/>
                </a:solidFill>
                <a:latin typeface="Verdana"/>
                <a:ea typeface="Verdana"/>
                <a:cs typeface="Verdana"/>
                <a:sym typeface="Verdana"/>
              </a:rPr>
              <a:t> or call Crimestoppers on 0800 555 111</a:t>
            </a:r>
            <a:endParaRPr>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9" name="Google Shape;69;p4"/>
          <p:cNvSpPr txBox="1"/>
          <p:nvPr/>
        </p:nvSpPr>
        <p:spPr>
          <a:xfrm>
            <a:off x="166050" y="3270875"/>
            <a:ext cx="8811900" cy="107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lt1"/>
                </a:solidFill>
                <a:latin typeface="Verdana"/>
                <a:ea typeface="Verdana"/>
                <a:cs typeface="Verdana"/>
                <a:sym typeface="Verdana"/>
              </a:rPr>
              <a:t>Hourglass Scotland reported more than two million pounds been stolen or defrauded from older people over the last 3 years. If you suspect someone is experiencing financial harm see: www.actagainstharm.org/getting-help</a:t>
            </a:r>
            <a:endParaRPr>
              <a:solidFill>
                <a:schemeClr val="lt1"/>
              </a:solidFill>
              <a:latin typeface="Verdana"/>
              <a:ea typeface="Verdana"/>
              <a:cs typeface="Verdana"/>
              <a:sym typeface="Verdana"/>
            </a:endParaRPr>
          </a:p>
          <a:p>
            <a:pPr marL="0" lvl="0" indent="0" algn="ctr" rtl="0">
              <a:spcBef>
                <a:spcPts val="0"/>
              </a:spcBef>
              <a:spcAft>
                <a:spcPts val="0"/>
              </a:spcAft>
              <a:buClr>
                <a:schemeClr val="dk1"/>
              </a:buClr>
              <a:buSzPts val="1100"/>
              <a:buFont typeface="Arial"/>
              <a:buNone/>
            </a:pPr>
            <a:endParaRPr>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400"/>
              <a:buFont typeface="Arial"/>
              <a:buNone/>
            </a:pPr>
            <a:endParaRPr>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4759"/>
        </a:solidFill>
        <a:effectLst/>
      </p:bgPr>
    </p:bg>
    <p:spTree>
      <p:nvGrpSpPr>
        <p:cNvPr id="1" name="Shape 73"/>
        <p:cNvGrpSpPr/>
        <p:nvPr/>
      </p:nvGrpSpPr>
      <p:grpSpPr>
        <a:xfrm>
          <a:off x="0" y="0"/>
          <a:ext cx="0" cy="0"/>
          <a:chOff x="0" y="0"/>
          <a:chExt cx="0" cy="0"/>
        </a:xfrm>
      </p:grpSpPr>
      <p:pic>
        <p:nvPicPr>
          <p:cNvPr id="74" name="Google Shape;74;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14163" y="1053125"/>
            <a:ext cx="3405254" cy="1915450"/>
          </a:xfrm>
          <a:prstGeom prst="rect">
            <a:avLst/>
          </a:prstGeom>
          <a:noFill/>
          <a:ln>
            <a:noFill/>
          </a:ln>
        </p:spPr>
      </p:pic>
      <p:pic>
        <p:nvPicPr>
          <p:cNvPr id="75" name="Google Shape;75;p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24588" y="1053125"/>
            <a:ext cx="3405240" cy="1915450"/>
          </a:xfrm>
          <a:prstGeom prst="rect">
            <a:avLst/>
          </a:prstGeom>
          <a:noFill/>
          <a:ln>
            <a:noFill/>
          </a:ln>
        </p:spPr>
      </p:pic>
      <p:pic>
        <p:nvPicPr>
          <p:cNvPr id="76" name="Google Shape;76;p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24587" y="3094125"/>
            <a:ext cx="3405254" cy="1915456"/>
          </a:xfrm>
          <a:prstGeom prst="rect">
            <a:avLst/>
          </a:prstGeom>
          <a:noFill/>
          <a:ln>
            <a:noFill/>
          </a:ln>
        </p:spPr>
      </p:pic>
      <p:sp>
        <p:nvSpPr>
          <p:cNvPr id="77" name="Google Shape;77;p9"/>
          <p:cNvSpPr txBox="1"/>
          <p:nvPr/>
        </p:nvSpPr>
        <p:spPr>
          <a:xfrm>
            <a:off x="0" y="133919"/>
            <a:ext cx="5493000" cy="117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dirty="0">
                <a:solidFill>
                  <a:schemeClr val="lt1"/>
                </a:solidFill>
                <a:latin typeface="Verdana"/>
                <a:ea typeface="Verdana"/>
                <a:cs typeface="Verdana"/>
                <a:sym typeface="Verdana"/>
              </a:rPr>
              <a:t>Images 16:9</a:t>
            </a:r>
            <a:endParaRPr sz="1800"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GB" sz="1800" dirty="0">
                <a:solidFill>
                  <a:schemeClr val="hlink"/>
                </a:solidFill>
                <a:latin typeface="Verdana"/>
                <a:ea typeface="Verdana"/>
                <a:cs typeface="Verdana"/>
                <a:sym typeface="Verdana"/>
              </a:rPr>
              <a:t>See attached graphics folder</a:t>
            </a:r>
            <a:endParaRPr sz="1800"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78" name="Google Shape;78;p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14175" y="3094125"/>
            <a:ext cx="3405254" cy="1915456"/>
          </a:xfrm>
          <a:prstGeom prst="rect">
            <a:avLst/>
          </a:prstGeom>
          <a:noFill/>
          <a:ln>
            <a:noFill/>
          </a:ln>
        </p:spPr>
      </p:pic>
      <p:sp>
        <p:nvSpPr>
          <p:cNvPr id="79" name="Google Shape;79;p9"/>
          <p:cNvSpPr txBox="1"/>
          <p:nvPr/>
        </p:nvSpPr>
        <p:spPr>
          <a:xfrm>
            <a:off x="4572000" y="199750"/>
            <a:ext cx="3546282"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chemeClr val="lt1"/>
                </a:solidFill>
                <a:latin typeface="Verdana"/>
                <a:ea typeface="Verdana"/>
                <a:cs typeface="Verdana"/>
                <a:sym typeface="Verdana"/>
              </a:rPr>
              <a:t>Or use a template on Canva to add your own text and logo </a:t>
            </a:r>
            <a:r>
              <a:rPr lang="en" sz="1600" u="sng" dirty="0">
                <a:solidFill>
                  <a:schemeClr val="hlink"/>
                </a:solidFill>
                <a:latin typeface="Verdana"/>
                <a:ea typeface="Verdana"/>
                <a:cs typeface="Verdana"/>
                <a:sym typeface="Verdana"/>
                <a:hlinkClick r:id="rId7"/>
              </a:rPr>
              <a:t>here</a:t>
            </a:r>
            <a:endParaRPr sz="1600" dirty="0">
              <a:solidFill>
                <a:schemeClr val="lt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4759"/>
        </a:solidFill>
        <a:effectLst/>
      </p:bgPr>
    </p:bg>
    <p:spTree>
      <p:nvGrpSpPr>
        <p:cNvPr id="1" name="Shape 83"/>
        <p:cNvGrpSpPr/>
        <p:nvPr/>
      </p:nvGrpSpPr>
      <p:grpSpPr>
        <a:xfrm>
          <a:off x="0" y="0"/>
          <a:ext cx="0" cy="0"/>
          <a:chOff x="0" y="0"/>
          <a:chExt cx="0" cy="0"/>
        </a:xfrm>
      </p:grpSpPr>
      <p:sp>
        <p:nvSpPr>
          <p:cNvPr id="84" name="Google Shape;84;g31d26dfa95e_0_12"/>
          <p:cNvSpPr txBox="1"/>
          <p:nvPr/>
        </p:nvSpPr>
        <p:spPr>
          <a:xfrm>
            <a:off x="-169043" y="199750"/>
            <a:ext cx="5493000" cy="117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dirty="0">
                <a:solidFill>
                  <a:schemeClr val="lt1"/>
                </a:solidFill>
                <a:latin typeface="Verdana"/>
                <a:ea typeface="Verdana"/>
                <a:cs typeface="Verdana"/>
                <a:sym typeface="Verdana"/>
              </a:rPr>
              <a:t>Images 1:1</a:t>
            </a:r>
            <a:endParaRPr sz="1800"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GB" sz="1800" dirty="0">
                <a:solidFill>
                  <a:schemeClr val="hlink"/>
                </a:solidFill>
                <a:latin typeface="Verdana"/>
                <a:ea typeface="Verdana"/>
                <a:cs typeface="Verdana"/>
                <a:sym typeface="Verdana"/>
              </a:rPr>
              <a:t>See attached graphics folder</a:t>
            </a:r>
            <a:endParaRPr lang="en-GB" sz="1800" dirty="0">
              <a:solidFill>
                <a:schemeClr val="lt1"/>
              </a:solidFill>
              <a:latin typeface="Verdana"/>
              <a:ea typeface="Verdana"/>
              <a:cs typeface="Verdana"/>
              <a:sym typeface="Verdana"/>
            </a:endParaRPr>
          </a:p>
        </p:txBody>
      </p:sp>
      <p:pic>
        <p:nvPicPr>
          <p:cNvPr id="85" name="Google Shape;85;g31d26dfa95e_0_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52175" y="1444300"/>
            <a:ext cx="2041000" cy="2041000"/>
          </a:xfrm>
          <a:prstGeom prst="rect">
            <a:avLst/>
          </a:prstGeom>
          <a:noFill/>
          <a:ln>
            <a:noFill/>
          </a:ln>
        </p:spPr>
      </p:pic>
      <p:pic>
        <p:nvPicPr>
          <p:cNvPr id="86" name="Google Shape;86;g31d26dfa95e_0_1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466052" y="1444300"/>
            <a:ext cx="2041000" cy="2041000"/>
          </a:xfrm>
          <a:prstGeom prst="rect">
            <a:avLst/>
          </a:prstGeom>
          <a:noFill/>
          <a:ln>
            <a:noFill/>
          </a:ln>
        </p:spPr>
      </p:pic>
      <p:pic>
        <p:nvPicPr>
          <p:cNvPr id="87" name="Google Shape;87;g31d26dfa95e_0_1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79925" y="1444300"/>
            <a:ext cx="2041000" cy="2041000"/>
          </a:xfrm>
          <a:prstGeom prst="rect">
            <a:avLst/>
          </a:prstGeom>
          <a:noFill/>
          <a:ln>
            <a:noFill/>
          </a:ln>
        </p:spPr>
      </p:pic>
      <p:pic>
        <p:nvPicPr>
          <p:cNvPr id="88" name="Google Shape;88;g31d26dfa95e_0_1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850827" y="1444300"/>
            <a:ext cx="2041000" cy="2041000"/>
          </a:xfrm>
          <a:prstGeom prst="rect">
            <a:avLst/>
          </a:prstGeom>
          <a:noFill/>
          <a:ln>
            <a:noFill/>
          </a:ln>
        </p:spPr>
      </p:pic>
      <p:sp>
        <p:nvSpPr>
          <p:cNvPr id="89" name="Google Shape;89;g31d26dfa95e_0_12"/>
          <p:cNvSpPr txBox="1"/>
          <p:nvPr/>
        </p:nvSpPr>
        <p:spPr>
          <a:xfrm>
            <a:off x="4572000" y="199750"/>
            <a:ext cx="5185200"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lt1"/>
                </a:solidFill>
                <a:latin typeface="Verdana"/>
                <a:ea typeface="Verdana"/>
                <a:cs typeface="Verdana"/>
                <a:sym typeface="Verdana"/>
              </a:rPr>
              <a:t>Or use a template on Canva to add your </a:t>
            </a:r>
            <a:endParaRPr sz="1600">
              <a:solidFill>
                <a:schemeClr val="lt1"/>
              </a:solidFill>
              <a:latin typeface="Verdana"/>
              <a:ea typeface="Verdana"/>
              <a:cs typeface="Verdana"/>
              <a:sym typeface="Verdana"/>
            </a:endParaRPr>
          </a:p>
          <a:p>
            <a:pPr marL="0" lvl="0" indent="0" algn="l" rtl="0">
              <a:spcBef>
                <a:spcPts val="0"/>
              </a:spcBef>
              <a:spcAft>
                <a:spcPts val="0"/>
              </a:spcAft>
              <a:buNone/>
            </a:pPr>
            <a:r>
              <a:rPr lang="en" sz="1600">
                <a:solidFill>
                  <a:schemeClr val="lt1"/>
                </a:solidFill>
                <a:latin typeface="Verdana"/>
                <a:ea typeface="Verdana"/>
                <a:cs typeface="Verdana"/>
                <a:sym typeface="Verdana"/>
              </a:rPr>
              <a:t>own text and logo </a:t>
            </a:r>
            <a:r>
              <a:rPr lang="en" sz="1600" u="sng">
                <a:solidFill>
                  <a:schemeClr val="hlink"/>
                </a:solidFill>
                <a:latin typeface="Verdana"/>
                <a:ea typeface="Verdana"/>
                <a:cs typeface="Verdana"/>
                <a:sym typeface="Verdana"/>
                <a:hlinkClick r:id="rId7"/>
              </a:rPr>
              <a:t>here</a:t>
            </a:r>
            <a:endParaRPr sz="1600">
              <a:solidFill>
                <a:schemeClr val="lt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4759"/>
        </a:solidFill>
        <a:effectLst/>
      </p:bgPr>
    </p:bg>
    <p:spTree>
      <p:nvGrpSpPr>
        <p:cNvPr id="1" name="Shape 93"/>
        <p:cNvGrpSpPr/>
        <p:nvPr/>
      </p:nvGrpSpPr>
      <p:grpSpPr>
        <a:xfrm>
          <a:off x="0" y="0"/>
          <a:ext cx="0" cy="0"/>
          <a:chOff x="0" y="0"/>
          <a:chExt cx="0" cy="0"/>
        </a:xfrm>
      </p:grpSpPr>
      <p:sp>
        <p:nvSpPr>
          <p:cNvPr id="94" name="Google Shape;94;g31fa01ecb33_0_0"/>
          <p:cNvSpPr txBox="1"/>
          <p:nvPr/>
        </p:nvSpPr>
        <p:spPr>
          <a:xfrm>
            <a:off x="160250" y="473150"/>
            <a:ext cx="5121900" cy="457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a:solidFill>
                  <a:schemeClr val="lt1"/>
                </a:solidFill>
                <a:latin typeface="Verdana"/>
                <a:ea typeface="Verdana"/>
                <a:cs typeface="Verdana"/>
                <a:sym typeface="Verdana"/>
              </a:rPr>
              <a:t>Financial Harm Video</a:t>
            </a:r>
            <a:endParaRPr sz="18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95" name="Google Shape;95;g31fa01ecb33_0_0"/>
          <p:cNvSpPr txBox="1"/>
          <p:nvPr/>
        </p:nvSpPr>
        <p:spPr>
          <a:xfrm>
            <a:off x="457201" y="3964523"/>
            <a:ext cx="8425542" cy="103450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solidFill>
                  <a:schemeClr val="lt1"/>
                </a:solidFill>
                <a:latin typeface="Verdana"/>
                <a:ea typeface="Verdana"/>
                <a:cs typeface="Verdana"/>
                <a:sym typeface="Verdana"/>
              </a:rPr>
              <a:t>We have a video with 2 versions, a </a:t>
            </a:r>
            <a:r>
              <a:rPr lang="en" sz="1800" dirty="0">
                <a:solidFill>
                  <a:schemeClr val="lt1"/>
                </a:solidFill>
                <a:latin typeface="Verdana"/>
                <a:ea typeface="Verdana"/>
                <a:cs typeface="Verdana"/>
                <a:sym typeface="Verdana"/>
                <a:hlinkClick r:id="rId3"/>
              </a:rPr>
              <a:t>short</a:t>
            </a:r>
            <a:r>
              <a:rPr lang="en" sz="1800" dirty="0">
                <a:solidFill>
                  <a:schemeClr val="lt1"/>
                </a:solidFill>
                <a:latin typeface="Verdana"/>
                <a:ea typeface="Verdana"/>
                <a:cs typeface="Verdana"/>
                <a:sym typeface="Verdana"/>
              </a:rPr>
              <a:t> version and a </a:t>
            </a:r>
            <a:r>
              <a:rPr lang="en" sz="1800" dirty="0">
                <a:solidFill>
                  <a:schemeClr val="lt1"/>
                </a:solidFill>
                <a:latin typeface="Verdana"/>
                <a:ea typeface="Verdana"/>
                <a:cs typeface="Verdana"/>
                <a:sym typeface="Verdana"/>
                <a:hlinkClick r:id="rId4"/>
              </a:rPr>
              <a:t>long</a:t>
            </a:r>
            <a:r>
              <a:rPr lang="en" sz="1800" dirty="0">
                <a:solidFill>
                  <a:schemeClr val="lt1"/>
                </a:solidFill>
                <a:latin typeface="Verdana"/>
                <a:ea typeface="Verdana"/>
                <a:cs typeface="Verdana"/>
                <a:sym typeface="Verdana"/>
              </a:rPr>
              <a:t> version. </a:t>
            </a:r>
            <a:endParaRPr sz="1800" dirty="0">
              <a:solidFill>
                <a:schemeClr val="lt1"/>
              </a:solidFill>
              <a:latin typeface="Verdana"/>
              <a:ea typeface="Verdana"/>
              <a:cs typeface="Verdana"/>
              <a:sym typeface="Verdana"/>
            </a:endParaRPr>
          </a:p>
          <a:p>
            <a:pPr marL="0" lvl="0" indent="0" algn="ctr" rtl="0">
              <a:spcBef>
                <a:spcPts val="0"/>
              </a:spcBef>
              <a:spcAft>
                <a:spcPts val="0"/>
              </a:spcAft>
              <a:buNone/>
            </a:pPr>
            <a:r>
              <a:rPr lang="en" sz="1800" dirty="0">
                <a:solidFill>
                  <a:schemeClr val="hlink"/>
                </a:solidFill>
                <a:latin typeface="Verdana"/>
                <a:ea typeface="Verdana"/>
                <a:cs typeface="Verdana"/>
                <a:sym typeface="Verdana"/>
              </a:rPr>
              <a:t>Available on Vimeo</a:t>
            </a:r>
            <a:endParaRPr sz="1800" dirty="0">
              <a:solidFill>
                <a:schemeClr val="lt1"/>
              </a:solidFill>
              <a:latin typeface="Verdana"/>
              <a:ea typeface="Verdana"/>
              <a:cs typeface="Verdana"/>
              <a:sym typeface="Verdana"/>
            </a:endParaRPr>
          </a:p>
        </p:txBody>
      </p:sp>
      <p:pic>
        <p:nvPicPr>
          <p:cNvPr id="96" name="Google Shape;96;g31fa01ecb33_0_0" title="asp_day_2025_(long_version_final).mp4">
            <a:hlinkClick r:id="rId5"/>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170250" y="1096750"/>
            <a:ext cx="4803499" cy="27019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4759"/>
        </a:solidFill>
        <a:effectLst/>
      </p:bgPr>
    </p:bg>
    <p:spTree>
      <p:nvGrpSpPr>
        <p:cNvPr id="1" name="Shape 100"/>
        <p:cNvGrpSpPr/>
        <p:nvPr/>
      </p:nvGrpSpPr>
      <p:grpSpPr>
        <a:xfrm>
          <a:off x="0" y="0"/>
          <a:ext cx="0" cy="0"/>
          <a:chOff x="0" y="0"/>
          <a:chExt cx="0" cy="0"/>
        </a:xfrm>
      </p:grpSpPr>
      <p:sp>
        <p:nvSpPr>
          <p:cNvPr id="101" name="Google Shape;101;g31d26dfa95e_0_26"/>
          <p:cNvSpPr txBox="1"/>
          <p:nvPr/>
        </p:nvSpPr>
        <p:spPr>
          <a:xfrm>
            <a:off x="312650" y="199750"/>
            <a:ext cx="5493000" cy="117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dirty="0">
                <a:solidFill>
                  <a:schemeClr val="lt1"/>
                </a:solidFill>
                <a:latin typeface="Verdana"/>
                <a:ea typeface="Verdana"/>
                <a:cs typeface="Verdana"/>
                <a:sym typeface="Verdana"/>
              </a:rPr>
              <a:t>Zoom/Teams backgrounds</a:t>
            </a:r>
            <a:endParaRPr sz="1800"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r>
              <a:rPr lang="en-GB" sz="1800" dirty="0">
                <a:solidFill>
                  <a:schemeClr val="hlink"/>
                </a:solidFill>
                <a:latin typeface="Verdana"/>
                <a:ea typeface="Verdana"/>
                <a:cs typeface="Verdana"/>
                <a:sym typeface="Verdana"/>
              </a:rPr>
              <a:t>See attached graphics folder</a:t>
            </a:r>
            <a:endParaRPr sz="1800" b="0" i="0" u="none" strike="noStrike" cap="none" dirty="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p:txBody>
      </p:sp>
      <p:pic>
        <p:nvPicPr>
          <p:cNvPr id="102" name="Google Shape;102;g31d26dfa95e_0_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82950" y="1529650"/>
            <a:ext cx="4012848" cy="2257224"/>
          </a:xfrm>
          <a:prstGeom prst="rect">
            <a:avLst/>
          </a:prstGeom>
          <a:noFill/>
          <a:ln>
            <a:noFill/>
          </a:ln>
        </p:spPr>
      </p:pic>
      <p:pic>
        <p:nvPicPr>
          <p:cNvPr id="103" name="Google Shape;103;g31d26dfa95e_0_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648200" y="1529650"/>
            <a:ext cx="4012848" cy="225722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306</Words>
  <Application>Microsoft Macintosh PowerPoint</Application>
  <PresentationFormat>On-screen Show (16:9)</PresentationFormat>
  <Paragraphs>31</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Verdana</vt:lpstr>
      <vt:lpstr>Simple Light</vt:lpstr>
      <vt:lpstr>PowerPoint Presentation</vt:lpstr>
      <vt:lpstr>Introduction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Jeanette Sutton</cp:lastModifiedBy>
  <cp:revision>3</cp:revision>
  <dcterms:modified xsi:type="dcterms:W3CDTF">2025-03-25T16:56:17Z</dcterms:modified>
</cp:coreProperties>
</file>