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48"/>
  </p:notesMasterIdLst>
  <p:handoutMasterIdLst>
    <p:handoutMasterId r:id="rId49"/>
  </p:handoutMasterIdLst>
  <p:sldIdLst>
    <p:sldId id="350" r:id="rId5"/>
    <p:sldId id="353" r:id="rId6"/>
    <p:sldId id="354" r:id="rId7"/>
    <p:sldId id="368" r:id="rId8"/>
    <p:sldId id="369" r:id="rId9"/>
    <p:sldId id="352" r:id="rId10"/>
    <p:sldId id="355" r:id="rId11"/>
    <p:sldId id="386" r:id="rId12"/>
    <p:sldId id="387" r:id="rId13"/>
    <p:sldId id="388" r:id="rId14"/>
    <p:sldId id="389" r:id="rId15"/>
    <p:sldId id="390" r:id="rId16"/>
    <p:sldId id="391" r:id="rId17"/>
    <p:sldId id="402" r:id="rId18"/>
    <p:sldId id="392" r:id="rId19"/>
    <p:sldId id="376" r:id="rId20"/>
    <p:sldId id="393" r:id="rId21"/>
    <p:sldId id="385" r:id="rId22"/>
    <p:sldId id="395" r:id="rId23"/>
    <p:sldId id="401" r:id="rId24"/>
    <p:sldId id="399" r:id="rId25"/>
    <p:sldId id="398" r:id="rId26"/>
    <p:sldId id="396" r:id="rId27"/>
    <p:sldId id="397" r:id="rId28"/>
    <p:sldId id="356" r:id="rId29"/>
    <p:sldId id="371" r:id="rId30"/>
    <p:sldId id="372" r:id="rId31"/>
    <p:sldId id="373" r:id="rId32"/>
    <p:sldId id="374" r:id="rId33"/>
    <p:sldId id="380" r:id="rId34"/>
    <p:sldId id="381" r:id="rId35"/>
    <p:sldId id="382" r:id="rId36"/>
    <p:sldId id="383" r:id="rId37"/>
    <p:sldId id="384" r:id="rId38"/>
    <p:sldId id="403" r:id="rId39"/>
    <p:sldId id="375" r:id="rId40"/>
    <p:sldId id="358" r:id="rId41"/>
    <p:sldId id="377" r:id="rId42"/>
    <p:sldId id="400" r:id="rId43"/>
    <p:sldId id="378" r:id="rId44"/>
    <p:sldId id="379" r:id="rId45"/>
    <p:sldId id="370" r:id="rId46"/>
    <p:sldId id="367" r:id="rId4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58A693-50B3-437E-AD52-B88D40E35526}" v="3" dt="2020-10-14T20:04:43.3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71191" autoAdjust="0"/>
  </p:normalViewPr>
  <p:slideViewPr>
    <p:cSldViewPr snapToGrid="0">
      <p:cViewPr varScale="1">
        <p:scale>
          <a:sx n="87" d="100"/>
          <a:sy n="87" d="100"/>
        </p:scale>
        <p:origin x="1768" y="20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commentAuthors" Target="commentAuthor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FF230E-B1FF-41CB-88CC-3D92BB2346CC}" type="doc">
      <dgm:prSet loTypeId="urn:microsoft.com/office/officeart/2009/layout/CircleArrowProcess" loCatId="cycle" qsTypeId="urn:microsoft.com/office/officeart/2005/8/quickstyle/simple1" qsCatId="simple" csTypeId="urn:microsoft.com/office/officeart/2005/8/colors/accent2_3" csCatId="accent2" phldr="1"/>
      <dgm:spPr/>
      <dgm:t>
        <a:bodyPr/>
        <a:lstStyle/>
        <a:p>
          <a:endParaRPr lang="en-GB"/>
        </a:p>
      </dgm:t>
    </dgm:pt>
    <dgm:pt modelId="{AA0BDD08-437F-4A66-8251-84095176F2C0}">
      <dgm:prSet phldrT="[Text]"/>
      <dgm:spPr/>
      <dgm:t>
        <a:bodyPr/>
        <a:lstStyle/>
        <a:p>
          <a:r>
            <a:rPr lang="en-GB" dirty="0">
              <a:solidFill>
                <a:schemeClr val="bg1"/>
              </a:solidFill>
            </a:rPr>
            <a:t>Undue Pressure</a:t>
          </a:r>
        </a:p>
      </dgm:t>
    </dgm:pt>
    <dgm:pt modelId="{6A967B2F-3F0C-4187-AE14-9E8C972376CA}" type="parTrans" cxnId="{6EFA9665-F59A-4EFF-8804-A7E63B25C70B}">
      <dgm:prSet/>
      <dgm:spPr/>
      <dgm:t>
        <a:bodyPr/>
        <a:lstStyle/>
        <a:p>
          <a:endParaRPr lang="en-GB"/>
        </a:p>
      </dgm:t>
    </dgm:pt>
    <dgm:pt modelId="{AA68B575-5627-44D8-80E8-05630A026B1B}" type="sibTrans" cxnId="{6EFA9665-F59A-4EFF-8804-A7E63B25C70B}">
      <dgm:prSet/>
      <dgm:spPr/>
      <dgm:t>
        <a:bodyPr/>
        <a:lstStyle/>
        <a:p>
          <a:endParaRPr lang="en-GB"/>
        </a:p>
      </dgm:t>
    </dgm:pt>
    <dgm:pt modelId="{19615C6D-97FC-4B75-B136-76F02B2B56F3}">
      <dgm:prSet phldrT="[Text]"/>
      <dgm:spPr/>
      <dgm:t>
        <a:bodyPr/>
        <a:lstStyle/>
        <a:p>
          <a:r>
            <a:rPr lang="en-GB" dirty="0">
              <a:solidFill>
                <a:schemeClr val="bg1"/>
              </a:solidFill>
            </a:rPr>
            <a:t>Disguised Compliance</a:t>
          </a:r>
        </a:p>
      </dgm:t>
    </dgm:pt>
    <dgm:pt modelId="{D83886E0-C0D3-48B4-8EAF-3369A41CED44}" type="parTrans" cxnId="{7D03244B-A285-4D44-AC4A-4EE9B490B45B}">
      <dgm:prSet/>
      <dgm:spPr/>
      <dgm:t>
        <a:bodyPr/>
        <a:lstStyle/>
        <a:p>
          <a:endParaRPr lang="en-GB"/>
        </a:p>
      </dgm:t>
    </dgm:pt>
    <dgm:pt modelId="{41C04281-FBCA-490B-86A2-A0A019CCB53F}" type="sibTrans" cxnId="{7D03244B-A285-4D44-AC4A-4EE9B490B45B}">
      <dgm:prSet/>
      <dgm:spPr/>
      <dgm:t>
        <a:bodyPr/>
        <a:lstStyle/>
        <a:p>
          <a:endParaRPr lang="en-GB"/>
        </a:p>
      </dgm:t>
    </dgm:pt>
    <dgm:pt modelId="{B15B87A7-08A2-4910-84AB-00E87DD08BD4}">
      <dgm:prSet phldrT="[Text]"/>
      <dgm:spPr/>
      <dgm:t>
        <a:bodyPr/>
        <a:lstStyle/>
        <a:p>
          <a:r>
            <a:rPr lang="en-GB" dirty="0">
              <a:solidFill>
                <a:schemeClr val="bg1"/>
              </a:solidFill>
            </a:rPr>
            <a:t>Coercive Control</a:t>
          </a:r>
        </a:p>
      </dgm:t>
    </dgm:pt>
    <dgm:pt modelId="{26A44970-795D-41CE-8684-337F16048283}" type="parTrans" cxnId="{2A61FF88-3F3C-4D2E-BAF4-32AA0563E702}">
      <dgm:prSet/>
      <dgm:spPr/>
      <dgm:t>
        <a:bodyPr/>
        <a:lstStyle/>
        <a:p>
          <a:endParaRPr lang="en-GB"/>
        </a:p>
      </dgm:t>
    </dgm:pt>
    <dgm:pt modelId="{45DAAA40-25C0-49B3-9116-B4BF3513A6CF}" type="sibTrans" cxnId="{2A61FF88-3F3C-4D2E-BAF4-32AA0563E702}">
      <dgm:prSet/>
      <dgm:spPr/>
      <dgm:t>
        <a:bodyPr/>
        <a:lstStyle/>
        <a:p>
          <a:endParaRPr lang="en-GB"/>
        </a:p>
      </dgm:t>
    </dgm:pt>
    <dgm:pt modelId="{FF734708-1A39-4FB6-821D-ACBEC1979BD9}" type="pres">
      <dgm:prSet presAssocID="{CCFF230E-B1FF-41CB-88CC-3D92BB2346CC}" presName="Name0" presStyleCnt="0">
        <dgm:presLayoutVars>
          <dgm:chMax val="7"/>
          <dgm:chPref val="7"/>
          <dgm:dir/>
          <dgm:animLvl val="lvl"/>
        </dgm:presLayoutVars>
      </dgm:prSet>
      <dgm:spPr/>
    </dgm:pt>
    <dgm:pt modelId="{DDE7F55E-221A-4391-BF8A-5C09C027E9CD}" type="pres">
      <dgm:prSet presAssocID="{AA0BDD08-437F-4A66-8251-84095176F2C0}" presName="Accent1" presStyleCnt="0"/>
      <dgm:spPr/>
    </dgm:pt>
    <dgm:pt modelId="{59F331BE-B746-4697-9AA9-21B7D66AE42F}" type="pres">
      <dgm:prSet presAssocID="{AA0BDD08-437F-4A66-8251-84095176F2C0}" presName="Accent" presStyleLbl="node1" presStyleIdx="0" presStyleCnt="3"/>
      <dgm:spPr>
        <a:solidFill>
          <a:srgbClr val="CCCCFF"/>
        </a:solidFill>
      </dgm:spPr>
    </dgm:pt>
    <dgm:pt modelId="{7FB17F6D-81B1-4952-96D3-D39A266351CD}" type="pres">
      <dgm:prSet presAssocID="{AA0BDD08-437F-4A66-8251-84095176F2C0}" presName="Parent1" presStyleLbl="revTx" presStyleIdx="0" presStyleCnt="3">
        <dgm:presLayoutVars>
          <dgm:chMax val="1"/>
          <dgm:chPref val="1"/>
          <dgm:bulletEnabled val="1"/>
        </dgm:presLayoutVars>
      </dgm:prSet>
      <dgm:spPr/>
    </dgm:pt>
    <dgm:pt modelId="{2BFA3FE3-D3CF-461F-B2A1-EB2D5E73AD37}" type="pres">
      <dgm:prSet presAssocID="{19615C6D-97FC-4B75-B136-76F02B2B56F3}" presName="Accent2" presStyleCnt="0"/>
      <dgm:spPr/>
    </dgm:pt>
    <dgm:pt modelId="{AEDBB077-EFDA-4DF4-9CC0-9D7CE157C1A5}" type="pres">
      <dgm:prSet presAssocID="{19615C6D-97FC-4B75-B136-76F02B2B56F3}" presName="Accent" presStyleLbl="node1" presStyleIdx="1" presStyleCnt="3"/>
      <dgm:spPr>
        <a:solidFill>
          <a:srgbClr val="6E5292"/>
        </a:solidFill>
      </dgm:spPr>
    </dgm:pt>
    <dgm:pt modelId="{E030FFBE-74F5-4725-983D-6BC1159F34E1}" type="pres">
      <dgm:prSet presAssocID="{19615C6D-97FC-4B75-B136-76F02B2B56F3}" presName="Parent2" presStyleLbl="revTx" presStyleIdx="1" presStyleCnt="3">
        <dgm:presLayoutVars>
          <dgm:chMax val="1"/>
          <dgm:chPref val="1"/>
          <dgm:bulletEnabled val="1"/>
        </dgm:presLayoutVars>
      </dgm:prSet>
      <dgm:spPr/>
    </dgm:pt>
    <dgm:pt modelId="{B7E69436-27E1-4974-A588-290C65BACE3B}" type="pres">
      <dgm:prSet presAssocID="{B15B87A7-08A2-4910-84AB-00E87DD08BD4}" presName="Accent3" presStyleCnt="0"/>
      <dgm:spPr/>
    </dgm:pt>
    <dgm:pt modelId="{488900A8-E3D9-4F75-A046-575C3E9B6F9B}" type="pres">
      <dgm:prSet presAssocID="{B15B87A7-08A2-4910-84AB-00E87DD08BD4}" presName="Accent" presStyleLbl="node1" presStyleIdx="2" presStyleCnt="3"/>
      <dgm:spPr>
        <a:solidFill>
          <a:srgbClr val="9966FF"/>
        </a:solidFill>
      </dgm:spPr>
    </dgm:pt>
    <dgm:pt modelId="{702C27C5-10DD-47E5-A87B-FD1D92040AE2}" type="pres">
      <dgm:prSet presAssocID="{B15B87A7-08A2-4910-84AB-00E87DD08BD4}" presName="Parent3" presStyleLbl="revTx" presStyleIdx="2" presStyleCnt="3">
        <dgm:presLayoutVars>
          <dgm:chMax val="1"/>
          <dgm:chPref val="1"/>
          <dgm:bulletEnabled val="1"/>
        </dgm:presLayoutVars>
      </dgm:prSet>
      <dgm:spPr/>
    </dgm:pt>
  </dgm:ptLst>
  <dgm:cxnLst>
    <dgm:cxn modelId="{7C2CC318-8831-4C0E-9B3D-5B87C9C51D32}" type="presOf" srcId="{CCFF230E-B1FF-41CB-88CC-3D92BB2346CC}" destId="{FF734708-1A39-4FB6-821D-ACBEC1979BD9}" srcOrd="0" destOrd="0" presId="urn:microsoft.com/office/officeart/2009/layout/CircleArrowProcess"/>
    <dgm:cxn modelId="{7D03244B-A285-4D44-AC4A-4EE9B490B45B}" srcId="{CCFF230E-B1FF-41CB-88CC-3D92BB2346CC}" destId="{19615C6D-97FC-4B75-B136-76F02B2B56F3}" srcOrd="1" destOrd="0" parTransId="{D83886E0-C0D3-48B4-8EAF-3369A41CED44}" sibTransId="{41C04281-FBCA-490B-86A2-A0A019CCB53F}"/>
    <dgm:cxn modelId="{6EFA9665-F59A-4EFF-8804-A7E63B25C70B}" srcId="{CCFF230E-B1FF-41CB-88CC-3D92BB2346CC}" destId="{AA0BDD08-437F-4A66-8251-84095176F2C0}" srcOrd="0" destOrd="0" parTransId="{6A967B2F-3F0C-4187-AE14-9E8C972376CA}" sibTransId="{AA68B575-5627-44D8-80E8-05630A026B1B}"/>
    <dgm:cxn modelId="{2A61FF88-3F3C-4D2E-BAF4-32AA0563E702}" srcId="{CCFF230E-B1FF-41CB-88CC-3D92BB2346CC}" destId="{B15B87A7-08A2-4910-84AB-00E87DD08BD4}" srcOrd="2" destOrd="0" parTransId="{26A44970-795D-41CE-8684-337F16048283}" sibTransId="{45DAAA40-25C0-49B3-9116-B4BF3513A6CF}"/>
    <dgm:cxn modelId="{7D8D8D93-6610-447C-BAB3-F41282AFB5F2}" type="presOf" srcId="{19615C6D-97FC-4B75-B136-76F02B2B56F3}" destId="{E030FFBE-74F5-4725-983D-6BC1159F34E1}" srcOrd="0" destOrd="0" presId="urn:microsoft.com/office/officeart/2009/layout/CircleArrowProcess"/>
    <dgm:cxn modelId="{97855D9E-4159-4D85-A63E-B1ED15601D5D}" type="presOf" srcId="{AA0BDD08-437F-4A66-8251-84095176F2C0}" destId="{7FB17F6D-81B1-4952-96D3-D39A266351CD}" srcOrd="0" destOrd="0" presId="urn:microsoft.com/office/officeart/2009/layout/CircleArrowProcess"/>
    <dgm:cxn modelId="{7C57C4B5-26B8-4389-BE41-1A7E88FA15E0}" type="presOf" srcId="{B15B87A7-08A2-4910-84AB-00E87DD08BD4}" destId="{702C27C5-10DD-47E5-A87B-FD1D92040AE2}" srcOrd="0" destOrd="0" presId="urn:microsoft.com/office/officeart/2009/layout/CircleArrowProcess"/>
    <dgm:cxn modelId="{CB381D93-BE7C-4BBE-9DA8-52EC55ACBD48}" type="presParOf" srcId="{FF734708-1A39-4FB6-821D-ACBEC1979BD9}" destId="{DDE7F55E-221A-4391-BF8A-5C09C027E9CD}" srcOrd="0" destOrd="0" presId="urn:microsoft.com/office/officeart/2009/layout/CircleArrowProcess"/>
    <dgm:cxn modelId="{A564FDC3-C817-4C22-A228-75FD75AFB185}" type="presParOf" srcId="{DDE7F55E-221A-4391-BF8A-5C09C027E9CD}" destId="{59F331BE-B746-4697-9AA9-21B7D66AE42F}" srcOrd="0" destOrd="0" presId="urn:microsoft.com/office/officeart/2009/layout/CircleArrowProcess"/>
    <dgm:cxn modelId="{974039F7-B2EF-44EB-B337-A1273433DF12}" type="presParOf" srcId="{FF734708-1A39-4FB6-821D-ACBEC1979BD9}" destId="{7FB17F6D-81B1-4952-96D3-D39A266351CD}" srcOrd="1" destOrd="0" presId="urn:microsoft.com/office/officeart/2009/layout/CircleArrowProcess"/>
    <dgm:cxn modelId="{822C8CCB-F0DE-4C72-A852-9DF1D257703F}" type="presParOf" srcId="{FF734708-1A39-4FB6-821D-ACBEC1979BD9}" destId="{2BFA3FE3-D3CF-461F-B2A1-EB2D5E73AD37}" srcOrd="2" destOrd="0" presId="urn:microsoft.com/office/officeart/2009/layout/CircleArrowProcess"/>
    <dgm:cxn modelId="{05E839EA-29DB-494F-BC9D-260BE266843F}" type="presParOf" srcId="{2BFA3FE3-D3CF-461F-B2A1-EB2D5E73AD37}" destId="{AEDBB077-EFDA-4DF4-9CC0-9D7CE157C1A5}" srcOrd="0" destOrd="0" presId="urn:microsoft.com/office/officeart/2009/layout/CircleArrowProcess"/>
    <dgm:cxn modelId="{51413D29-F933-4AA0-AF5C-76A0C2F9391F}" type="presParOf" srcId="{FF734708-1A39-4FB6-821D-ACBEC1979BD9}" destId="{E030FFBE-74F5-4725-983D-6BC1159F34E1}" srcOrd="3" destOrd="0" presId="urn:microsoft.com/office/officeart/2009/layout/CircleArrowProcess"/>
    <dgm:cxn modelId="{EF6A4562-F864-4B52-BC1E-FA9100693E4D}" type="presParOf" srcId="{FF734708-1A39-4FB6-821D-ACBEC1979BD9}" destId="{B7E69436-27E1-4974-A588-290C65BACE3B}" srcOrd="4" destOrd="0" presId="urn:microsoft.com/office/officeart/2009/layout/CircleArrowProcess"/>
    <dgm:cxn modelId="{8D503965-A664-4F82-ABAB-EB513178F523}" type="presParOf" srcId="{B7E69436-27E1-4974-A588-290C65BACE3B}" destId="{488900A8-E3D9-4F75-A046-575C3E9B6F9B}" srcOrd="0" destOrd="0" presId="urn:microsoft.com/office/officeart/2009/layout/CircleArrowProcess"/>
    <dgm:cxn modelId="{44F704E3-F0DF-4B88-85EE-35C27CA1F862}" type="presParOf" srcId="{FF734708-1A39-4FB6-821D-ACBEC1979BD9}" destId="{702C27C5-10DD-47E5-A87B-FD1D92040AE2}"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808F59-B3A3-4A13-9183-96ABBAF3D3B3}" type="doc">
      <dgm:prSet loTypeId="urn:microsoft.com/office/officeart/2005/8/layout/rings+Icon" loCatId="officeonline" qsTypeId="urn:microsoft.com/office/officeart/2005/8/quickstyle/simple1" qsCatId="simple" csTypeId="urn:microsoft.com/office/officeart/2005/8/colors/accent1_2" csCatId="accent1" phldr="1"/>
      <dgm:spPr/>
    </dgm:pt>
    <dgm:pt modelId="{8C25C03A-67C1-4A7A-9B39-2E1DA4E8AD15}">
      <dgm:prSet phldrT="[Text]" custT="1"/>
      <dgm:spPr>
        <a:solidFill>
          <a:srgbClr val="DCC8FA">
            <a:alpha val="50000"/>
          </a:srgbClr>
        </a:solidFill>
        <a:ln>
          <a:noFill/>
        </a:ln>
      </dgm:spPr>
      <dgm:t>
        <a:bodyPr/>
        <a:lstStyle/>
        <a:p>
          <a:r>
            <a:rPr lang="en-GB" sz="2400" b="1" dirty="0">
              <a:solidFill>
                <a:schemeClr val="bg1"/>
              </a:solidFill>
            </a:rPr>
            <a:t>Police Officer</a:t>
          </a:r>
        </a:p>
      </dgm:t>
    </dgm:pt>
    <dgm:pt modelId="{03070681-CEEE-43EB-AFB7-20005C210586}" type="parTrans" cxnId="{A06147B7-481A-48D0-919B-853BE4DBE2B1}">
      <dgm:prSet/>
      <dgm:spPr/>
      <dgm:t>
        <a:bodyPr/>
        <a:lstStyle/>
        <a:p>
          <a:endParaRPr lang="en-GB"/>
        </a:p>
      </dgm:t>
    </dgm:pt>
    <dgm:pt modelId="{C1455C51-261F-48AB-B40A-86D1E0611EFE}" type="sibTrans" cxnId="{A06147B7-481A-48D0-919B-853BE4DBE2B1}">
      <dgm:prSet/>
      <dgm:spPr/>
      <dgm:t>
        <a:bodyPr/>
        <a:lstStyle/>
        <a:p>
          <a:endParaRPr lang="en-GB"/>
        </a:p>
      </dgm:t>
    </dgm:pt>
    <dgm:pt modelId="{6DA19D05-8A8B-4330-B514-5DB35FF77F3E}">
      <dgm:prSet phldrT="[Text]" custT="1"/>
      <dgm:spPr>
        <a:solidFill>
          <a:schemeClr val="accent1">
            <a:lumMod val="60000"/>
            <a:lumOff val="40000"/>
            <a:alpha val="50000"/>
          </a:schemeClr>
        </a:solidFill>
      </dgm:spPr>
      <dgm:t>
        <a:bodyPr/>
        <a:lstStyle/>
        <a:p>
          <a:r>
            <a:rPr lang="en-GB" sz="2400" b="1" dirty="0">
              <a:solidFill>
                <a:schemeClr val="bg1"/>
              </a:solidFill>
            </a:rPr>
            <a:t>Social Worker</a:t>
          </a:r>
        </a:p>
      </dgm:t>
    </dgm:pt>
    <dgm:pt modelId="{F043817B-54C6-411D-A1EF-7B5CEF9BE081}" type="parTrans" cxnId="{E9C97684-FFEB-4022-B123-08D67F7B18DD}">
      <dgm:prSet/>
      <dgm:spPr/>
      <dgm:t>
        <a:bodyPr/>
        <a:lstStyle/>
        <a:p>
          <a:endParaRPr lang="en-GB"/>
        </a:p>
      </dgm:t>
    </dgm:pt>
    <dgm:pt modelId="{8942F811-E252-41A2-8107-A8855199A3D0}" type="sibTrans" cxnId="{E9C97684-FFEB-4022-B123-08D67F7B18DD}">
      <dgm:prSet/>
      <dgm:spPr/>
      <dgm:t>
        <a:bodyPr/>
        <a:lstStyle/>
        <a:p>
          <a:endParaRPr lang="en-GB"/>
        </a:p>
      </dgm:t>
    </dgm:pt>
    <dgm:pt modelId="{A7A1B6E3-10DE-48E4-9C20-76492929D47B}">
      <dgm:prSet phldrT="[Text]" custT="1"/>
      <dgm:spPr>
        <a:solidFill>
          <a:schemeClr val="accent5">
            <a:alpha val="50000"/>
          </a:schemeClr>
        </a:solidFill>
      </dgm:spPr>
      <dgm:t>
        <a:bodyPr/>
        <a:lstStyle/>
        <a:p>
          <a:r>
            <a:rPr lang="en-GB" sz="1600" b="1" dirty="0">
              <a:solidFill>
                <a:schemeClr val="bg1"/>
              </a:solidFill>
            </a:rPr>
            <a:t>Care Inspectorate</a:t>
          </a:r>
        </a:p>
      </dgm:t>
    </dgm:pt>
    <dgm:pt modelId="{A2EFBB83-2CE7-4C5F-B482-E6DB79FDBD3C}" type="parTrans" cxnId="{F0849424-27CE-4116-A1AA-B76F2224081C}">
      <dgm:prSet/>
      <dgm:spPr/>
      <dgm:t>
        <a:bodyPr/>
        <a:lstStyle/>
        <a:p>
          <a:endParaRPr lang="en-GB"/>
        </a:p>
      </dgm:t>
    </dgm:pt>
    <dgm:pt modelId="{E4E8C1B0-346D-4A22-9AA7-02343B50E308}" type="sibTrans" cxnId="{F0849424-27CE-4116-A1AA-B76F2224081C}">
      <dgm:prSet/>
      <dgm:spPr/>
      <dgm:t>
        <a:bodyPr/>
        <a:lstStyle/>
        <a:p>
          <a:endParaRPr lang="en-GB"/>
        </a:p>
      </dgm:t>
    </dgm:pt>
    <dgm:pt modelId="{2472A8DD-59C4-43FE-8BE2-33D238C1ECEC}">
      <dgm:prSet/>
      <dgm:spPr>
        <a:solidFill>
          <a:srgbClr val="6E5292">
            <a:alpha val="50000"/>
          </a:srgbClr>
        </a:solidFill>
      </dgm:spPr>
      <dgm:t>
        <a:bodyPr/>
        <a:lstStyle/>
        <a:p>
          <a:r>
            <a:rPr lang="en-GB" b="1" dirty="0">
              <a:solidFill>
                <a:schemeClr val="bg1"/>
              </a:solidFill>
            </a:rPr>
            <a:t>Key Worker</a:t>
          </a:r>
          <a:endParaRPr lang="en-GB" dirty="0">
            <a:solidFill>
              <a:schemeClr val="bg1"/>
            </a:solidFill>
          </a:endParaRPr>
        </a:p>
      </dgm:t>
    </dgm:pt>
    <dgm:pt modelId="{C1407A90-17FE-4DEF-8523-126F1BA01A15}" type="parTrans" cxnId="{940BE1BE-C6C4-429D-AA49-AC91289C295E}">
      <dgm:prSet/>
      <dgm:spPr/>
      <dgm:t>
        <a:bodyPr/>
        <a:lstStyle/>
        <a:p>
          <a:endParaRPr lang="en-GB"/>
        </a:p>
      </dgm:t>
    </dgm:pt>
    <dgm:pt modelId="{C638F880-93F5-4874-B999-D24BCA50D308}" type="sibTrans" cxnId="{940BE1BE-C6C4-429D-AA49-AC91289C295E}">
      <dgm:prSet/>
      <dgm:spPr/>
      <dgm:t>
        <a:bodyPr/>
        <a:lstStyle/>
        <a:p>
          <a:endParaRPr lang="en-GB"/>
        </a:p>
      </dgm:t>
    </dgm:pt>
    <dgm:pt modelId="{E10BDECC-3036-4161-8E10-97871771227E}">
      <dgm:prSet/>
      <dgm:spPr/>
      <dgm:t>
        <a:bodyPr/>
        <a:lstStyle/>
        <a:p>
          <a:endParaRPr lang="en-GB"/>
        </a:p>
      </dgm:t>
    </dgm:pt>
    <dgm:pt modelId="{3DC411D7-AFCF-4E66-81CC-67EC78D68B79}" type="parTrans" cxnId="{73B8DC36-9CC4-4E4A-BBC0-A4DBB5002909}">
      <dgm:prSet/>
      <dgm:spPr/>
      <dgm:t>
        <a:bodyPr/>
        <a:lstStyle/>
        <a:p>
          <a:endParaRPr lang="en-GB"/>
        </a:p>
      </dgm:t>
    </dgm:pt>
    <dgm:pt modelId="{DAA7F926-B0ED-4E75-AE81-5A53ECE262DD}" type="sibTrans" cxnId="{73B8DC36-9CC4-4E4A-BBC0-A4DBB5002909}">
      <dgm:prSet/>
      <dgm:spPr/>
      <dgm:t>
        <a:bodyPr/>
        <a:lstStyle/>
        <a:p>
          <a:endParaRPr lang="en-GB"/>
        </a:p>
      </dgm:t>
    </dgm:pt>
    <dgm:pt modelId="{32A305FD-F92F-4761-B8B9-EA207C7B8B70}">
      <dgm:prSet/>
      <dgm:spPr/>
      <dgm:t>
        <a:bodyPr/>
        <a:lstStyle/>
        <a:p>
          <a:endParaRPr lang="en-GB"/>
        </a:p>
      </dgm:t>
    </dgm:pt>
    <dgm:pt modelId="{A893BB4D-6389-4D12-BF74-79A03978C7F5}" type="parTrans" cxnId="{81AA65BC-2374-4588-9656-12BCA9DD2632}">
      <dgm:prSet/>
      <dgm:spPr/>
      <dgm:t>
        <a:bodyPr/>
        <a:lstStyle/>
        <a:p>
          <a:endParaRPr lang="en-GB"/>
        </a:p>
      </dgm:t>
    </dgm:pt>
    <dgm:pt modelId="{BEA6F697-3F12-483E-BEB6-4B3591072074}" type="sibTrans" cxnId="{81AA65BC-2374-4588-9656-12BCA9DD2632}">
      <dgm:prSet/>
      <dgm:spPr/>
      <dgm:t>
        <a:bodyPr/>
        <a:lstStyle/>
        <a:p>
          <a:endParaRPr lang="en-GB"/>
        </a:p>
      </dgm:t>
    </dgm:pt>
    <dgm:pt modelId="{7AB6A1DE-DC8A-4669-A47C-6DD870ACDFB1}">
      <dgm:prSet/>
      <dgm:spPr>
        <a:solidFill>
          <a:srgbClr val="9933FF">
            <a:alpha val="49804"/>
          </a:srgbClr>
        </a:solidFill>
      </dgm:spPr>
      <dgm:t>
        <a:bodyPr/>
        <a:lstStyle/>
        <a:p>
          <a:r>
            <a:rPr lang="en-GB" b="1" dirty="0">
              <a:solidFill>
                <a:schemeClr val="bg1"/>
              </a:solidFill>
            </a:rPr>
            <a:t>OPG Rep</a:t>
          </a:r>
          <a:endParaRPr lang="en-GB" dirty="0">
            <a:solidFill>
              <a:schemeClr val="bg1"/>
            </a:solidFill>
          </a:endParaRPr>
        </a:p>
      </dgm:t>
    </dgm:pt>
    <dgm:pt modelId="{18E578B9-8B56-44B4-9175-21D0D362DE48}" type="parTrans" cxnId="{CF0EAB08-D288-4023-9C02-F5F5FC449288}">
      <dgm:prSet/>
      <dgm:spPr/>
      <dgm:t>
        <a:bodyPr/>
        <a:lstStyle/>
        <a:p>
          <a:endParaRPr lang="en-GB"/>
        </a:p>
      </dgm:t>
    </dgm:pt>
    <dgm:pt modelId="{45215974-94FA-4CE4-93C8-3CC966F7FE14}" type="sibTrans" cxnId="{CF0EAB08-D288-4023-9C02-F5F5FC449288}">
      <dgm:prSet/>
      <dgm:spPr/>
      <dgm:t>
        <a:bodyPr/>
        <a:lstStyle/>
        <a:p>
          <a:endParaRPr lang="en-GB"/>
        </a:p>
      </dgm:t>
    </dgm:pt>
    <dgm:pt modelId="{BC459B69-9D97-4DE6-A908-C07AD874B934}">
      <dgm:prSet phldrT="[Text]" custT="1"/>
      <dgm:spPr>
        <a:solidFill>
          <a:srgbClr val="CCCCFF">
            <a:alpha val="49804"/>
          </a:srgbClr>
        </a:solidFill>
      </dgm:spPr>
      <dgm:t>
        <a:bodyPr/>
        <a:lstStyle/>
        <a:p>
          <a:r>
            <a:rPr lang="en-GB" sz="2000" b="1" dirty="0">
              <a:solidFill>
                <a:schemeClr val="bg1"/>
              </a:solidFill>
            </a:rPr>
            <a:t>Social Work Assistant</a:t>
          </a:r>
        </a:p>
      </dgm:t>
    </dgm:pt>
    <dgm:pt modelId="{1DEF23E7-575A-4322-933D-658E9F8E0D76}" type="parTrans" cxnId="{3A816850-DE01-4483-8832-2BD96ABF3BF9}">
      <dgm:prSet/>
      <dgm:spPr/>
      <dgm:t>
        <a:bodyPr/>
        <a:lstStyle/>
        <a:p>
          <a:endParaRPr lang="en-GB"/>
        </a:p>
      </dgm:t>
    </dgm:pt>
    <dgm:pt modelId="{39AC5E42-B73C-4504-8477-A5B99441E9E2}" type="sibTrans" cxnId="{3A816850-DE01-4483-8832-2BD96ABF3BF9}">
      <dgm:prSet/>
      <dgm:spPr/>
      <dgm:t>
        <a:bodyPr/>
        <a:lstStyle/>
        <a:p>
          <a:endParaRPr lang="en-GB"/>
        </a:p>
      </dgm:t>
    </dgm:pt>
    <dgm:pt modelId="{B64770F7-5498-4789-B288-AC110493510F}">
      <dgm:prSet phldrT="[Text]" custT="1"/>
      <dgm:spPr>
        <a:solidFill>
          <a:srgbClr val="CC00FF">
            <a:alpha val="50000"/>
          </a:srgbClr>
        </a:solidFill>
      </dgm:spPr>
      <dgm:t>
        <a:bodyPr/>
        <a:lstStyle/>
        <a:p>
          <a:r>
            <a:rPr lang="en-GB" sz="1800" b="1" dirty="0">
              <a:solidFill>
                <a:schemeClr val="bg1"/>
              </a:solidFill>
            </a:rPr>
            <a:t>Health Professional</a:t>
          </a:r>
        </a:p>
      </dgm:t>
    </dgm:pt>
    <dgm:pt modelId="{47C525A0-6531-4F85-90A1-0A4EC99A5A4A}" type="parTrans" cxnId="{5EC195F3-3116-41FC-AC78-C5DBCF4E19DF}">
      <dgm:prSet/>
      <dgm:spPr/>
      <dgm:t>
        <a:bodyPr/>
        <a:lstStyle/>
        <a:p>
          <a:endParaRPr lang="en-GB"/>
        </a:p>
      </dgm:t>
    </dgm:pt>
    <dgm:pt modelId="{AF0A1342-431D-4B44-A7F8-23D70E1133AC}" type="sibTrans" cxnId="{5EC195F3-3116-41FC-AC78-C5DBCF4E19DF}">
      <dgm:prSet/>
      <dgm:spPr/>
      <dgm:t>
        <a:bodyPr/>
        <a:lstStyle/>
        <a:p>
          <a:endParaRPr lang="en-GB"/>
        </a:p>
      </dgm:t>
    </dgm:pt>
    <dgm:pt modelId="{9BC15330-9F28-4F0D-A781-3B025D0D1718}" type="pres">
      <dgm:prSet presAssocID="{A1808F59-B3A3-4A13-9183-96ABBAF3D3B3}" presName="Name0" presStyleCnt="0">
        <dgm:presLayoutVars>
          <dgm:chMax val="7"/>
          <dgm:dir/>
          <dgm:resizeHandles val="exact"/>
        </dgm:presLayoutVars>
      </dgm:prSet>
      <dgm:spPr/>
    </dgm:pt>
    <dgm:pt modelId="{B1DA4FAA-3DA9-44CE-83D3-F42ABB2E0142}" type="pres">
      <dgm:prSet presAssocID="{A1808F59-B3A3-4A13-9183-96ABBAF3D3B3}" presName="ellipse1" presStyleLbl="vennNode1" presStyleIdx="0" presStyleCnt="7">
        <dgm:presLayoutVars>
          <dgm:bulletEnabled val="1"/>
        </dgm:presLayoutVars>
      </dgm:prSet>
      <dgm:spPr/>
    </dgm:pt>
    <dgm:pt modelId="{BB5C15A4-BA1F-4E36-8272-8D1A01F6C0BD}" type="pres">
      <dgm:prSet presAssocID="{A1808F59-B3A3-4A13-9183-96ABBAF3D3B3}" presName="ellipse2" presStyleLbl="vennNode1" presStyleIdx="1" presStyleCnt="7">
        <dgm:presLayoutVars>
          <dgm:bulletEnabled val="1"/>
        </dgm:presLayoutVars>
      </dgm:prSet>
      <dgm:spPr/>
    </dgm:pt>
    <dgm:pt modelId="{F1DC47FE-3D06-474F-ADC4-A26FC0E7DEE4}" type="pres">
      <dgm:prSet presAssocID="{A1808F59-B3A3-4A13-9183-96ABBAF3D3B3}" presName="ellipse3" presStyleLbl="vennNode1" presStyleIdx="2" presStyleCnt="7" custLinFactNeighborX="1222" custLinFactNeighborY="398">
        <dgm:presLayoutVars>
          <dgm:bulletEnabled val="1"/>
        </dgm:presLayoutVars>
      </dgm:prSet>
      <dgm:spPr/>
    </dgm:pt>
    <dgm:pt modelId="{8EBF6D00-7DD6-4ECB-B504-F465DC331888}" type="pres">
      <dgm:prSet presAssocID="{A1808F59-B3A3-4A13-9183-96ABBAF3D3B3}" presName="ellipse4" presStyleLbl="vennNode1" presStyleIdx="3" presStyleCnt="7" custLinFactNeighborX="20" custLinFactNeighborY="-3067">
        <dgm:presLayoutVars>
          <dgm:bulletEnabled val="1"/>
        </dgm:presLayoutVars>
      </dgm:prSet>
      <dgm:spPr/>
    </dgm:pt>
    <dgm:pt modelId="{862CA7FA-826D-41C6-BD84-5C1EE8396D71}" type="pres">
      <dgm:prSet presAssocID="{A1808F59-B3A3-4A13-9183-96ABBAF3D3B3}" presName="ellipse5" presStyleLbl="vennNode1" presStyleIdx="4" presStyleCnt="7" custLinFactNeighborX="-1222" custLinFactNeighborY="-8">
        <dgm:presLayoutVars>
          <dgm:bulletEnabled val="1"/>
        </dgm:presLayoutVars>
      </dgm:prSet>
      <dgm:spPr/>
    </dgm:pt>
    <dgm:pt modelId="{50F555D7-7D37-4D8A-82FD-688407B729C4}" type="pres">
      <dgm:prSet presAssocID="{A1808F59-B3A3-4A13-9183-96ABBAF3D3B3}" presName="ellipse6" presStyleLbl="vennNode1" presStyleIdx="5" presStyleCnt="7" custScaleX="104896" custLinFactNeighborX="-3717" custLinFactNeighborY="2478">
        <dgm:presLayoutVars>
          <dgm:bulletEnabled val="1"/>
        </dgm:presLayoutVars>
      </dgm:prSet>
      <dgm:spPr/>
    </dgm:pt>
    <dgm:pt modelId="{911E1B53-9E4F-475A-9746-7F1060018F33}" type="pres">
      <dgm:prSet presAssocID="{A1808F59-B3A3-4A13-9183-96ABBAF3D3B3}" presName="ellipse7" presStyleLbl="vennNode1" presStyleIdx="6" presStyleCnt="7">
        <dgm:presLayoutVars>
          <dgm:bulletEnabled val="1"/>
        </dgm:presLayoutVars>
      </dgm:prSet>
      <dgm:spPr/>
    </dgm:pt>
  </dgm:ptLst>
  <dgm:cxnLst>
    <dgm:cxn modelId="{55D1CE07-6955-4043-896C-C0DA82C472C4}" type="presOf" srcId="{8C25C03A-67C1-4A7A-9B39-2E1DA4E8AD15}" destId="{B1DA4FAA-3DA9-44CE-83D3-F42ABB2E0142}" srcOrd="0" destOrd="0" presId="urn:microsoft.com/office/officeart/2005/8/layout/rings+Icon"/>
    <dgm:cxn modelId="{CF0EAB08-D288-4023-9C02-F5F5FC449288}" srcId="{A1808F59-B3A3-4A13-9183-96ABBAF3D3B3}" destId="{7AB6A1DE-DC8A-4669-A47C-6DD870ACDFB1}" srcOrd="2" destOrd="0" parTransId="{18E578B9-8B56-44B4-9175-21D0D362DE48}" sibTransId="{45215974-94FA-4CE4-93C8-3CC966F7FE14}"/>
    <dgm:cxn modelId="{3138450C-D56F-4EE8-BEEF-6617CCD76DA0}" type="presOf" srcId="{A1808F59-B3A3-4A13-9183-96ABBAF3D3B3}" destId="{9BC15330-9F28-4F0D-A781-3B025D0D1718}" srcOrd="0" destOrd="0" presId="urn:microsoft.com/office/officeart/2005/8/layout/rings+Icon"/>
    <dgm:cxn modelId="{1DC73B15-C945-4BF6-BEDC-DA4FBC04FD48}" type="presOf" srcId="{7AB6A1DE-DC8A-4669-A47C-6DD870ACDFB1}" destId="{F1DC47FE-3D06-474F-ADC4-A26FC0E7DEE4}" srcOrd="0" destOrd="0" presId="urn:microsoft.com/office/officeart/2005/8/layout/rings+Icon"/>
    <dgm:cxn modelId="{F0849424-27CE-4116-A1AA-B76F2224081C}" srcId="{A1808F59-B3A3-4A13-9183-96ABBAF3D3B3}" destId="{A7A1B6E3-10DE-48E4-9C20-76492929D47B}" srcOrd="4" destOrd="0" parTransId="{A2EFBB83-2CE7-4C5F-B482-E6DB79FDBD3C}" sibTransId="{E4E8C1B0-346D-4A22-9AA7-02343B50E308}"/>
    <dgm:cxn modelId="{AF63E825-6188-4E26-86D7-A70AE3EA69AD}" type="presOf" srcId="{B64770F7-5498-4789-B288-AC110493510F}" destId="{50F555D7-7D37-4D8A-82FD-688407B729C4}" srcOrd="0" destOrd="0" presId="urn:microsoft.com/office/officeart/2005/8/layout/rings+Icon"/>
    <dgm:cxn modelId="{73B8DC36-9CC4-4E4A-BBC0-A4DBB5002909}" srcId="{A1808F59-B3A3-4A13-9183-96ABBAF3D3B3}" destId="{E10BDECC-3036-4161-8E10-97871771227E}" srcOrd="8" destOrd="0" parTransId="{3DC411D7-AFCF-4E66-81CC-67EC78D68B79}" sibTransId="{DAA7F926-B0ED-4E75-AE81-5A53ECE262DD}"/>
    <dgm:cxn modelId="{3A816850-DE01-4483-8832-2BD96ABF3BF9}" srcId="{A1808F59-B3A3-4A13-9183-96ABBAF3D3B3}" destId="{BC459B69-9D97-4DE6-A908-C07AD874B934}" srcOrd="3" destOrd="0" parTransId="{1DEF23E7-575A-4322-933D-658E9F8E0D76}" sibTransId="{39AC5E42-B73C-4504-8477-A5B99441E9E2}"/>
    <dgm:cxn modelId="{E226276D-DB03-4668-A041-D5D9E0530B57}" type="presOf" srcId="{BC459B69-9D97-4DE6-A908-C07AD874B934}" destId="{8EBF6D00-7DD6-4ECB-B504-F465DC331888}" srcOrd="0" destOrd="0" presId="urn:microsoft.com/office/officeart/2005/8/layout/rings+Icon"/>
    <dgm:cxn modelId="{E9C97684-FFEB-4022-B123-08D67F7B18DD}" srcId="{A1808F59-B3A3-4A13-9183-96ABBAF3D3B3}" destId="{6DA19D05-8A8B-4330-B514-5DB35FF77F3E}" srcOrd="1" destOrd="0" parTransId="{F043817B-54C6-411D-A1EF-7B5CEF9BE081}" sibTransId="{8942F811-E252-41A2-8107-A8855199A3D0}"/>
    <dgm:cxn modelId="{A06147B7-481A-48D0-919B-853BE4DBE2B1}" srcId="{A1808F59-B3A3-4A13-9183-96ABBAF3D3B3}" destId="{8C25C03A-67C1-4A7A-9B39-2E1DA4E8AD15}" srcOrd="0" destOrd="0" parTransId="{03070681-CEEE-43EB-AFB7-20005C210586}" sibTransId="{C1455C51-261F-48AB-B40A-86D1E0611EFE}"/>
    <dgm:cxn modelId="{81AA65BC-2374-4588-9656-12BCA9DD2632}" srcId="{A1808F59-B3A3-4A13-9183-96ABBAF3D3B3}" destId="{32A305FD-F92F-4761-B8B9-EA207C7B8B70}" srcOrd="7" destOrd="0" parTransId="{A893BB4D-6389-4D12-BF74-79A03978C7F5}" sibTransId="{BEA6F697-3F12-483E-BEB6-4B3591072074}"/>
    <dgm:cxn modelId="{940BE1BE-C6C4-429D-AA49-AC91289C295E}" srcId="{A1808F59-B3A3-4A13-9183-96ABBAF3D3B3}" destId="{2472A8DD-59C4-43FE-8BE2-33D238C1ECEC}" srcOrd="6" destOrd="0" parTransId="{C1407A90-17FE-4DEF-8523-126F1BA01A15}" sibTransId="{C638F880-93F5-4874-B999-D24BCA50D308}"/>
    <dgm:cxn modelId="{2BBEF0E1-B45C-40C7-8E6A-E74E5DD180A6}" type="presOf" srcId="{2472A8DD-59C4-43FE-8BE2-33D238C1ECEC}" destId="{911E1B53-9E4F-475A-9746-7F1060018F33}" srcOrd="0" destOrd="0" presId="urn:microsoft.com/office/officeart/2005/8/layout/rings+Icon"/>
    <dgm:cxn modelId="{994340E7-D22A-4E32-9E02-C9C1A9F75150}" type="presOf" srcId="{A7A1B6E3-10DE-48E4-9C20-76492929D47B}" destId="{862CA7FA-826D-41C6-BD84-5C1EE8396D71}" srcOrd="0" destOrd="0" presId="urn:microsoft.com/office/officeart/2005/8/layout/rings+Icon"/>
    <dgm:cxn modelId="{DE3E24F2-E451-4A2F-A3EF-8EB26EA36F64}" type="presOf" srcId="{6DA19D05-8A8B-4330-B514-5DB35FF77F3E}" destId="{BB5C15A4-BA1F-4E36-8272-8D1A01F6C0BD}" srcOrd="0" destOrd="0" presId="urn:microsoft.com/office/officeart/2005/8/layout/rings+Icon"/>
    <dgm:cxn modelId="{5EC195F3-3116-41FC-AC78-C5DBCF4E19DF}" srcId="{A1808F59-B3A3-4A13-9183-96ABBAF3D3B3}" destId="{B64770F7-5498-4789-B288-AC110493510F}" srcOrd="5" destOrd="0" parTransId="{47C525A0-6531-4F85-90A1-0A4EC99A5A4A}" sibTransId="{AF0A1342-431D-4B44-A7F8-23D70E1133AC}"/>
    <dgm:cxn modelId="{1A7F378A-9760-4285-A638-5D1BD557A26E}" type="presParOf" srcId="{9BC15330-9F28-4F0D-A781-3B025D0D1718}" destId="{B1DA4FAA-3DA9-44CE-83D3-F42ABB2E0142}" srcOrd="0" destOrd="0" presId="urn:microsoft.com/office/officeart/2005/8/layout/rings+Icon"/>
    <dgm:cxn modelId="{FF9E8FCC-103E-422E-82AC-D370ED1CEFE8}" type="presParOf" srcId="{9BC15330-9F28-4F0D-A781-3B025D0D1718}" destId="{BB5C15A4-BA1F-4E36-8272-8D1A01F6C0BD}" srcOrd="1" destOrd="0" presId="urn:microsoft.com/office/officeart/2005/8/layout/rings+Icon"/>
    <dgm:cxn modelId="{6DD848D5-B651-4E22-B5EB-635B56B8AB5B}" type="presParOf" srcId="{9BC15330-9F28-4F0D-A781-3B025D0D1718}" destId="{F1DC47FE-3D06-474F-ADC4-A26FC0E7DEE4}" srcOrd="2" destOrd="0" presId="urn:microsoft.com/office/officeart/2005/8/layout/rings+Icon"/>
    <dgm:cxn modelId="{B65CB9A4-4BEC-487E-B1E9-3E086690EE6F}" type="presParOf" srcId="{9BC15330-9F28-4F0D-A781-3B025D0D1718}" destId="{8EBF6D00-7DD6-4ECB-B504-F465DC331888}" srcOrd="3" destOrd="0" presId="urn:microsoft.com/office/officeart/2005/8/layout/rings+Icon"/>
    <dgm:cxn modelId="{6FE11D21-3F4D-4CD1-BB24-7F14A18E50C4}" type="presParOf" srcId="{9BC15330-9F28-4F0D-A781-3B025D0D1718}" destId="{862CA7FA-826D-41C6-BD84-5C1EE8396D71}" srcOrd="4" destOrd="0" presId="urn:microsoft.com/office/officeart/2005/8/layout/rings+Icon"/>
    <dgm:cxn modelId="{8EACC4EE-E1BB-4AC6-BA06-680237161D68}" type="presParOf" srcId="{9BC15330-9F28-4F0D-A781-3B025D0D1718}" destId="{50F555D7-7D37-4D8A-82FD-688407B729C4}" srcOrd="5" destOrd="0" presId="urn:microsoft.com/office/officeart/2005/8/layout/rings+Icon"/>
    <dgm:cxn modelId="{B69A8277-6A95-4D0D-88BD-0E648F86798E}" type="presParOf" srcId="{9BC15330-9F28-4F0D-A781-3B025D0D1718}" destId="{911E1B53-9E4F-475A-9746-7F1060018F33}" srcOrd="6"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F331BE-B746-4697-9AA9-21B7D66AE42F}">
      <dsp:nvSpPr>
        <dsp:cNvPr id="0" name=""/>
        <dsp:cNvSpPr/>
      </dsp:nvSpPr>
      <dsp:spPr>
        <a:xfrm>
          <a:off x="4005698" y="0"/>
          <a:ext cx="2227545" cy="2227884"/>
        </a:xfrm>
        <a:prstGeom prst="circularArrow">
          <a:avLst>
            <a:gd name="adj1" fmla="val 10980"/>
            <a:gd name="adj2" fmla="val 1142322"/>
            <a:gd name="adj3" fmla="val 4500000"/>
            <a:gd name="adj4" fmla="val 10800000"/>
            <a:gd name="adj5" fmla="val 12500"/>
          </a:avLst>
        </a:prstGeom>
        <a:solidFill>
          <a:srgbClr val="CCCC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B17F6D-81B1-4952-96D3-D39A266351CD}">
      <dsp:nvSpPr>
        <dsp:cNvPr id="0" name=""/>
        <dsp:cNvSpPr/>
      </dsp:nvSpPr>
      <dsp:spPr>
        <a:xfrm>
          <a:off x="4498059" y="804333"/>
          <a:ext cx="1237803" cy="618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bg1"/>
              </a:solidFill>
            </a:rPr>
            <a:t>Undue Pressure</a:t>
          </a:r>
        </a:p>
      </dsp:txBody>
      <dsp:txXfrm>
        <a:off x="4498059" y="804333"/>
        <a:ext cx="1237803" cy="618753"/>
      </dsp:txXfrm>
    </dsp:sp>
    <dsp:sp modelId="{AEDBB077-EFDA-4DF4-9CC0-9D7CE157C1A5}">
      <dsp:nvSpPr>
        <dsp:cNvPr id="0" name=""/>
        <dsp:cNvSpPr/>
      </dsp:nvSpPr>
      <dsp:spPr>
        <a:xfrm>
          <a:off x="3387006" y="1280084"/>
          <a:ext cx="2227545" cy="2227884"/>
        </a:xfrm>
        <a:prstGeom prst="leftCircularArrow">
          <a:avLst>
            <a:gd name="adj1" fmla="val 10980"/>
            <a:gd name="adj2" fmla="val 1142322"/>
            <a:gd name="adj3" fmla="val 6300000"/>
            <a:gd name="adj4" fmla="val 18900000"/>
            <a:gd name="adj5" fmla="val 12500"/>
          </a:avLst>
        </a:prstGeom>
        <a:solidFill>
          <a:srgbClr val="6E529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30FFBE-74F5-4725-983D-6BC1159F34E1}">
      <dsp:nvSpPr>
        <dsp:cNvPr id="0" name=""/>
        <dsp:cNvSpPr/>
      </dsp:nvSpPr>
      <dsp:spPr>
        <a:xfrm>
          <a:off x="3881876" y="2091823"/>
          <a:ext cx="1237803" cy="618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bg1"/>
              </a:solidFill>
            </a:rPr>
            <a:t>Disguised Compliance</a:t>
          </a:r>
        </a:p>
      </dsp:txBody>
      <dsp:txXfrm>
        <a:off x="3881876" y="2091823"/>
        <a:ext cx="1237803" cy="618753"/>
      </dsp:txXfrm>
    </dsp:sp>
    <dsp:sp modelId="{488900A8-E3D9-4F75-A046-575C3E9B6F9B}">
      <dsp:nvSpPr>
        <dsp:cNvPr id="0" name=""/>
        <dsp:cNvSpPr/>
      </dsp:nvSpPr>
      <dsp:spPr>
        <a:xfrm>
          <a:off x="4164241" y="2713353"/>
          <a:ext cx="1913806" cy="1914573"/>
        </a:xfrm>
        <a:prstGeom prst="blockArc">
          <a:avLst>
            <a:gd name="adj1" fmla="val 13500000"/>
            <a:gd name="adj2" fmla="val 10800000"/>
            <a:gd name="adj3" fmla="val 12740"/>
          </a:avLst>
        </a:prstGeom>
        <a:solidFill>
          <a:srgbClr val="9966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2C27C5-10DD-47E5-A87B-FD1D92040AE2}">
      <dsp:nvSpPr>
        <dsp:cNvPr id="0" name=""/>
        <dsp:cNvSpPr/>
      </dsp:nvSpPr>
      <dsp:spPr>
        <a:xfrm>
          <a:off x="4500987" y="3381163"/>
          <a:ext cx="1237803" cy="618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bg1"/>
              </a:solidFill>
            </a:rPr>
            <a:t>Coercive Control</a:t>
          </a:r>
        </a:p>
      </dsp:txBody>
      <dsp:txXfrm>
        <a:off x="4500987" y="3381163"/>
        <a:ext cx="1237803" cy="6187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A4FAA-3DA9-44CE-83D3-F42ABB2E0142}">
      <dsp:nvSpPr>
        <dsp:cNvPr id="0" name=""/>
        <dsp:cNvSpPr/>
      </dsp:nvSpPr>
      <dsp:spPr>
        <a:xfrm>
          <a:off x="0" y="18738"/>
          <a:ext cx="2409241" cy="2409281"/>
        </a:xfrm>
        <a:prstGeom prst="ellipse">
          <a:avLst/>
        </a:prstGeom>
        <a:solidFill>
          <a:srgbClr val="DCC8FA">
            <a:alpha val="5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bg1"/>
              </a:solidFill>
            </a:rPr>
            <a:t>Police Officer</a:t>
          </a:r>
        </a:p>
      </dsp:txBody>
      <dsp:txXfrm>
        <a:off x="352825" y="371569"/>
        <a:ext cx="1703591" cy="1703619"/>
      </dsp:txXfrm>
    </dsp:sp>
    <dsp:sp modelId="{BB5C15A4-BA1F-4E36-8272-8D1A01F6C0BD}">
      <dsp:nvSpPr>
        <dsp:cNvPr id="0" name=""/>
        <dsp:cNvSpPr/>
      </dsp:nvSpPr>
      <dsp:spPr>
        <a:xfrm>
          <a:off x="1233570" y="1791511"/>
          <a:ext cx="2409241" cy="2409281"/>
        </a:xfrm>
        <a:prstGeom prst="ellipse">
          <a:avLst/>
        </a:prstGeom>
        <a:solidFill>
          <a:schemeClr val="accent1">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bg1"/>
              </a:solidFill>
            </a:rPr>
            <a:t>Social Worker</a:t>
          </a:r>
        </a:p>
      </dsp:txBody>
      <dsp:txXfrm>
        <a:off x="1586395" y="2144342"/>
        <a:ext cx="1703591" cy="1703619"/>
      </dsp:txXfrm>
    </dsp:sp>
    <dsp:sp modelId="{F1DC47FE-3D06-474F-ADC4-A26FC0E7DEE4}">
      <dsp:nvSpPr>
        <dsp:cNvPr id="0" name=""/>
        <dsp:cNvSpPr/>
      </dsp:nvSpPr>
      <dsp:spPr>
        <a:xfrm>
          <a:off x="2497563" y="28327"/>
          <a:ext cx="2409241" cy="2409281"/>
        </a:xfrm>
        <a:prstGeom prst="ellipse">
          <a:avLst/>
        </a:prstGeom>
        <a:solidFill>
          <a:srgbClr val="9933FF">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GB" sz="3600" b="1" kern="1200" dirty="0">
              <a:solidFill>
                <a:schemeClr val="bg1"/>
              </a:solidFill>
            </a:rPr>
            <a:t>OPG Rep</a:t>
          </a:r>
          <a:endParaRPr lang="en-GB" sz="3600" kern="1200" dirty="0">
            <a:solidFill>
              <a:schemeClr val="bg1"/>
            </a:solidFill>
          </a:endParaRPr>
        </a:p>
      </dsp:txBody>
      <dsp:txXfrm>
        <a:off x="2850388" y="381158"/>
        <a:ext cx="1703591" cy="1703619"/>
      </dsp:txXfrm>
    </dsp:sp>
    <dsp:sp modelId="{8EBF6D00-7DD6-4ECB-B504-F465DC331888}">
      <dsp:nvSpPr>
        <dsp:cNvPr id="0" name=""/>
        <dsp:cNvSpPr/>
      </dsp:nvSpPr>
      <dsp:spPr>
        <a:xfrm>
          <a:off x="3702175" y="1717618"/>
          <a:ext cx="2409241" cy="2409281"/>
        </a:xfrm>
        <a:prstGeom prst="ellipse">
          <a:avLst/>
        </a:prstGeom>
        <a:solidFill>
          <a:srgbClr val="CCCCFF">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bg1"/>
              </a:solidFill>
            </a:rPr>
            <a:t>Social Work Assistant</a:t>
          </a:r>
        </a:p>
      </dsp:txBody>
      <dsp:txXfrm>
        <a:off x="4055000" y="2070449"/>
        <a:ext cx="1703591" cy="1703619"/>
      </dsp:txXfrm>
    </dsp:sp>
    <dsp:sp modelId="{862CA7FA-826D-41C6-BD84-5C1EE8396D71}">
      <dsp:nvSpPr>
        <dsp:cNvPr id="0" name=""/>
        <dsp:cNvSpPr/>
      </dsp:nvSpPr>
      <dsp:spPr>
        <a:xfrm>
          <a:off x="4906804" y="18545"/>
          <a:ext cx="2409241" cy="2409281"/>
        </a:xfrm>
        <a:prstGeom prst="ellipse">
          <a:avLst/>
        </a:prstGeom>
        <a:solidFill>
          <a:schemeClr val="accent5">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bg1"/>
              </a:solidFill>
            </a:rPr>
            <a:t>Care Inspectorate</a:t>
          </a:r>
        </a:p>
      </dsp:txBody>
      <dsp:txXfrm>
        <a:off x="5259629" y="371376"/>
        <a:ext cx="1703591" cy="1703619"/>
      </dsp:txXfrm>
    </dsp:sp>
    <dsp:sp modelId="{50F555D7-7D37-4D8A-82FD-688407B729C4}">
      <dsp:nvSpPr>
        <dsp:cNvPr id="0" name=""/>
        <dsp:cNvSpPr/>
      </dsp:nvSpPr>
      <dsp:spPr>
        <a:xfrm>
          <a:off x="6021286" y="1810250"/>
          <a:ext cx="2527197" cy="2409281"/>
        </a:xfrm>
        <a:prstGeom prst="ellipse">
          <a:avLst/>
        </a:prstGeom>
        <a:solidFill>
          <a:srgbClr val="CC00FF">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rPr>
            <a:t>Health Professional</a:t>
          </a:r>
        </a:p>
      </dsp:txBody>
      <dsp:txXfrm>
        <a:off x="6391385" y="2163081"/>
        <a:ext cx="1786999" cy="1703619"/>
      </dsp:txXfrm>
    </dsp:sp>
    <dsp:sp modelId="{911E1B53-9E4F-475A-9746-7F1060018F33}">
      <dsp:nvSpPr>
        <dsp:cNvPr id="0" name=""/>
        <dsp:cNvSpPr/>
      </dsp:nvSpPr>
      <dsp:spPr>
        <a:xfrm>
          <a:off x="7404368" y="18738"/>
          <a:ext cx="2409241" cy="2409281"/>
        </a:xfrm>
        <a:prstGeom prst="ellipse">
          <a:avLst/>
        </a:prstGeom>
        <a:solidFill>
          <a:srgbClr val="6E5292">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GB" sz="3600" b="1" kern="1200" dirty="0">
              <a:solidFill>
                <a:schemeClr val="bg1"/>
              </a:solidFill>
            </a:rPr>
            <a:t>Key Worker</a:t>
          </a:r>
          <a:endParaRPr lang="en-GB" sz="3600" kern="1200" dirty="0">
            <a:solidFill>
              <a:schemeClr val="bg1"/>
            </a:solidFill>
          </a:endParaRPr>
        </a:p>
      </dsp:txBody>
      <dsp:txXfrm>
        <a:off x="7757193" y="371569"/>
        <a:ext cx="1703591" cy="1703619"/>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E6D13E5-4CEC-3A4A-8E5D-AFCEE7512EEC}" type="slidenum">
              <a:t>‹#›</a:t>
            </a:fld>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EE7A52F-9D89-7442-A8E9-48D1527B5F6B}" type="datetimeFigureOut">
              <a:rPr lang="en-US" smtClean="0"/>
              <a:t>6/24/25</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526176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When thinking about is the person unable, consider do they have the skills to keep themselves safe, do they have the means – do they have supports, monies and resources to keep themselves safe. Do they have opportunity to change things, are they able to make changes based on their current situation. Are resources available to promote opportunity.</a:t>
            </a:r>
          </a:p>
          <a:p>
            <a:endParaRPr lang="en-GB" baseline="0" dirty="0"/>
          </a:p>
        </p:txBody>
      </p:sp>
      <p:sp>
        <p:nvSpPr>
          <p:cNvPr id="4" name="Slide Number Placeholder 3"/>
          <p:cNvSpPr>
            <a:spLocks noGrp="1"/>
          </p:cNvSpPr>
          <p:nvPr>
            <p:ph type="sldNum" sz="quarter" idx="10"/>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3092343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give case study to read  this should be different case</a:t>
            </a:r>
            <a:r>
              <a:rPr lang="en-GB" sz="1200" kern="1200" baseline="0" dirty="0">
                <a:solidFill>
                  <a:schemeClr val="tx1"/>
                </a:solidFill>
                <a:effectLst/>
                <a:latin typeface="+mn-lt"/>
                <a:ea typeface="+mn-ea"/>
                <a:cs typeface="+mn-cs"/>
              </a:rPr>
              <a:t> studies for different groups.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ask them to identify the risk of harm </a:t>
            </a:r>
          </a:p>
          <a:p>
            <a:r>
              <a:rPr lang="en-GB" sz="1200" kern="1200" dirty="0">
                <a:solidFill>
                  <a:schemeClr val="tx1"/>
                </a:solidFill>
                <a:effectLst/>
                <a:latin typeface="+mn-lt"/>
                <a:ea typeface="+mn-ea"/>
                <a:cs typeface="+mn-cs"/>
              </a:rPr>
              <a:t>what skills means and opportunity would someone have to have to safeguard against this harm</a:t>
            </a:r>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15</a:t>
            </a:fld>
            <a:endParaRPr lang="en-US" dirty="0"/>
          </a:p>
        </p:txBody>
      </p:sp>
    </p:spTree>
    <p:extLst>
      <p:ext uri="{BB962C8B-B14F-4D97-AF65-F5344CB8AC3E}">
        <p14:creationId xmlns:p14="http://schemas.microsoft.com/office/powerpoint/2010/main" val="2123853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simplified version of the process through to only the point of Investigative Interview.</a:t>
            </a:r>
          </a:p>
          <a:p>
            <a:endParaRPr lang="en-GB" dirty="0"/>
          </a:p>
          <a:p>
            <a:r>
              <a:rPr lang="en-GB" dirty="0"/>
              <a:t>Referral</a:t>
            </a:r>
            <a:r>
              <a:rPr lang="en-GB" baseline="0" dirty="0"/>
              <a:t> will come and inquiry to be completed.  </a:t>
            </a:r>
          </a:p>
          <a:p>
            <a:endParaRPr lang="en-GB" baseline="0" dirty="0"/>
          </a:p>
          <a:p>
            <a:r>
              <a:rPr lang="en-GB" baseline="0" dirty="0"/>
              <a:t>At the end of an inquiry a decision will be made to either close with no further action under ASP, or to progress to investigation. </a:t>
            </a:r>
          </a:p>
          <a:p>
            <a:endParaRPr lang="en-GB" baseline="0" dirty="0"/>
          </a:p>
          <a:p>
            <a:r>
              <a:rPr lang="en-GB" baseline="0" dirty="0"/>
              <a:t>If no further action this does not mean that no intervention is given, it might be more appropriate to process under AWI or MHCT legislations or an assessment of need is required.  </a:t>
            </a:r>
          </a:p>
          <a:p>
            <a:endParaRPr lang="en-GB" baseline="0" dirty="0"/>
          </a:p>
          <a:p>
            <a:r>
              <a:rPr lang="en-GB" baseline="0" dirty="0"/>
              <a:t>If progressing it has established with the information given and at this time the adult meets the three point criteria.  </a:t>
            </a:r>
          </a:p>
          <a:p>
            <a:endParaRPr lang="en-GB" baseline="0" dirty="0"/>
          </a:p>
          <a:p>
            <a:r>
              <a:rPr lang="en-GB" baseline="0" dirty="0"/>
              <a:t>We would then be completing an investigation.  This means that a council officer will be taking the lead in this. </a:t>
            </a:r>
          </a:p>
          <a:p>
            <a:endParaRPr lang="en-GB" baseline="0" dirty="0"/>
          </a:p>
          <a:p>
            <a:r>
              <a:rPr lang="en-GB" baseline="0" dirty="0"/>
              <a:t>All local authorities have their own timescales at this point.  These are available on your intranet page, and are usually stored in the local operational procedures/ briefing notes.  If you are unclear on the timescales please read these or ask manager after this session.  </a:t>
            </a:r>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17</a:t>
            </a:fld>
            <a:endParaRPr lang="en-US" dirty="0"/>
          </a:p>
        </p:txBody>
      </p:sp>
    </p:spTree>
    <p:extLst>
      <p:ext uri="{BB962C8B-B14F-4D97-AF65-F5344CB8AC3E}">
        <p14:creationId xmlns:p14="http://schemas.microsoft.com/office/powerpoint/2010/main" val="2568467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the last slide</a:t>
            </a:r>
            <a:r>
              <a:rPr lang="en-GB" baseline="0" dirty="0"/>
              <a:t> shows we are now moving into the investigation.  </a:t>
            </a:r>
          </a:p>
          <a:p>
            <a:endParaRPr lang="en-GB" baseline="0" dirty="0"/>
          </a:p>
          <a:p>
            <a:r>
              <a:rPr lang="en-GB" baseline="0" dirty="0"/>
              <a:t>A council Officer – who is a social worker who has undertaken the relevant training, will always take lead on this.  </a:t>
            </a:r>
          </a:p>
          <a:p>
            <a:endParaRPr lang="en-GB" baseline="0" dirty="0"/>
          </a:p>
          <a:p>
            <a:r>
              <a:rPr lang="en-GB" baseline="0" dirty="0"/>
              <a:t>As the secondary worker/ Second person you will be asked to support the council officer within this investigation.  </a:t>
            </a:r>
          </a:p>
        </p:txBody>
      </p:sp>
      <p:sp>
        <p:nvSpPr>
          <p:cNvPr id="4" name="Slide Number Placeholder 3"/>
          <p:cNvSpPr>
            <a:spLocks noGrp="1"/>
          </p:cNvSpPr>
          <p:nvPr>
            <p:ph type="sldNum" sz="quarter" idx="10"/>
          </p:nvPr>
        </p:nvSpPr>
        <p:spPr/>
        <p:txBody>
          <a:bodyPr/>
          <a:lstStyle/>
          <a:p>
            <a:fld id="{A89C7E07-3C67-C64C-8DA0-0404F6303970}" type="slidenum">
              <a:rPr lang="en-US" smtClean="0"/>
              <a:t>18</a:t>
            </a:fld>
            <a:endParaRPr lang="en-US" dirty="0"/>
          </a:p>
        </p:txBody>
      </p:sp>
    </p:spTree>
    <p:extLst>
      <p:ext uri="{BB962C8B-B14F-4D97-AF65-F5344CB8AC3E}">
        <p14:creationId xmlns:p14="http://schemas.microsoft.com/office/powerpoint/2010/main" val="1319774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a:t>
            </a:r>
            <a:r>
              <a:rPr lang="en-GB" baseline="0" dirty="0"/>
              <a:t> participants if there is anything from this quote that is surprising or missing to what they thought the investigation would be. </a:t>
            </a:r>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19</a:t>
            </a:fld>
            <a:endParaRPr lang="en-US" dirty="0"/>
          </a:p>
        </p:txBody>
      </p:sp>
    </p:spTree>
    <p:extLst>
      <p:ext uri="{BB962C8B-B14F-4D97-AF65-F5344CB8AC3E}">
        <p14:creationId xmlns:p14="http://schemas.microsoft.com/office/powerpoint/2010/main" val="15591660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a:t>
            </a:r>
            <a:r>
              <a:rPr lang="en-GB" baseline="0" dirty="0"/>
              <a:t> participants in their groups to discuss what their understanding of the purpose of the investigation is? </a:t>
            </a:r>
          </a:p>
          <a:p>
            <a:endParaRPr lang="en-GB" baseline="0" dirty="0"/>
          </a:p>
          <a:p>
            <a:r>
              <a:rPr lang="en-GB" baseline="0" dirty="0"/>
              <a:t>Identify someone to feedback one point.   </a:t>
            </a:r>
          </a:p>
        </p:txBody>
      </p:sp>
      <p:sp>
        <p:nvSpPr>
          <p:cNvPr id="4" name="Slide Number Placeholder 3"/>
          <p:cNvSpPr>
            <a:spLocks noGrp="1"/>
          </p:cNvSpPr>
          <p:nvPr>
            <p:ph type="sldNum" sz="quarter" idx="10"/>
          </p:nvPr>
        </p:nvSpPr>
        <p:spPr/>
        <p:txBody>
          <a:bodyPr/>
          <a:lstStyle/>
          <a:p>
            <a:fld id="{A89C7E07-3C67-C64C-8DA0-0404F6303970}" type="slidenum">
              <a:rPr lang="en-US" smtClean="0"/>
              <a:t>20</a:t>
            </a:fld>
            <a:endParaRPr lang="en-US" dirty="0"/>
          </a:p>
        </p:txBody>
      </p:sp>
    </p:spTree>
    <p:extLst>
      <p:ext uri="{BB962C8B-B14F-4D97-AF65-F5344CB8AC3E}">
        <p14:creationId xmlns:p14="http://schemas.microsoft.com/office/powerpoint/2010/main" val="3432687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Link in with what was previously discussed</a:t>
            </a:r>
            <a:r>
              <a:rPr lang="en-GB" baseline="0" dirty="0"/>
              <a:t> in the groups to what is included in the codes of practice </a:t>
            </a:r>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21</a:t>
            </a:fld>
            <a:endParaRPr lang="en-US" dirty="0"/>
          </a:p>
        </p:txBody>
      </p:sp>
    </p:spTree>
    <p:extLst>
      <p:ext uri="{BB962C8B-B14F-4D97-AF65-F5344CB8AC3E}">
        <p14:creationId xmlns:p14="http://schemas.microsoft.com/office/powerpoint/2010/main" val="435301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0" baseline="0" dirty="0"/>
              <a:t>This was one of the findings </a:t>
            </a:r>
            <a:r>
              <a:rPr lang="en-US" altLang="en-US" b="0" baseline="0" dirty="0"/>
              <a:t>form the Inquiry, in the case of </a:t>
            </a:r>
            <a:r>
              <a:rPr lang="en-GB" dirty="0"/>
              <a:t>Miss X she had previously made allegations of a sexual nature against him when she was a child, but she was considered an unreliable witness and the case didn’t reach court.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Miss X had been known to Social Work and Health since early childhood and both agencies were also aware of the long standing allegations relating to abuse perpetrated by her carer</a:t>
            </a:r>
            <a:r>
              <a:rPr lang="en-US" altLang="en-US" b="0" baseline="0" dirty="0"/>
              <a:t>abuse allegations she’d made against her harmer, but this was not adequately recorded and because of the Learning Disability, she was deemed to be an unreliable witness. Her harmer was therefore able to become her </a:t>
            </a:r>
            <a:r>
              <a:rPr lang="en-US" altLang="en-US" b="0" baseline="0" dirty="0" err="1"/>
              <a:t>carer</a:t>
            </a:r>
            <a:r>
              <a:rPr lang="en-US" altLang="en-US" b="0" baseline="0" dirty="0"/>
              <a:t> with no formal risk assessment or review of records.</a:t>
            </a:r>
            <a:endParaRPr lang="en-GB" dirty="0"/>
          </a:p>
          <a:p>
            <a:endParaRPr lang="en-GB" dirty="0"/>
          </a:p>
          <a:p>
            <a:r>
              <a:rPr lang="en-GB" dirty="0"/>
              <a:t>Although</a:t>
            </a:r>
            <a:r>
              <a:rPr lang="en-GB" baseline="0" dirty="0"/>
              <a:t> this refers to learning disability the learning can be rolled out to any service group.  </a:t>
            </a:r>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22</a:t>
            </a:fld>
            <a:endParaRPr lang="en-US" dirty="0"/>
          </a:p>
        </p:txBody>
      </p:sp>
    </p:spTree>
    <p:extLst>
      <p:ext uri="{BB962C8B-B14F-4D97-AF65-F5344CB8AC3E}">
        <p14:creationId xmlns:p14="http://schemas.microsoft.com/office/powerpoint/2010/main" val="2045846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23</a:t>
            </a:fld>
            <a:endParaRPr lang="en-US" dirty="0"/>
          </a:p>
        </p:txBody>
      </p:sp>
    </p:spTree>
    <p:extLst>
      <p:ext uri="{BB962C8B-B14F-4D97-AF65-F5344CB8AC3E}">
        <p14:creationId xmlns:p14="http://schemas.microsoft.com/office/powerpoint/2010/main" val="1419131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will no</a:t>
            </a:r>
            <a:r>
              <a:rPr lang="en-GB" baseline="0" dirty="0"/>
              <a:t>w go into the role of the second person or the secondary worker. </a:t>
            </a:r>
          </a:p>
          <a:p>
            <a:endParaRPr lang="en-GB" baseline="0" dirty="0"/>
          </a:p>
          <a:p>
            <a:r>
              <a:rPr lang="en-GB" baseline="0" dirty="0"/>
              <a:t>Within North and South Ayrshire this is referred to as the second person and within East Ayrshire it is referred to the secondary worker.  Although the titles are different the roles as the same </a:t>
            </a:r>
          </a:p>
          <a:p>
            <a:endParaRPr lang="en-GB" baseline="0" dirty="0"/>
          </a:p>
          <a:p>
            <a:r>
              <a:rPr lang="en-GB" baseline="0" dirty="0"/>
              <a:t>Have three flip charts on the wall, invite participants to create three groups. </a:t>
            </a:r>
          </a:p>
          <a:p>
            <a:r>
              <a:rPr lang="en-GB" baseline="0" dirty="0"/>
              <a:t>They will go around each flip chart and add onto the flip chart </a:t>
            </a:r>
          </a:p>
          <a:p>
            <a:r>
              <a:rPr lang="en-GB" baseline="0" dirty="0"/>
              <a:t>The three titles will be:</a:t>
            </a:r>
          </a:p>
          <a:p>
            <a:pPr marL="171450" indent="-171450">
              <a:buFont typeface="Arial" panose="020B0604020202020204" pitchFamily="34" charset="0"/>
              <a:buChar char="•"/>
            </a:pPr>
            <a:r>
              <a:rPr lang="en-GB" baseline="0" dirty="0"/>
              <a:t>The role of the Second Person/ Secondary worker </a:t>
            </a:r>
          </a:p>
          <a:p>
            <a:pPr marL="171450" indent="-171450">
              <a:buFont typeface="Arial" panose="020B0604020202020204" pitchFamily="34" charset="0"/>
              <a:buChar char="•"/>
            </a:pPr>
            <a:r>
              <a:rPr lang="en-GB" baseline="0" dirty="0"/>
              <a:t>Who can be a second person </a:t>
            </a:r>
          </a:p>
          <a:p>
            <a:pPr marL="171450" indent="-171450">
              <a:buFont typeface="Arial" panose="020B0604020202020204" pitchFamily="34" charset="0"/>
              <a:buChar char="•"/>
            </a:pPr>
            <a:r>
              <a:rPr lang="en-GB" baseline="0" dirty="0"/>
              <a:t>What planning would you do prior to the investigative interview</a:t>
            </a:r>
          </a:p>
          <a:p>
            <a:pPr marL="0" indent="0">
              <a:buFont typeface="Arial" panose="020B0604020202020204" pitchFamily="34" charset="0"/>
              <a:buNone/>
            </a:pPr>
            <a:r>
              <a:rPr lang="en-GB" baseline="0" dirty="0"/>
              <a:t>Participants will go around in a clockwise direction.  </a:t>
            </a:r>
          </a:p>
          <a:p>
            <a:pPr marL="0" indent="0">
              <a:buFont typeface="Arial" panose="020B0604020202020204" pitchFamily="34" charset="0"/>
              <a:buNone/>
            </a:pPr>
            <a:r>
              <a:rPr lang="en-GB" baseline="0" dirty="0"/>
              <a:t>They will have 3 minutes on each flip chart </a:t>
            </a:r>
          </a:p>
          <a:p>
            <a:pPr marL="0" indent="0">
              <a:buFont typeface="Arial" panose="020B0604020202020204" pitchFamily="34" charset="0"/>
              <a:buNone/>
            </a:pPr>
            <a:r>
              <a:rPr lang="en-GB" baseline="0" dirty="0"/>
              <a:t>At the end facilitator to go over the flip chart with the three following slides </a:t>
            </a:r>
          </a:p>
        </p:txBody>
      </p:sp>
      <p:sp>
        <p:nvSpPr>
          <p:cNvPr id="4" name="Slide Number Placeholder 3"/>
          <p:cNvSpPr>
            <a:spLocks noGrp="1"/>
          </p:cNvSpPr>
          <p:nvPr>
            <p:ph type="sldNum" sz="quarter" idx="10"/>
          </p:nvPr>
        </p:nvSpPr>
        <p:spPr/>
        <p:txBody>
          <a:bodyPr/>
          <a:lstStyle/>
          <a:p>
            <a:fld id="{A89C7E07-3C67-C64C-8DA0-0404F6303970}" type="slidenum">
              <a:rPr lang="en-US" smtClean="0"/>
              <a:t>24</a:t>
            </a:fld>
            <a:endParaRPr lang="en-US" dirty="0"/>
          </a:p>
        </p:txBody>
      </p:sp>
    </p:spTree>
    <p:extLst>
      <p:ext uri="{BB962C8B-B14F-4D97-AF65-F5344CB8AC3E}">
        <p14:creationId xmlns:p14="http://schemas.microsoft.com/office/powerpoint/2010/main" val="166618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Ask participants to introduce themselves: </a:t>
            </a:r>
          </a:p>
          <a:p>
            <a:pPr lvl="0"/>
            <a:r>
              <a:rPr lang="en-GB" sz="1200" kern="1200" dirty="0">
                <a:solidFill>
                  <a:schemeClr val="tx1"/>
                </a:solidFill>
                <a:effectLst/>
                <a:latin typeface="+mn-lt"/>
                <a:ea typeface="+mn-ea"/>
                <a:cs typeface="+mn-cs"/>
              </a:rPr>
              <a:t>Who they are </a:t>
            </a:r>
          </a:p>
          <a:p>
            <a:pPr lvl="0"/>
            <a:r>
              <a:rPr lang="en-GB" sz="1200" kern="1200" dirty="0">
                <a:solidFill>
                  <a:schemeClr val="tx1"/>
                </a:solidFill>
                <a:effectLst/>
                <a:latin typeface="+mn-lt"/>
                <a:ea typeface="+mn-ea"/>
                <a:cs typeface="+mn-cs"/>
              </a:rPr>
              <a:t>Where they work </a:t>
            </a:r>
          </a:p>
          <a:p>
            <a:pPr lvl="0"/>
            <a:r>
              <a:rPr lang="en-GB" sz="1200" kern="1200" dirty="0">
                <a:solidFill>
                  <a:schemeClr val="tx1"/>
                </a:solidFill>
                <a:effectLst/>
                <a:latin typeface="+mn-lt"/>
                <a:ea typeface="+mn-ea"/>
                <a:cs typeface="+mn-cs"/>
              </a:rPr>
              <a:t>What experience they have with Adult Support and Protection </a:t>
            </a:r>
          </a:p>
          <a:p>
            <a:pPr lvl="0"/>
            <a:r>
              <a:rPr lang="en-GB" sz="1200" kern="1200" dirty="0">
                <a:solidFill>
                  <a:schemeClr val="tx1"/>
                </a:solidFill>
                <a:effectLst/>
                <a:latin typeface="+mn-lt"/>
                <a:ea typeface="+mn-ea"/>
                <a:cs typeface="+mn-cs"/>
              </a:rPr>
              <a:t>What they are expecting out of today’s session </a:t>
            </a:r>
          </a:p>
        </p:txBody>
      </p:sp>
      <p:sp>
        <p:nvSpPr>
          <p:cNvPr id="4" name="Slide Number Placeholder 3"/>
          <p:cNvSpPr>
            <a:spLocks noGrp="1"/>
          </p:cNvSpPr>
          <p:nvPr>
            <p:ph type="sldNum" sz="quarter" idx="10"/>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34908961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note in</a:t>
            </a:r>
            <a:r>
              <a:rPr lang="en-GB" baseline="0" dirty="0"/>
              <a:t> this section that hand written notes do not need to be verbatim (word for word) however they do need to be an accurate representation of the interview.  </a:t>
            </a:r>
          </a:p>
          <a:p>
            <a:endParaRPr lang="en-GB" baseline="0" dirty="0"/>
          </a:p>
          <a:p>
            <a:r>
              <a:rPr lang="en-GB" baseline="0" dirty="0"/>
              <a:t> </a:t>
            </a:r>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25</a:t>
            </a:fld>
            <a:endParaRPr lang="en-US" dirty="0"/>
          </a:p>
        </p:txBody>
      </p:sp>
    </p:spTree>
    <p:extLst>
      <p:ext uri="{BB962C8B-B14F-4D97-AF65-F5344CB8AC3E}">
        <p14:creationId xmlns:p14="http://schemas.microsoft.com/office/powerpoint/2010/main" val="22723975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28</a:t>
            </a:fld>
            <a:endParaRPr lang="en-US" dirty="0"/>
          </a:p>
        </p:txBody>
      </p:sp>
    </p:spTree>
    <p:extLst>
      <p:ext uri="{BB962C8B-B14F-4D97-AF65-F5344CB8AC3E}">
        <p14:creationId xmlns:p14="http://schemas.microsoft.com/office/powerpoint/2010/main" val="3436048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Introduce</a:t>
            </a:r>
            <a:r>
              <a:rPr lang="en-GB" baseline="0" dirty="0"/>
              <a:t> the 5 stage model. </a:t>
            </a:r>
          </a:p>
          <a:p>
            <a:endParaRPr lang="en-GB" baseline="0" dirty="0"/>
          </a:p>
          <a:p>
            <a:r>
              <a:rPr lang="en-GB" baseline="0" dirty="0"/>
              <a:t>That was developed from the children and family model.  </a:t>
            </a:r>
          </a:p>
          <a:p>
            <a:endParaRPr lang="en-GB" baseline="0" dirty="0"/>
          </a:p>
          <a:p>
            <a:r>
              <a:rPr lang="en-GB" baseline="0" dirty="0"/>
              <a:t>Each part of this is important to ensure the interview is planned well </a:t>
            </a:r>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29</a:t>
            </a:fld>
            <a:endParaRPr lang="en-US" dirty="0"/>
          </a:p>
        </p:txBody>
      </p:sp>
    </p:spTree>
    <p:extLst>
      <p:ext uri="{BB962C8B-B14F-4D97-AF65-F5344CB8AC3E}">
        <p14:creationId xmlns:p14="http://schemas.microsoft.com/office/powerpoint/2010/main" val="16711172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overall purpose of this stage is to ensure the rights of the adult are explained and, if they agree to the interview, that they are making an informed choice to proceed and to participate. At this point it is a legal requirement to: </a:t>
            </a:r>
          </a:p>
          <a:p>
            <a:pPr eaLnBrk="1" hangingPunct="1"/>
            <a:endParaRPr lang="en-US" b="1" dirty="0"/>
          </a:p>
          <a:p>
            <a:pPr eaLnBrk="1" hangingPunct="1"/>
            <a:r>
              <a:rPr lang="en-US" b="1" dirty="0"/>
              <a:t>ID</a:t>
            </a:r>
          </a:p>
          <a:p>
            <a:pPr eaLnBrk="1" hangingPunct="1"/>
            <a:r>
              <a:rPr lang="en-US" b="0" dirty="0"/>
              <a:t>Both Council Officer and Second Worker must show their ID badges.  During introductions avoid acronyms</a:t>
            </a:r>
            <a:r>
              <a:rPr lang="en-US" b="0" baseline="0" dirty="0"/>
              <a:t> the average person may not understand e.g. CPN, MHO, OT.  Explain what the role is, they are unlikely to </a:t>
            </a:r>
            <a:r>
              <a:rPr lang="en-US" b="0" baseline="0" dirty="0" err="1"/>
              <a:t>recognise</a:t>
            </a:r>
            <a:r>
              <a:rPr lang="en-US" b="0" baseline="0" dirty="0"/>
              <a:t> the term Council Officer – explain Social Worker.</a:t>
            </a:r>
          </a:p>
          <a:p>
            <a:pPr eaLnBrk="1" hangingPunct="1"/>
            <a:endParaRPr lang="en-US" b="1" baseline="0" dirty="0"/>
          </a:p>
          <a:p>
            <a:pPr eaLnBrk="1" hangingPunct="1"/>
            <a:r>
              <a:rPr lang="en-US" b="1" baseline="0" dirty="0"/>
              <a:t>Explain presence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It is imperative the adult is informed the reason for the interview.  They must be told ‘someone has raised concerns for them, because they believe they are either being or at risk of being harmed’.  The must be told this interview is being conducted in line with Adult Support &amp; Protection (Scotland) Act 2007</a:t>
            </a:r>
            <a:r>
              <a:rPr lang="en-GB" dirty="0"/>
              <a:t>.  However as a key purpose of the interview is to learn of the adult’s experiences of harm (if any) then it is crucial that they are assisted to raise these with a minimum of prompting. Therefore while explaining the reason for the interview it is important there is no specific reference to the concerns that have been raised.</a:t>
            </a:r>
            <a:endParaRPr lang="en-US" b="0" baseline="0" dirty="0"/>
          </a:p>
          <a:p>
            <a:pPr eaLnBrk="1" hangingPunct="1"/>
            <a:endParaRPr lang="en-US" b="0" baseline="0" dirty="0"/>
          </a:p>
          <a:p>
            <a:pPr eaLnBrk="1" hangingPunct="1"/>
            <a:r>
              <a:rPr lang="en-GB" sz="1200" b="1" dirty="0">
                <a:solidFill>
                  <a:schemeClr val="tx2"/>
                </a:solidFill>
                <a:latin typeface="Arial" panose="020B0604020202020204" pitchFamily="34" charset="0"/>
                <a:cs typeface="Arial" panose="020B0604020202020204" pitchFamily="34" charset="0"/>
              </a:rPr>
              <a:t>Explain presence - Section 36(2)(a)</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“reason for the interview needs to be explained in a way which makes the focus of the interview clear but does not specify the nature of the (alleged) offence”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interviewer (can) raise an earlier complaint .... to a third party, though the substance of the complaint should not be raised</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Use - “.... every opportunity to raise the issue spontaneously with the minimum of prompting”</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All from Achieving Best Evidence (Home Office 2006) </a:t>
            </a:r>
          </a:p>
          <a:p>
            <a:pPr eaLnBrk="1" hangingPunct="1"/>
            <a:endParaRPr lang="en-US" b="0" baseline="0" dirty="0"/>
          </a:p>
          <a:p>
            <a:pPr eaLnBrk="1" hangingPunct="1"/>
            <a:r>
              <a:rPr lang="en-US" b="1" baseline="0" dirty="0"/>
              <a:t>Interview Roles</a:t>
            </a:r>
          </a:p>
          <a:p>
            <a:pPr eaLnBrk="1" hangingPunct="1"/>
            <a:r>
              <a:rPr lang="en-US" b="0" baseline="0" dirty="0"/>
              <a:t>The Lead interviewer and second worker roles should be explained and the adult’s understanding checked.</a:t>
            </a:r>
          </a:p>
          <a:p>
            <a:pPr eaLnBrk="1" hangingPunct="1"/>
            <a:endParaRPr lang="en-US" b="0" baseline="0" dirty="0"/>
          </a:p>
          <a:p>
            <a:pPr eaLnBrk="1" hangingPunct="1"/>
            <a:r>
              <a:rPr lang="en-US" b="1" baseline="0" dirty="0"/>
              <a:t>Consultation with Manager</a:t>
            </a:r>
          </a:p>
          <a:p>
            <a:pPr eaLnBrk="1" hangingPunct="1"/>
            <a:r>
              <a:rPr lang="en-GB" dirty="0"/>
              <a:t>At this point it is also important to explain the need to take a hand written record of the interview and also explain that the information they provide may need to be shared with other professionals including the police. </a:t>
            </a:r>
            <a:r>
              <a:rPr lang="en-US" b="0" baseline="0" dirty="0"/>
              <a:t>The Council Officer should explain that following the interview, they will need to speak with their manager to agree a way forward.</a:t>
            </a:r>
          </a:p>
          <a:p>
            <a:pPr eaLnBrk="1" hangingPunct="1"/>
            <a:endParaRPr lang="en-US" b="0" baseline="0" dirty="0"/>
          </a:p>
          <a:p>
            <a:pPr eaLnBrk="1" hangingPunct="1"/>
            <a:r>
              <a:rPr lang="en-US" b="1" baseline="0" dirty="0"/>
              <a:t>Adult’s Rights</a:t>
            </a:r>
          </a:p>
          <a:p>
            <a:pPr eaLnBrk="1" hangingPunct="1"/>
            <a:r>
              <a:rPr lang="en-US" b="0" baseline="0" dirty="0"/>
              <a:t>It must be informed of their rights.  It must be explained of the adult’s right to choose to answer all, some or none of the forthcoming questions.  Again understanding should be checked.</a:t>
            </a:r>
          </a:p>
          <a:p>
            <a:pPr eaLnBrk="1" hangingPunct="1"/>
            <a:endParaRPr lang="en-US" b="0" baseline="0" dirty="0"/>
          </a:p>
          <a:p>
            <a:pPr eaLnBrk="1" hangingPunct="1"/>
            <a:r>
              <a:rPr lang="en-US" b="1" baseline="0" dirty="0"/>
              <a:t>Capacity</a:t>
            </a:r>
          </a:p>
          <a:p>
            <a:pPr eaLnBrk="1" hangingPunct="1"/>
            <a:r>
              <a:rPr lang="en-US" b="0" baseline="0" dirty="0"/>
              <a:t>During this part of the interview, an indication of capacity should be formed.</a:t>
            </a:r>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30</a:t>
            </a:fld>
            <a:endParaRPr lang="en-US" dirty="0"/>
          </a:p>
        </p:txBody>
      </p:sp>
    </p:spTree>
    <p:extLst>
      <p:ext uri="{BB962C8B-B14F-4D97-AF65-F5344CB8AC3E}">
        <p14:creationId xmlns:p14="http://schemas.microsoft.com/office/powerpoint/2010/main" val="282007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dirty="0"/>
              <a:t>The rapport phase is an opportunity to encourage the adult to participate further in the interview. This is the stage where the interviewer will assist the adult to speak in their own way about matters which are important to them. It is a time for the interviewers to begin using open questions and to use silent and active listening skills; this should give the adult encouragement to play an active role in the interview. To encourage the adult to talk freely it is recommended to bring up neutral topics (not related to the areas of concern) such as hobbies and interests, this should give the adult time and space to talk about topics they wish to speak freely about. 3 This stage will give the interviewer time to assess the adults communication abilities and enable the interviewer to adjust their own approach to reflect the best way of helping the adult to speak. It is very important that the interviewers allow time for the adult to digest the questions and must not interrupt. There should be adequate time to allow the adult to respond how they wish</a:t>
            </a:r>
          </a:p>
          <a:p>
            <a:pPr eaLnBrk="1" hangingPunct="1"/>
            <a:endParaRPr lang="en-US" dirty="0"/>
          </a:p>
          <a:p>
            <a:pPr eaLnBrk="1" hangingPunct="1"/>
            <a:r>
              <a:rPr lang="en-US" dirty="0"/>
              <a:t>Examples of Rapport Building Questions:</a:t>
            </a:r>
          </a:p>
          <a:p>
            <a:pPr eaLnBrk="1" hangingPunct="1"/>
            <a:endParaRPr lang="en-US" dirty="0"/>
          </a:p>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What have you been doing today... then ”tell us about that”</a:t>
            </a:r>
          </a:p>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What things do you like?.. then “Tell me all about that”</a:t>
            </a:r>
          </a:p>
          <a:p>
            <a:pPr marL="0" indent="0">
              <a:buFont typeface="Arial" panose="020B0604020202020204" pitchFamily="34" charset="0"/>
              <a:buNone/>
            </a:pPr>
            <a:r>
              <a:rPr lang="en-GB" sz="1200" dirty="0">
                <a:latin typeface="Arial" panose="020B0604020202020204" pitchFamily="34" charset="0"/>
                <a:cs typeface="Arial" panose="020B0604020202020204" pitchFamily="34" charset="0"/>
              </a:rPr>
              <a:t>Use information you have compiled from inquiry – e.g. Interests, hobbies, work</a:t>
            </a:r>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31</a:t>
            </a:fld>
            <a:endParaRPr lang="en-US" dirty="0"/>
          </a:p>
        </p:txBody>
      </p:sp>
    </p:spTree>
    <p:extLst>
      <p:ext uri="{BB962C8B-B14F-4D97-AF65-F5344CB8AC3E}">
        <p14:creationId xmlns:p14="http://schemas.microsoft.com/office/powerpoint/2010/main" val="3829277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dirty="0"/>
              <a:t>The aim of this section is to raise the topic of concern and to do so in a way that does not guide or lead the adult. It is to allow them the opportunity to raise issues of worry or concern to them. This might be done by asking again if the adult knows why you have visited today or to ask about an area in their life that the concerns have come from. For example, if the area of concern is in relation to a member of the family, you might start by asking who they live with and follow up with an open question such as “can you tell us about your family”. The overall aim is to use open questions with the minimum of prompting in the hope that the adult will choose to speak openly and will move to talking about any worries and concerns they have. It is essential that the adult is given time and space to describe things in their own way and using their own words. If the adult does not raise any areas of concern at this stage, either spontaneously or after prompting then the interviewers must decide whether to move to more specific questions about concerns or whether to move towards ending the interview. An adult may not want to, or be ready, to speak about areas of concern/harm or it may be there are no areas of harm in their life. In such a situation interviewers should discuss whether to proceed or move to closing the interview.</a:t>
            </a:r>
            <a:endParaRPr lang="en-US" b="1" dirty="0"/>
          </a:p>
          <a:p>
            <a:pPr eaLnBrk="1" hangingPunct="1"/>
            <a:endParaRPr lang="en-US" b="1" dirty="0"/>
          </a:p>
          <a:p>
            <a:pPr eaLnBrk="1" hangingPunct="1"/>
            <a:endParaRPr lang="en-US" b="1" dirty="0"/>
          </a:p>
          <a:p>
            <a:pPr eaLnBrk="1" hangingPunct="1"/>
            <a:r>
              <a:rPr lang="en-US" b="1" dirty="0"/>
              <a:t>Enables Adult to tell their Story</a:t>
            </a:r>
          </a:p>
          <a:p>
            <a:r>
              <a:rPr lang="en-GB" sz="1200" dirty="0">
                <a:latin typeface="Arial" panose="020B0604020202020204" pitchFamily="34" charset="0"/>
                <a:cs typeface="Arial" panose="020B0604020202020204" pitchFamily="34" charset="0"/>
              </a:rPr>
              <a:t>Possible opening questions.....</a:t>
            </a:r>
          </a:p>
          <a:p>
            <a:r>
              <a:rPr lang="en-GB" sz="1200" dirty="0">
                <a:latin typeface="Arial" panose="020B0604020202020204" pitchFamily="34" charset="0"/>
                <a:cs typeface="Arial" panose="020B0604020202020204" pitchFamily="34" charset="0"/>
              </a:rPr>
              <a:t>“Do you know why we have come today”</a:t>
            </a:r>
          </a:p>
          <a:p>
            <a:r>
              <a:rPr lang="en-GB" sz="1200" dirty="0">
                <a:latin typeface="Arial" panose="020B0604020202020204" pitchFamily="34" charset="0"/>
                <a:cs typeface="Arial" panose="020B0604020202020204" pitchFamily="34" charset="0"/>
              </a:rPr>
              <a:t>“What’s it like living here”</a:t>
            </a:r>
          </a:p>
          <a:p>
            <a:r>
              <a:rPr lang="en-GB" sz="1200" dirty="0">
                <a:latin typeface="Arial" panose="020B0604020202020204" pitchFamily="34" charset="0"/>
                <a:cs typeface="Arial" panose="020B0604020202020204" pitchFamily="34" charset="0"/>
              </a:rPr>
              <a:t>“Tell me about your family”</a:t>
            </a:r>
          </a:p>
          <a:p>
            <a:r>
              <a:rPr lang="en-GB" sz="1200" dirty="0">
                <a:latin typeface="Arial" panose="020B0604020202020204" pitchFamily="34" charset="0"/>
                <a:cs typeface="Arial" panose="020B0604020202020204" pitchFamily="34" charset="0"/>
              </a:rPr>
              <a:t>“Tell me about any things worrying you”</a:t>
            </a:r>
          </a:p>
          <a:p>
            <a:endParaRPr lang="en-GB" sz="1200"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Silences / Long Pauses</a:t>
            </a:r>
          </a:p>
          <a:p>
            <a:r>
              <a:rPr lang="en-GB" sz="1200" b="0" dirty="0">
                <a:latin typeface="Arial" panose="020B0604020202020204" pitchFamily="34" charset="0"/>
                <a:cs typeface="Arial" panose="020B0604020202020204" pitchFamily="34" charset="0"/>
              </a:rPr>
              <a:t>Try</a:t>
            </a:r>
            <a:r>
              <a:rPr lang="en-GB" sz="1200" b="0" baseline="0" dirty="0">
                <a:latin typeface="Arial" panose="020B0604020202020204" pitchFamily="34" charset="0"/>
                <a:cs typeface="Arial" panose="020B0604020202020204" pitchFamily="34" charset="0"/>
              </a:rPr>
              <a:t> and use silence as an advantage.  Give the adult time to think and hopefully disclose more.  </a:t>
            </a:r>
          </a:p>
          <a:p>
            <a:endParaRPr lang="en-GB" sz="1200" b="0" baseline="0" dirty="0">
              <a:latin typeface="Arial" panose="020B0604020202020204" pitchFamily="34" charset="0"/>
              <a:cs typeface="Arial" panose="020B0604020202020204" pitchFamily="34" charset="0"/>
            </a:endParaRPr>
          </a:p>
          <a:p>
            <a:r>
              <a:rPr lang="en-GB" sz="1200" b="1" baseline="0" dirty="0">
                <a:latin typeface="Arial" panose="020B0604020202020204" pitchFamily="34" charset="0"/>
                <a:cs typeface="Arial" panose="020B0604020202020204" pitchFamily="34" charset="0"/>
              </a:rPr>
              <a:t>Active Listening</a:t>
            </a:r>
          </a:p>
          <a:p>
            <a:r>
              <a:rPr lang="en-GB" sz="1200" b="0" dirty="0">
                <a:latin typeface="Arial" panose="020B0604020202020204" pitchFamily="34" charset="0"/>
                <a:cs typeface="Arial" panose="020B0604020202020204" pitchFamily="34" charset="0"/>
              </a:rPr>
              <a:t>Using small verbal communication</a:t>
            </a:r>
            <a:r>
              <a:rPr lang="en-GB" sz="1200" b="0" baseline="0" dirty="0">
                <a:latin typeface="Arial" panose="020B0604020202020204" pitchFamily="34" charset="0"/>
                <a:cs typeface="Arial" panose="020B0604020202020204" pitchFamily="34" charset="0"/>
              </a:rPr>
              <a:t> and body language to re-enforce to the adult that they are being listened to.  For example ‘okay’ ‘</a:t>
            </a:r>
            <a:r>
              <a:rPr lang="en-GB" sz="1200" b="0" baseline="0" dirty="0" err="1">
                <a:latin typeface="Arial" panose="020B0604020202020204" pitchFamily="34" charset="0"/>
                <a:cs typeface="Arial" panose="020B0604020202020204" pitchFamily="34" charset="0"/>
              </a:rPr>
              <a:t>uhuh</a:t>
            </a:r>
            <a:r>
              <a:rPr lang="en-GB" sz="1200" b="0" baseline="0" dirty="0">
                <a:latin typeface="Arial" panose="020B0604020202020204" pitchFamily="34" charset="0"/>
                <a:cs typeface="Arial" panose="020B0604020202020204" pitchFamily="34" charset="0"/>
              </a:rPr>
              <a:t>’ – nodding etc.</a:t>
            </a:r>
          </a:p>
          <a:p>
            <a:endParaRPr lang="en-GB" sz="1200" b="0" baseline="0"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Open Prompts</a:t>
            </a:r>
          </a:p>
          <a:p>
            <a:r>
              <a:rPr lang="en-GB" sz="1200" b="0" dirty="0">
                <a:latin typeface="Arial" panose="020B0604020202020204" pitchFamily="34" charset="0"/>
                <a:cs typeface="Arial" panose="020B0604020202020204" pitchFamily="34" charset="0"/>
              </a:rPr>
              <a:t>Then what, Go on, It is okay.</a:t>
            </a:r>
          </a:p>
          <a:p>
            <a:endParaRPr lang="en-GB" sz="1200" b="0"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Reflect</a:t>
            </a:r>
          </a:p>
          <a:p>
            <a:r>
              <a:rPr lang="en-GB" sz="1200" b="0" dirty="0">
                <a:latin typeface="Arial" panose="020B0604020202020204" pitchFamily="34" charset="0"/>
                <a:cs typeface="Arial" panose="020B0604020202020204" pitchFamily="34" charset="0"/>
              </a:rPr>
              <a:t>So what you are saying is….</a:t>
            </a:r>
          </a:p>
          <a:p>
            <a:endParaRPr lang="en-GB" sz="1200" b="0"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Emotionally</a:t>
            </a:r>
            <a:r>
              <a:rPr lang="en-GB" sz="1200" b="1" baseline="0" dirty="0">
                <a:latin typeface="Arial" panose="020B0604020202020204" pitchFamily="34" charset="0"/>
                <a:cs typeface="Arial" panose="020B0604020202020204" pitchFamily="34" charset="0"/>
              </a:rPr>
              <a:t> Supportive</a:t>
            </a:r>
          </a:p>
          <a:p>
            <a:r>
              <a:rPr lang="en-GB" sz="1200" b="0" dirty="0">
                <a:latin typeface="Arial" panose="020B0604020202020204" pitchFamily="34" charset="0"/>
                <a:cs typeface="Arial" panose="020B0604020202020204" pitchFamily="34" charset="0"/>
              </a:rPr>
              <a:t>Giving support to try and get them through this difficult interview as they are re-visiting</a:t>
            </a:r>
            <a:r>
              <a:rPr lang="en-GB" sz="1200" b="0" baseline="0" dirty="0">
                <a:latin typeface="Arial" panose="020B0604020202020204" pitchFamily="34" charset="0"/>
                <a:cs typeface="Arial" panose="020B0604020202020204" pitchFamily="34" charset="0"/>
              </a:rPr>
              <a:t> a traumatic event in their lives.</a:t>
            </a:r>
            <a:endParaRPr lang="en-GB" sz="1200" b="0"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32</a:t>
            </a:fld>
            <a:endParaRPr lang="en-US" dirty="0"/>
          </a:p>
        </p:txBody>
      </p:sp>
    </p:spTree>
    <p:extLst>
      <p:ext uri="{BB962C8B-B14F-4D97-AF65-F5344CB8AC3E}">
        <p14:creationId xmlns:p14="http://schemas.microsoft.com/office/powerpoint/2010/main" val="38529105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Four main types of questions, each with their own merits:</a:t>
            </a:r>
          </a:p>
          <a:p>
            <a:pPr eaLnBrk="1" hangingPunct="1"/>
            <a:endParaRPr lang="en-US" b="1" dirty="0"/>
          </a:p>
          <a:p>
            <a:pPr eaLnBrk="1" hangingPunct="1"/>
            <a:r>
              <a:rPr lang="en-US" b="1" dirty="0"/>
              <a:t>Open Questions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Responses to open-ended questions are generally more accurate than responses to specific questions.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A person may attempt to answer a specific question even when they do not have the details requested.</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If a question is not understood, it may still be answered – repeating back phrases used by an interviewer, giving a stereotypical answer, providing a “yes” answer because that is what they think the interviewer wants.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Specific questions do not allow the adult to collect their thoughts; it takes time to search memory.</a:t>
            </a:r>
          </a:p>
          <a:p>
            <a:pPr eaLnBrk="1" hangingPunct="1"/>
            <a:endParaRPr lang="en-US" b="1" dirty="0"/>
          </a:p>
          <a:p>
            <a:pPr eaLnBrk="1" hangingPunct="1"/>
            <a:r>
              <a:rPr lang="en-US" b="1" dirty="0"/>
              <a:t>Specific Questions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Who? What? Where? When?</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Specific questions probe for clarification or a more precise account of the event(s) previously mentioned.</a:t>
            </a:r>
          </a:p>
          <a:p>
            <a:pPr marL="171450" indent="-1714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200" b="1" dirty="0">
                <a:latin typeface="Arial" panose="020B0604020202020204" pitchFamily="34" charset="0"/>
                <a:cs typeface="Arial" panose="020B0604020202020204" pitchFamily="34" charset="0"/>
              </a:rPr>
              <a:t>Closed Questions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Closed questions provide the interviewee with only a limited number of response options, usually “yes”, “no” or “don’t know”.</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Can be answered yes or no</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Less/limited value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If asked - return to open questions – “can you tell me more about that...”</a:t>
            </a:r>
          </a:p>
          <a:p>
            <a:pPr marL="0" indent="0">
              <a:buFont typeface="Arial" panose="020B0604020202020204" pitchFamily="34" charset="0"/>
              <a:buNone/>
            </a:pPr>
            <a:endParaRPr lang="en-GB" sz="12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200" b="1" dirty="0">
                <a:latin typeface="Arial" panose="020B0604020202020204" pitchFamily="34" charset="0"/>
                <a:cs typeface="Arial" panose="020B0604020202020204" pitchFamily="34" charset="0"/>
              </a:rPr>
              <a:t>Leading Questions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Suggests a certain answer </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Makes assumptions about facts yet to be confirmed</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Most suggestive and open to challenge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Avoid confirmation bias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But may provide confirmation e.g. at the end of the interview</a:t>
            </a:r>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33</a:t>
            </a:fld>
            <a:endParaRPr lang="en-US" dirty="0"/>
          </a:p>
        </p:txBody>
      </p:sp>
    </p:spTree>
    <p:extLst>
      <p:ext uri="{BB962C8B-B14F-4D97-AF65-F5344CB8AC3E}">
        <p14:creationId xmlns:p14="http://schemas.microsoft.com/office/powerpoint/2010/main" val="41321568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dirty="0"/>
              <a:t>It is always important to end an interview with a closure phase. It provides an opportunity for the lead interviewer to summarise the interview, to check with the second interviewer and adult if there are other areas to be discussed and also to give clear information about what might happen following the interview.</a:t>
            </a:r>
            <a:endParaRPr lang="en-US" b="1" dirty="0"/>
          </a:p>
          <a:p>
            <a:pPr eaLnBrk="1" hangingPunct="1"/>
            <a:endParaRPr lang="en-US" b="1" dirty="0"/>
          </a:p>
          <a:p>
            <a:pPr eaLnBrk="1" hangingPunct="1"/>
            <a:r>
              <a:rPr lang="en-US" b="1" dirty="0" err="1"/>
              <a:t>Summarise</a:t>
            </a:r>
            <a:endParaRPr lang="en-US" b="1" dirty="0"/>
          </a:p>
          <a:p>
            <a:pPr eaLnBrk="1" hangingPunct="1"/>
            <a:r>
              <a:rPr lang="en-US" b="0" dirty="0"/>
              <a:t>Use appropriate language remembering</a:t>
            </a:r>
            <a:r>
              <a:rPr lang="en-US" b="0" baseline="0" dirty="0"/>
              <a:t> to omit any jargon.</a:t>
            </a:r>
          </a:p>
          <a:p>
            <a:pPr eaLnBrk="1" hangingPunct="1"/>
            <a:endParaRPr lang="en-US" b="0" baseline="0" dirty="0"/>
          </a:p>
          <a:p>
            <a:pPr eaLnBrk="1" hangingPunct="1"/>
            <a:r>
              <a:rPr lang="en-US" b="1" dirty="0"/>
              <a:t>Check</a:t>
            </a:r>
            <a:r>
              <a:rPr lang="en-US" b="1" baseline="0" dirty="0"/>
              <a:t> with Second Person</a:t>
            </a:r>
          </a:p>
          <a:p>
            <a:pPr eaLnBrk="1" hangingPunct="1"/>
            <a:r>
              <a:rPr lang="en-GB" sz="1200" dirty="0">
                <a:latin typeface="Arial" panose="020B0604020202020204" pitchFamily="34" charset="0"/>
                <a:cs typeface="Arial" panose="020B0604020202020204" pitchFamily="34" charset="0"/>
              </a:rPr>
              <a:t>The lead interviewer should check with the second interviewer whether any additional questions or clarifications are required</a:t>
            </a:r>
          </a:p>
          <a:p>
            <a:pPr eaLnBrk="1" hangingPunct="1"/>
            <a:endParaRPr lang="en-GB" sz="1200" b="1" dirty="0">
              <a:latin typeface="Arial" panose="020B0604020202020204" pitchFamily="34" charset="0"/>
              <a:cs typeface="Arial" panose="020B0604020202020204" pitchFamily="34" charset="0"/>
            </a:endParaRPr>
          </a:p>
          <a:p>
            <a:pPr eaLnBrk="1" hangingPunct="1"/>
            <a:r>
              <a:rPr lang="en-GB" sz="1200" b="1" dirty="0">
                <a:latin typeface="Arial" panose="020B0604020202020204" pitchFamily="34" charset="0"/>
                <a:cs typeface="Arial" panose="020B0604020202020204" pitchFamily="34" charset="0"/>
              </a:rPr>
              <a:t>Encourage Questions from adult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Ask if they have any questions or anything else which they wish to add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latin typeface="Arial" panose="020B0604020202020204" pitchFamily="34" charset="0"/>
                <a:cs typeface="Arial" panose="020B0604020202020204" pitchFamily="34" charset="0"/>
              </a:rPr>
              <a:t>Next</a:t>
            </a:r>
            <a:r>
              <a:rPr lang="en-GB" sz="1200" b="1" baseline="0" dirty="0">
                <a:latin typeface="Arial" panose="020B0604020202020204" pitchFamily="34" charset="0"/>
                <a:cs typeface="Arial" panose="020B0604020202020204" pitchFamily="34" charset="0"/>
              </a:rPr>
              <a:t> Steps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latin typeface="Arial" panose="020B0604020202020204" pitchFamily="34" charset="0"/>
                <a:cs typeface="Arial" panose="020B0604020202020204" pitchFamily="34" charset="0"/>
              </a:rPr>
              <a:t>Explain again, what was said during the interview, that the Council Officer will now consult with their manager and make a decision on how the case will progress.  Inform that there is paperwork to complete, and the adult will be informed of the decision.  Explain the possibility of a multi agency case conference in appropriate language.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a:latin typeface="Arial" panose="020B0604020202020204" pitchFamily="34" charset="0"/>
                <a:cs typeface="Arial" panose="020B0604020202020204" pitchFamily="34" charset="0"/>
              </a:rPr>
              <a:t>Contact Details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latin typeface="Arial" panose="020B0604020202020204" pitchFamily="34" charset="0"/>
                <a:cs typeface="Arial" panose="020B0604020202020204" pitchFamily="34" charset="0"/>
              </a:rPr>
              <a:t>Council Officer to provider adult with contact details should they have questions once they leave.  Need to explain not often at desk so mobile numbers may be appropriate.  For those within North Ayrshire Health and Social please issue the Service User with the ‘Adult support &amp; Protection – Information for You ‘ Leaflet – recoding your contact details within the appropriate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a:latin typeface="Arial" panose="020B0604020202020204" pitchFamily="34" charset="0"/>
                <a:cs typeface="Arial" panose="020B0604020202020204" pitchFamily="34" charset="0"/>
              </a:rPr>
              <a:t>Thank Participants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latin typeface="Arial" panose="020B0604020202020204" pitchFamily="34" charset="0"/>
                <a:cs typeface="Arial" panose="020B0604020202020204" pitchFamily="34" charset="0"/>
              </a:rPr>
              <a:t>General thanks to all in attendance for closure.</a:t>
            </a:r>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34</a:t>
            </a:fld>
            <a:endParaRPr lang="en-US" dirty="0"/>
          </a:p>
        </p:txBody>
      </p:sp>
    </p:spTree>
    <p:extLst>
      <p:ext uri="{BB962C8B-B14F-4D97-AF65-F5344CB8AC3E}">
        <p14:creationId xmlns:p14="http://schemas.microsoft.com/office/powerpoint/2010/main" val="2697789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35</a:t>
            </a:fld>
            <a:endParaRPr lang="en-US" dirty="0"/>
          </a:p>
        </p:txBody>
      </p:sp>
    </p:spTree>
    <p:extLst>
      <p:ext uri="{BB962C8B-B14F-4D97-AF65-F5344CB8AC3E}">
        <p14:creationId xmlns:p14="http://schemas.microsoft.com/office/powerpoint/2010/main" val="2011933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participants to read the main case study.</a:t>
            </a:r>
            <a:r>
              <a:rPr lang="en-GB" baseline="0" dirty="0"/>
              <a:t>  </a:t>
            </a:r>
          </a:p>
          <a:p>
            <a:endParaRPr lang="en-GB" baseline="0" dirty="0"/>
          </a:p>
          <a:p>
            <a:r>
              <a:rPr lang="en-GB" baseline="0" dirty="0"/>
              <a:t>From this you want participants to identify the types of harm they are seeing.  Getting them to score the types of harm would enable them to focus on what would be the priority to discuss. </a:t>
            </a:r>
          </a:p>
          <a:p>
            <a:endParaRPr lang="en-GB" baseline="0" dirty="0"/>
          </a:p>
          <a:p>
            <a:r>
              <a:rPr lang="en-GB" baseline="0" dirty="0"/>
              <a:t>From the types of harm you wish participants to then think about planning the interview.  Getting them to think about what the purpose of the interview would be will help them to direct their questions and have clear goals.  </a:t>
            </a:r>
          </a:p>
          <a:p>
            <a:endParaRPr lang="en-GB" baseline="0" dirty="0"/>
          </a:p>
          <a:p>
            <a:r>
              <a:rPr lang="en-GB" baseline="0" dirty="0"/>
              <a:t>Ask them to plan for the interview using the 5 stage model.  What topics could they use to build rapport, how would they introduce themselves, what question would they ask to allow free narrative. </a:t>
            </a:r>
          </a:p>
          <a:p>
            <a:endParaRPr lang="en-GB" baseline="0" dirty="0"/>
          </a:p>
          <a:p>
            <a:r>
              <a:rPr lang="en-GB" baseline="0" dirty="0"/>
              <a:t>What other questions would they ask.  Get participants to write this down how they would ask the question.  In feedback they may say ‘I would ask about her finances’ ask them for clarity on what they would actually say, would finances be a work that they would use. </a:t>
            </a:r>
          </a:p>
          <a:p>
            <a:endParaRPr lang="en-GB" baseline="0" dirty="0"/>
          </a:p>
          <a:p>
            <a:r>
              <a:rPr lang="en-GB" baseline="0" dirty="0"/>
              <a:t>In feedback unpick some of the questions.  These might be closed questions or they might be questions with jargon.  </a:t>
            </a:r>
          </a:p>
          <a:p>
            <a:endParaRPr lang="en-GB" baseline="0" dirty="0"/>
          </a:p>
          <a:p>
            <a:r>
              <a:rPr lang="en-GB" baseline="0" dirty="0"/>
              <a:t>This will really press they point of being prepare and thinking about the types of questions they are asking. </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36</a:t>
            </a:fld>
            <a:endParaRPr lang="en-US" dirty="0"/>
          </a:p>
        </p:txBody>
      </p:sp>
    </p:spTree>
    <p:extLst>
      <p:ext uri="{BB962C8B-B14F-4D97-AF65-F5344CB8AC3E}">
        <p14:creationId xmlns:p14="http://schemas.microsoft.com/office/powerpoint/2010/main" val="4001341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adult support and protection act came</a:t>
            </a:r>
            <a:r>
              <a:rPr lang="en-GB" baseline="0" dirty="0"/>
              <a:t> into force after the borders inquiry with the case of Miss X.  This identified that there was a gap in legislation to offer support and protection to vulnerable adults. </a:t>
            </a:r>
          </a:p>
          <a:p>
            <a:endParaRPr lang="en-GB" baseline="0" dirty="0"/>
          </a:p>
          <a:p>
            <a:r>
              <a:rPr lang="en-GB" baseline="0" dirty="0"/>
              <a:t>This legislation is aimed to work in partnership with the Adults with Incapacity Legislation and also the Mental Health Care and Treatment legislation.  </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38896013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Video is unavailable outside Ayrshire.</a:t>
            </a:r>
          </a:p>
        </p:txBody>
      </p:sp>
      <p:sp>
        <p:nvSpPr>
          <p:cNvPr id="4" name="Slide Number Placeholder 3"/>
          <p:cNvSpPr>
            <a:spLocks noGrp="1"/>
          </p:cNvSpPr>
          <p:nvPr>
            <p:ph type="sldNum" sz="quarter" idx="5"/>
          </p:nvPr>
        </p:nvSpPr>
        <p:spPr/>
        <p:txBody>
          <a:bodyPr/>
          <a:lstStyle/>
          <a:p>
            <a:fld id="{A89C7E07-3C67-C64C-8DA0-0404F6303970}" type="slidenum">
              <a:rPr lang="en-US" smtClean="0"/>
              <a:t>37</a:t>
            </a:fld>
            <a:endParaRPr lang="en-US" dirty="0"/>
          </a:p>
        </p:txBody>
      </p:sp>
    </p:spTree>
    <p:extLst>
      <p:ext uri="{BB962C8B-B14F-4D97-AF65-F5344CB8AC3E}">
        <p14:creationId xmlns:p14="http://schemas.microsoft.com/office/powerpoint/2010/main" val="1989499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purpose of this part</a:t>
            </a:r>
            <a:r>
              <a:rPr lang="en-GB" baseline="0" dirty="0"/>
              <a:t> is to get them to reflect on their own recording and the recording of their peers. </a:t>
            </a:r>
          </a:p>
          <a:p>
            <a:endParaRPr lang="en-GB" baseline="0" dirty="0"/>
          </a:p>
          <a:p>
            <a:r>
              <a:rPr lang="en-GB" baseline="0" dirty="0"/>
              <a:t>They could learn from their peers on how to complete the interview better for next time.  </a:t>
            </a:r>
          </a:p>
          <a:p>
            <a:endParaRPr lang="en-GB" baseline="0" dirty="0"/>
          </a:p>
          <a:p>
            <a:r>
              <a:rPr lang="en-GB" baseline="0" dirty="0"/>
              <a:t>Ask for one key take away from each group.  </a:t>
            </a:r>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38</a:t>
            </a:fld>
            <a:endParaRPr lang="en-US" dirty="0"/>
          </a:p>
        </p:txBody>
      </p:sp>
    </p:spTree>
    <p:extLst>
      <p:ext uri="{BB962C8B-B14F-4D97-AF65-F5344CB8AC3E}">
        <p14:creationId xmlns:p14="http://schemas.microsoft.com/office/powerpoint/2010/main" val="3525602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through process from investigation.</a:t>
            </a:r>
            <a:r>
              <a:rPr lang="en-GB" baseline="0" dirty="0"/>
              <a:t>  </a:t>
            </a:r>
          </a:p>
          <a:p>
            <a:endParaRPr lang="en-GB" baseline="0" dirty="0"/>
          </a:p>
          <a:p>
            <a:r>
              <a:rPr lang="en-GB" baseline="0" dirty="0"/>
              <a:t>Again need to be aware that timescales can be different between different authorities, always check your own processes.  </a:t>
            </a:r>
          </a:p>
          <a:p>
            <a:endParaRPr lang="en-GB" baseline="0" dirty="0"/>
          </a:p>
          <a:p>
            <a:r>
              <a:rPr lang="en-GB" baseline="0" dirty="0"/>
              <a:t>In north Ayrshire core groups are not used as the common practice, this will usually return to the review case conference.  </a:t>
            </a:r>
          </a:p>
        </p:txBody>
      </p:sp>
      <p:sp>
        <p:nvSpPr>
          <p:cNvPr id="4" name="Slide Number Placeholder 3"/>
          <p:cNvSpPr>
            <a:spLocks noGrp="1"/>
          </p:cNvSpPr>
          <p:nvPr>
            <p:ph type="sldNum" sz="quarter" idx="10"/>
          </p:nvPr>
        </p:nvSpPr>
        <p:spPr/>
        <p:txBody>
          <a:bodyPr/>
          <a:lstStyle/>
          <a:p>
            <a:fld id="{A89C7E07-3C67-C64C-8DA0-0404F6303970}" type="slidenum">
              <a:rPr lang="en-US" smtClean="0"/>
              <a:t>39</a:t>
            </a:fld>
            <a:endParaRPr lang="en-US" dirty="0"/>
          </a:p>
        </p:txBody>
      </p:sp>
    </p:spTree>
    <p:extLst>
      <p:ext uri="{BB962C8B-B14F-4D97-AF65-F5344CB8AC3E}">
        <p14:creationId xmlns:p14="http://schemas.microsoft.com/office/powerpoint/2010/main" val="8702173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through the process of:</a:t>
            </a:r>
            <a:r>
              <a:rPr lang="en-GB" baseline="0" dirty="0"/>
              <a:t> </a:t>
            </a:r>
          </a:p>
          <a:p>
            <a:endParaRPr lang="en-GB" baseline="0" dirty="0"/>
          </a:p>
          <a:p>
            <a:r>
              <a:rPr lang="en-GB" baseline="0" dirty="0"/>
              <a:t>Post interview meeting – it is important that they debrief with the council officer, this will often include confirming roles and tasks.  They should also discuss any urgent action that needs to be taken.  Often this will include a manager, and should discuss next steps (Case Conference, contacting Police, interviewing others)</a:t>
            </a:r>
          </a:p>
          <a:p>
            <a:endParaRPr lang="en-GB" baseline="0" dirty="0"/>
          </a:p>
          <a:p>
            <a:r>
              <a:rPr lang="en-GB" baseline="0" dirty="0"/>
              <a:t>Recording and Hand Written Notes – remind participants it is their responsibility to type their notes either onto the system directly or onto a word document.  They may wish to think about when they do this – is it directly after the interview?  They may also wish to mark this time out in their calendar as this should not drift. </a:t>
            </a:r>
          </a:p>
          <a:p>
            <a:r>
              <a:rPr lang="en-GB" baseline="0" dirty="0"/>
              <a:t>The handwritten notes should be scanned onto the system and they should also be kept.  Within East Ayrshire the hard copy is given to admin in Rothesay House of the Johnnie Walker bond for them to be stored and retained for the correct length of time. </a:t>
            </a:r>
          </a:p>
          <a:p>
            <a:r>
              <a:rPr lang="en-GB" baseline="0" dirty="0"/>
              <a:t>North and South Ayrshire – the handwritten notes MUST be kept.  These are usually stored within the team, if you are unsure then you should speak to a team member to see where they are stored. </a:t>
            </a:r>
          </a:p>
          <a:p>
            <a:r>
              <a:rPr lang="en-GB" baseline="0" dirty="0"/>
              <a:t>If you are a second person/ secondary worker outside of the council/ in another service, the handwritten notes should be given to the council officer.   </a:t>
            </a:r>
          </a:p>
          <a:p>
            <a:endParaRPr lang="en-GB" baseline="0" dirty="0"/>
          </a:p>
          <a:p>
            <a:r>
              <a:rPr lang="en-GB" baseline="0" dirty="0"/>
              <a:t>The secondary worker may be asked to attend a case conference.  At this they will be expected to present any information they have and also give their professional view.  They may be asked to complete work or tasks after the case conference which would be documented in protection plans.  They may also be required to go to further meetings or core groups to ensure the protection plan is supporting the adult and reducing the risks.  </a:t>
            </a:r>
          </a:p>
          <a:p>
            <a:endParaRPr lang="en-GB" baseline="0" dirty="0"/>
          </a:p>
          <a:p>
            <a:endParaRPr lang="en-GB" dirty="0"/>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40</a:t>
            </a:fld>
            <a:endParaRPr lang="en-US" dirty="0"/>
          </a:p>
        </p:txBody>
      </p:sp>
    </p:spTree>
    <p:extLst>
      <p:ext uri="{BB962C8B-B14F-4D97-AF65-F5344CB8AC3E}">
        <p14:creationId xmlns:p14="http://schemas.microsoft.com/office/powerpoint/2010/main" val="22161519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41</a:t>
            </a:fld>
            <a:endParaRPr lang="en-US" dirty="0"/>
          </a:p>
        </p:txBody>
      </p:sp>
    </p:spTree>
    <p:extLst>
      <p:ext uri="{BB962C8B-B14F-4D97-AF65-F5344CB8AC3E}">
        <p14:creationId xmlns:p14="http://schemas.microsoft.com/office/powerpoint/2010/main" val="18050725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Invite</a:t>
            </a:r>
            <a:r>
              <a:rPr lang="en-GB" baseline="0" dirty="0"/>
              <a:t> for any questions </a:t>
            </a:r>
          </a:p>
          <a:p>
            <a:endParaRPr lang="en-GB" baseline="0" dirty="0"/>
          </a:p>
          <a:p>
            <a:r>
              <a:rPr lang="en-GB" baseline="0" dirty="0"/>
              <a:t>Remind participants that they now need to have a discussion with their manager if they are going to now undertake this role.  They can have a discussion around how to support them to develop their skills.  This may be shadowing another worker in an Non ASP visit to take the notes to support the development of this skill.  </a:t>
            </a:r>
          </a:p>
          <a:p>
            <a:endParaRPr lang="en-GB" baseline="0" dirty="0"/>
          </a:p>
          <a:p>
            <a:r>
              <a:rPr lang="en-GB" baseline="0" dirty="0"/>
              <a:t>Ask participants to complete the feedback form for this course 	</a:t>
            </a:r>
          </a:p>
        </p:txBody>
      </p:sp>
      <p:sp>
        <p:nvSpPr>
          <p:cNvPr id="4" name="Slide Number Placeholder 3"/>
          <p:cNvSpPr>
            <a:spLocks noGrp="1"/>
          </p:cNvSpPr>
          <p:nvPr>
            <p:ph type="sldNum" sz="quarter" idx="10"/>
          </p:nvPr>
        </p:nvSpPr>
        <p:spPr/>
        <p:txBody>
          <a:bodyPr/>
          <a:lstStyle/>
          <a:p>
            <a:fld id="{A89C7E07-3C67-C64C-8DA0-0404F6303970}" type="slidenum">
              <a:rPr lang="en-US" smtClean="0"/>
              <a:t>43</a:t>
            </a:fld>
            <a:endParaRPr lang="en-US" dirty="0"/>
          </a:p>
        </p:txBody>
      </p:sp>
    </p:spTree>
    <p:extLst>
      <p:ext uri="{BB962C8B-B14F-4D97-AF65-F5344CB8AC3E}">
        <p14:creationId xmlns:p14="http://schemas.microsoft.com/office/powerpoint/2010/main" val="867900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gives an overview</a:t>
            </a:r>
            <a:r>
              <a:rPr lang="en-GB" baseline="0" dirty="0"/>
              <a:t> of what the legislation covers </a:t>
            </a:r>
          </a:p>
          <a:p>
            <a:pPr marL="800100" lvl="1" indent="-34290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To support and protect </a:t>
            </a:r>
            <a:r>
              <a:rPr lang="en-GB" sz="2000" b="1" dirty="0">
                <a:solidFill>
                  <a:prstClr val="black"/>
                </a:solidFill>
                <a:latin typeface="Arial" panose="020B0604020202020204" pitchFamily="34" charset="0"/>
                <a:cs typeface="Arial" panose="020B0604020202020204" pitchFamily="34" charset="0"/>
              </a:rPr>
              <a:t>‘adults at risk of harm’</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b="1" dirty="0">
                <a:solidFill>
                  <a:prstClr val="black"/>
                </a:solidFill>
                <a:latin typeface="Arial" panose="020B0604020202020204" pitchFamily="34" charset="0"/>
                <a:cs typeface="Arial" panose="020B0604020202020204" pitchFamily="34" charset="0"/>
              </a:rPr>
              <a:t> </a:t>
            </a:r>
            <a:r>
              <a:rPr lang="en-GB" i="1" dirty="0">
                <a:solidFill>
                  <a:schemeClr val="accent4">
                    <a:lumMod val="50000"/>
                  </a:schemeClr>
                </a:solidFill>
              </a:rPr>
              <a:t>this is the overall purpose, remember the support element which is often where we work</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b="1" dirty="0">
                <a:solidFill>
                  <a:prstClr val="black"/>
                </a:solidFill>
                <a:latin typeface="Arial" panose="020B0604020202020204" pitchFamily="34" charset="0"/>
                <a:cs typeface="Arial" panose="020B0604020202020204" pitchFamily="34" charset="0"/>
              </a:rPr>
              <a:t>Principles</a:t>
            </a:r>
            <a:r>
              <a:rPr lang="en-GB" sz="2000" dirty="0">
                <a:solidFill>
                  <a:prstClr val="black"/>
                </a:solidFill>
                <a:latin typeface="Arial" panose="020B0604020202020204" pitchFamily="34" charset="0"/>
                <a:cs typeface="Arial" panose="020B0604020202020204" pitchFamily="34" charset="0"/>
              </a:rPr>
              <a:t> to be followed when intervening in an adult’s affairs</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dirty="0">
                <a:solidFill>
                  <a:prstClr val="black"/>
                </a:solidFill>
                <a:latin typeface="Arial" panose="020B0604020202020204" pitchFamily="34" charset="0"/>
                <a:cs typeface="Arial" panose="020B0604020202020204" pitchFamily="34" charset="0"/>
              </a:rPr>
              <a:t> </a:t>
            </a:r>
            <a:r>
              <a:rPr lang="en-GB" sz="2000" i="1" dirty="0">
                <a:solidFill>
                  <a:prstClr val="black"/>
                </a:solidFill>
                <a:latin typeface="Arial" panose="020B0604020202020204" pitchFamily="34" charset="0"/>
                <a:cs typeface="Arial" panose="020B0604020202020204" pitchFamily="34" charset="0"/>
              </a:rPr>
              <a:t>two overarching</a:t>
            </a:r>
            <a:r>
              <a:rPr lang="en-GB" sz="2000" i="1" baseline="0" dirty="0">
                <a:solidFill>
                  <a:prstClr val="black"/>
                </a:solidFill>
                <a:latin typeface="Arial" panose="020B0604020202020204" pitchFamily="34" charset="0"/>
                <a:cs typeface="Arial" panose="020B0604020202020204" pitchFamily="34" charset="0"/>
              </a:rPr>
              <a:t> principles but also includes other considerations that we should be aware of</a:t>
            </a:r>
            <a:endParaRPr lang="en-GB" sz="2000" dirty="0">
              <a:solidFill>
                <a:prstClr val="black"/>
              </a:solidFill>
              <a:latin typeface="Arial" panose="020B0604020202020204" pitchFamily="34" charset="0"/>
              <a:cs typeface="Arial" panose="020B0604020202020204" pitchFamily="34" charset="0"/>
            </a:endParaRP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Definitions of an </a:t>
            </a:r>
            <a:r>
              <a:rPr lang="en-GB" sz="2000" b="1" dirty="0">
                <a:solidFill>
                  <a:prstClr val="black"/>
                </a:solidFill>
                <a:latin typeface="Arial" panose="020B0604020202020204" pitchFamily="34" charset="0"/>
                <a:cs typeface="Arial" panose="020B0604020202020204" pitchFamily="34" charset="0"/>
              </a:rPr>
              <a:t>‘adult at risk’ </a:t>
            </a:r>
            <a:r>
              <a:rPr lang="en-GB" sz="2000" dirty="0">
                <a:solidFill>
                  <a:prstClr val="black"/>
                </a:solidFill>
                <a:latin typeface="Arial" panose="020B0604020202020204" pitchFamily="34" charset="0"/>
                <a:cs typeface="Arial" panose="020B0604020202020204" pitchFamily="34" charset="0"/>
              </a:rPr>
              <a:t>and </a:t>
            </a:r>
            <a:r>
              <a:rPr lang="en-GB" sz="2000" b="1" dirty="0">
                <a:solidFill>
                  <a:prstClr val="black"/>
                </a:solidFill>
                <a:latin typeface="Arial" panose="020B0604020202020204" pitchFamily="34" charset="0"/>
                <a:cs typeface="Arial" panose="020B0604020202020204" pitchFamily="34" charset="0"/>
              </a:rPr>
              <a:t>‘harm’ </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b="0" i="1" u="none" dirty="0">
                <a:solidFill>
                  <a:prstClr val="black"/>
                </a:solidFill>
                <a:latin typeface="Arial" panose="020B0604020202020204" pitchFamily="34" charset="0"/>
                <a:cs typeface="Arial" panose="020B0604020202020204" pitchFamily="34" charset="0"/>
              </a:rPr>
              <a:t>adult at risk is the 3 point criteria</a:t>
            </a:r>
            <a:r>
              <a:rPr lang="en-GB" sz="2000" b="0" i="1" u="none" baseline="0" dirty="0">
                <a:solidFill>
                  <a:prstClr val="black"/>
                </a:solidFill>
                <a:latin typeface="Arial" panose="020B0604020202020204" pitchFamily="34" charset="0"/>
                <a:cs typeface="Arial" panose="020B0604020202020204" pitchFamily="34" charset="0"/>
              </a:rPr>
              <a:t> or test, it also gives clear definition of what harm is</a:t>
            </a:r>
            <a:endParaRPr lang="en-GB" sz="2000" b="1" dirty="0">
              <a:solidFill>
                <a:prstClr val="black"/>
              </a:solidFill>
              <a:latin typeface="Arial" panose="020B0604020202020204" pitchFamily="34" charset="0"/>
              <a:cs typeface="Arial" panose="020B0604020202020204" pitchFamily="34" charset="0"/>
            </a:endParaRP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Statutory duties on councils to </a:t>
            </a:r>
            <a:r>
              <a:rPr lang="en-GB" sz="2000" b="1" dirty="0">
                <a:solidFill>
                  <a:prstClr val="black"/>
                </a:solidFill>
                <a:latin typeface="Arial" panose="020B0604020202020204" pitchFamily="34" charset="0"/>
                <a:cs typeface="Arial" panose="020B0604020202020204" pitchFamily="34" charset="0"/>
              </a:rPr>
              <a:t>inquire</a:t>
            </a:r>
            <a:r>
              <a:rPr lang="en-GB" sz="2000" dirty="0">
                <a:solidFill>
                  <a:prstClr val="black"/>
                </a:solidFill>
                <a:latin typeface="Arial" panose="020B0604020202020204" pitchFamily="34" charset="0"/>
                <a:cs typeface="Arial" panose="020B0604020202020204" pitchFamily="34" charset="0"/>
              </a:rPr>
              <a:t> and </a:t>
            </a:r>
            <a:r>
              <a:rPr lang="en-GB" sz="2000" b="1" dirty="0">
                <a:solidFill>
                  <a:prstClr val="black"/>
                </a:solidFill>
                <a:latin typeface="Arial" panose="020B0604020202020204" pitchFamily="34" charset="0"/>
                <a:cs typeface="Arial" panose="020B0604020202020204" pitchFamily="34" charset="0"/>
              </a:rPr>
              <a:t>investigat</a:t>
            </a:r>
            <a:r>
              <a:rPr lang="en-GB" sz="2000" dirty="0">
                <a:solidFill>
                  <a:prstClr val="black"/>
                </a:solidFill>
                <a:latin typeface="Arial" panose="020B0604020202020204" pitchFamily="34" charset="0"/>
                <a:cs typeface="Arial" panose="020B0604020202020204" pitchFamily="34" charset="0"/>
              </a:rPr>
              <a:t>e </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i="1" dirty="0">
                <a:solidFill>
                  <a:prstClr val="black"/>
                </a:solidFill>
                <a:latin typeface="Arial" panose="020B0604020202020204" pitchFamily="34" charset="0"/>
                <a:cs typeface="Arial" panose="020B0604020202020204" pitchFamily="34" charset="0"/>
              </a:rPr>
              <a:t>the council have powers</a:t>
            </a:r>
            <a:r>
              <a:rPr lang="en-GB" sz="2000" i="1" baseline="0" dirty="0">
                <a:solidFill>
                  <a:prstClr val="black"/>
                </a:solidFill>
                <a:latin typeface="Arial" panose="020B0604020202020204" pitchFamily="34" charset="0"/>
                <a:cs typeface="Arial" panose="020B0604020202020204" pitchFamily="34" charset="0"/>
              </a:rPr>
              <a:t> and duties names with in the legislation, this includes the duty to complete a inquiry and investigation is we know or believe an adult is at risk of harm.  </a:t>
            </a:r>
            <a:endParaRPr lang="en-GB" sz="2000" dirty="0">
              <a:solidFill>
                <a:prstClr val="black"/>
              </a:solidFill>
              <a:latin typeface="Arial" panose="020B0604020202020204" pitchFamily="34" charset="0"/>
              <a:cs typeface="Arial" panose="020B0604020202020204" pitchFamily="34" charset="0"/>
            </a:endParaRP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Duty to consider the provision of </a:t>
            </a:r>
            <a:r>
              <a:rPr lang="en-GB" sz="2000" b="1" dirty="0">
                <a:solidFill>
                  <a:prstClr val="black"/>
                </a:solidFill>
                <a:latin typeface="Arial" panose="020B0604020202020204" pitchFamily="34" charset="0"/>
                <a:cs typeface="Arial" panose="020B0604020202020204" pitchFamily="34" charset="0"/>
              </a:rPr>
              <a:t>advocacy and access to other support services </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b="0" i="1" dirty="0">
                <a:solidFill>
                  <a:prstClr val="black"/>
                </a:solidFill>
                <a:latin typeface="Arial" panose="020B0604020202020204" pitchFamily="34" charset="0"/>
                <a:cs typeface="Arial" panose="020B0604020202020204" pitchFamily="34" charset="0"/>
              </a:rPr>
              <a:t>we should consider advocacy</a:t>
            </a:r>
            <a:r>
              <a:rPr lang="en-GB" sz="2000" b="0" i="1" baseline="0" dirty="0">
                <a:solidFill>
                  <a:prstClr val="black"/>
                </a:solidFill>
                <a:latin typeface="Arial" panose="020B0604020202020204" pitchFamily="34" charset="0"/>
                <a:cs typeface="Arial" panose="020B0604020202020204" pitchFamily="34" charset="0"/>
              </a:rPr>
              <a:t> at as early a point as possible, they also need time to build up a relationship with the adult.  It should not be assumed that family or friends should advocate for the adult</a:t>
            </a:r>
            <a:endParaRPr lang="en-GB" sz="2000" b="1" dirty="0">
              <a:solidFill>
                <a:prstClr val="black"/>
              </a:solidFill>
              <a:latin typeface="Arial" panose="020B0604020202020204" pitchFamily="34" charset="0"/>
              <a:cs typeface="Arial" panose="020B0604020202020204" pitchFamily="34" charset="0"/>
            </a:endParaRP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Duties of </a:t>
            </a:r>
            <a:r>
              <a:rPr lang="en-GB" sz="2000" b="1" dirty="0">
                <a:solidFill>
                  <a:prstClr val="black"/>
                </a:solidFill>
                <a:latin typeface="Arial" panose="020B0604020202020204" pitchFamily="34" charset="0"/>
                <a:cs typeface="Arial" panose="020B0604020202020204" pitchFamily="34" charset="0"/>
              </a:rPr>
              <a:t>cooperation </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b="0" i="1" dirty="0">
                <a:solidFill>
                  <a:prstClr val="black"/>
                </a:solidFill>
                <a:latin typeface="Arial" panose="020B0604020202020204" pitchFamily="34" charset="0"/>
                <a:cs typeface="Arial" panose="020B0604020202020204" pitchFamily="34" charset="0"/>
              </a:rPr>
              <a:t>agencies</a:t>
            </a:r>
            <a:r>
              <a:rPr lang="en-GB" sz="2000" b="0" i="1" baseline="0" dirty="0">
                <a:solidFill>
                  <a:prstClr val="black"/>
                </a:solidFill>
                <a:latin typeface="Arial" panose="020B0604020202020204" pitchFamily="34" charset="0"/>
                <a:cs typeface="Arial" panose="020B0604020202020204" pitchFamily="34" charset="0"/>
              </a:rPr>
              <a:t> named within the legislation as a duty to cooperate are the mental welfare commission, the care inspectorate, healthcare improvement Scotland, the office of the public guardian, all councils, Police Scotland, all Health Boards.  </a:t>
            </a:r>
            <a:endParaRPr lang="en-GB" sz="2000" b="1" dirty="0">
              <a:solidFill>
                <a:prstClr val="black"/>
              </a:solidFill>
              <a:latin typeface="Arial" panose="020B0604020202020204" pitchFamily="34" charset="0"/>
              <a:cs typeface="Arial" panose="020B0604020202020204" pitchFamily="34" charset="0"/>
            </a:endParaRP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Offences </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i="1" dirty="0">
                <a:solidFill>
                  <a:prstClr val="black"/>
                </a:solidFill>
                <a:latin typeface="Arial" panose="020B0604020202020204" pitchFamily="34" charset="0"/>
                <a:cs typeface="Arial" panose="020B0604020202020204" pitchFamily="34" charset="0"/>
              </a:rPr>
              <a:t>section 49 details</a:t>
            </a:r>
            <a:r>
              <a:rPr lang="en-GB" sz="2000" i="1" baseline="0" dirty="0">
                <a:solidFill>
                  <a:prstClr val="black"/>
                </a:solidFill>
                <a:latin typeface="Arial" panose="020B0604020202020204" pitchFamily="34" charset="0"/>
                <a:cs typeface="Arial" panose="020B0604020202020204" pitchFamily="34" charset="0"/>
              </a:rPr>
              <a:t> that it is an offence to prevent or obstruct any person from doing anything they are authorised to entitled to do under the Act, it is also an offense to refuse to comply with a request for information made under section 10 </a:t>
            </a:r>
            <a:endParaRPr lang="en-GB" sz="2000" dirty="0">
              <a:solidFill>
                <a:prstClr val="black"/>
              </a:solidFill>
              <a:latin typeface="Arial" panose="020B0604020202020204" pitchFamily="34" charset="0"/>
              <a:cs typeface="Arial" panose="020B0604020202020204" pitchFamily="34" charset="0"/>
            </a:endParaRP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Three types of </a:t>
            </a:r>
            <a:r>
              <a:rPr lang="en-GB" sz="2000" b="1" dirty="0">
                <a:solidFill>
                  <a:prstClr val="black"/>
                </a:solidFill>
                <a:latin typeface="Arial" panose="020B0604020202020204" pitchFamily="34" charset="0"/>
                <a:cs typeface="Arial" panose="020B0604020202020204" pitchFamily="34" charset="0"/>
              </a:rPr>
              <a:t>Protection Order,</a:t>
            </a:r>
            <a:r>
              <a:rPr lang="en-GB" sz="2000" b="1" baseline="0" dirty="0">
                <a:solidFill>
                  <a:prstClr val="black"/>
                </a:solidFill>
                <a:latin typeface="Arial" panose="020B0604020202020204" pitchFamily="34" charset="0"/>
                <a:cs typeface="Arial" panose="020B0604020202020204" pitchFamily="34" charset="0"/>
              </a:rPr>
              <a:t> </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b="0" baseline="0" dirty="0">
                <a:solidFill>
                  <a:prstClr val="black"/>
                </a:solidFill>
                <a:latin typeface="Arial" panose="020B0604020202020204" pitchFamily="34" charset="0"/>
                <a:cs typeface="Arial" panose="020B0604020202020204" pitchFamily="34" charset="0"/>
              </a:rPr>
              <a:t>assessment, removal, and banning orders </a:t>
            </a:r>
            <a:endParaRPr lang="en-GB" sz="2000" b="1" dirty="0">
              <a:solidFill>
                <a:prstClr val="black"/>
              </a:solidFill>
              <a:latin typeface="Arial" panose="020B0604020202020204" pitchFamily="34" charset="0"/>
              <a:cs typeface="Arial" panose="020B0604020202020204" pitchFamily="34" charset="0"/>
            </a:endParaRP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Duty to establish </a:t>
            </a:r>
            <a:r>
              <a:rPr lang="en-GB" sz="2000" b="1" dirty="0">
                <a:solidFill>
                  <a:prstClr val="black"/>
                </a:solidFill>
                <a:latin typeface="Arial" panose="020B0604020202020204" pitchFamily="34" charset="0"/>
                <a:cs typeface="Arial" panose="020B0604020202020204" pitchFamily="34" charset="0"/>
              </a:rPr>
              <a:t>Adult Protection Committees </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b="0" i="1" dirty="0">
                <a:solidFill>
                  <a:prstClr val="black"/>
                </a:solidFill>
                <a:latin typeface="Arial" panose="020B0604020202020204" pitchFamily="34" charset="0"/>
                <a:cs typeface="Arial" panose="020B0604020202020204" pitchFamily="34" charset="0"/>
              </a:rPr>
              <a:t>each local authority</a:t>
            </a:r>
            <a:r>
              <a:rPr lang="en-GB" sz="2000" b="0" i="1" baseline="0" dirty="0">
                <a:solidFill>
                  <a:prstClr val="black"/>
                </a:solidFill>
                <a:latin typeface="Arial" panose="020B0604020202020204" pitchFamily="34" charset="0"/>
                <a:cs typeface="Arial" panose="020B0604020202020204" pitchFamily="34" charset="0"/>
              </a:rPr>
              <a:t> has a AP Committee</a:t>
            </a:r>
            <a:endParaRPr lang="en-GB" sz="2000" b="1" i="1" dirty="0">
              <a:solidFill>
                <a:prstClr val="black"/>
              </a:solidFill>
              <a:latin typeface="Arial" panose="020B0604020202020204" pitchFamily="34" charset="0"/>
              <a:cs typeface="Arial" panose="020B0604020202020204" pitchFamily="34" charset="0"/>
            </a:endParaRP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b="1" dirty="0">
                <a:solidFill>
                  <a:prstClr val="black"/>
                </a:solidFill>
                <a:latin typeface="Arial" panose="020B0604020202020204" pitchFamily="34" charset="0"/>
                <a:cs typeface="Arial" panose="020B0604020202020204" pitchFamily="34" charset="0"/>
              </a:rPr>
              <a:t>Code of Practice </a:t>
            </a:r>
          </a:p>
          <a:p>
            <a:pPr marL="457200" lvl="1" indent="0" eaLnBrk="0" fontAlgn="base" hangingPunct="0">
              <a:lnSpc>
                <a:spcPct val="110000"/>
              </a:lnSpc>
              <a:spcBef>
                <a:spcPct val="0"/>
              </a:spcBef>
              <a:spcAft>
                <a:spcPct val="0"/>
              </a:spcAft>
              <a:buFont typeface="Arial" panose="020B0604020202020204" pitchFamily="34" charset="0"/>
              <a:buNone/>
              <a:defRPr/>
            </a:pPr>
            <a:r>
              <a:rPr lang="en-GB" sz="2000" b="0" i="1" dirty="0">
                <a:solidFill>
                  <a:prstClr val="black"/>
                </a:solidFill>
                <a:latin typeface="Arial" panose="020B0604020202020204" pitchFamily="34" charset="0"/>
                <a:cs typeface="Arial" panose="020B0604020202020204" pitchFamily="34" charset="0"/>
              </a:rPr>
              <a:t>please read the codes of practice </a:t>
            </a:r>
            <a:endParaRPr lang="en-GB" sz="2000" b="1" dirty="0">
              <a:solidFill>
                <a:prstClr val="black"/>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2752801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participants if they are aware of</a:t>
            </a:r>
            <a:r>
              <a:rPr lang="en-GB" baseline="0" dirty="0"/>
              <a:t> the two main principles. </a:t>
            </a:r>
          </a:p>
          <a:p>
            <a:endParaRPr lang="en-GB" baseline="0" dirty="0"/>
          </a:p>
          <a:p>
            <a:r>
              <a:rPr lang="en-GB" baseline="0" dirty="0"/>
              <a:t>Be clear that if you are not using the least restrictive measure, you need to demonstrate how this is going to be of benefit to the adult.  </a:t>
            </a:r>
          </a:p>
          <a:p>
            <a:endParaRPr lang="en-GB" baseline="0" dirty="0"/>
          </a:p>
          <a:p>
            <a:r>
              <a:rPr lang="en-GB" baseline="0" dirty="0"/>
              <a:t>You also need to give regard to the following. </a:t>
            </a:r>
          </a:p>
          <a:p>
            <a:endParaRPr lang="en-GB" baseline="0" dirty="0"/>
          </a:p>
          <a:p>
            <a:r>
              <a:rPr lang="en-GB" baseline="0" dirty="0"/>
              <a:t>When thinking about evidence based practice you would record how you have demonstrated the them. </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399619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participants for examples</a:t>
            </a:r>
            <a:r>
              <a:rPr lang="en-GB" baseline="0" dirty="0"/>
              <a:t> of a type of harm.  </a:t>
            </a:r>
          </a:p>
          <a:p>
            <a:endParaRPr lang="en-GB" baseline="0" dirty="0"/>
          </a:p>
          <a:p>
            <a:r>
              <a:rPr lang="en-GB" baseline="0" dirty="0"/>
              <a:t>It should be highlighted that the harm should be well documents on how it effects the individual.  </a:t>
            </a:r>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464871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a:t>
            </a:r>
            <a:r>
              <a:rPr lang="en-GB" baseline="0" dirty="0"/>
              <a:t> local authority has a different advocacy agency. </a:t>
            </a:r>
          </a:p>
          <a:p>
            <a:endParaRPr lang="en-GB" baseline="0" dirty="0"/>
          </a:p>
          <a:p>
            <a:r>
              <a:rPr lang="en-GB" baseline="0" dirty="0"/>
              <a:t>East Ayrshire – East Ayrshire Independent Advocacy </a:t>
            </a:r>
          </a:p>
          <a:p>
            <a:r>
              <a:rPr lang="en-GB" baseline="0" dirty="0"/>
              <a:t>South Ayrshire – circles </a:t>
            </a:r>
          </a:p>
          <a:p>
            <a:r>
              <a:rPr lang="en-GB" baseline="0" dirty="0"/>
              <a:t>North Ayrshire – Aims </a:t>
            </a:r>
          </a:p>
          <a:p>
            <a:endParaRPr lang="en-GB" baseline="0" dirty="0"/>
          </a:p>
          <a:p>
            <a:r>
              <a:rPr lang="en-GB" baseline="0" dirty="0"/>
              <a:t>You should be including advocacy as early as possible, to provide this role they need to develop a relationship with the person.  It should also be mentioned that you should not rely overly on Family or Friends to provide this role.  </a:t>
            </a:r>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641898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a:t>
            </a:r>
            <a:r>
              <a:rPr lang="en-GB" baseline="0" dirty="0"/>
              <a:t> we talk about an adult under the Act this is anyone over the age of 16, someone between 16 and 18 might also be included in children’s legislation that might provide more benefit to the individual.  </a:t>
            </a:r>
            <a:endParaRPr lang="en-GB" dirty="0"/>
          </a:p>
          <a:p>
            <a:r>
              <a:rPr lang="en-GB" dirty="0"/>
              <a:t>This is the legal definition of an adult at risk and the 3 point criteria that must be met to enable intervention under the Act. </a:t>
            </a:r>
          </a:p>
          <a:p>
            <a:endParaRPr lang="en-GB" dirty="0"/>
          </a:p>
          <a:p>
            <a:r>
              <a:rPr lang="en-GB" dirty="0"/>
              <a:t>The first element of the above three-point criteria relates to whether the adult is unable to safeguard their own well-being, property, rights and other interests.  This is the trickiest part so we will spend a bit of time on it, but the new Code of Practice provides more detail around the 3 point criteria, particularly in relation to more challenging issues like capacity and consent and choice.</a:t>
            </a:r>
          </a:p>
          <a:p>
            <a:endParaRPr lang="en-GB" dirty="0"/>
          </a:p>
          <a:p>
            <a:r>
              <a:rPr lang="en-GB" dirty="0"/>
              <a:t>Are at risk of harm- often</a:t>
            </a:r>
            <a:r>
              <a:rPr lang="en-GB" baseline="0" dirty="0"/>
              <a:t> this is detailed in the referral or concern.  You should be clear about the type of harm and how this is affecting the individual. </a:t>
            </a:r>
            <a:endParaRPr lang="en-GB" dirty="0"/>
          </a:p>
          <a:p>
            <a:endParaRPr lang="en-GB" dirty="0"/>
          </a:p>
          <a:p>
            <a:r>
              <a:rPr lang="en-GB" dirty="0"/>
              <a:t>The presence of a particular condition doesn’t automatically mean an adult is an "adult at risk". Someone could have a disability but be able to safeguard their well-being. A formal diagnosis isn’t essential.</a:t>
            </a:r>
          </a:p>
          <a:p>
            <a:endParaRPr lang="en-GB" dirty="0"/>
          </a:p>
          <a:p>
            <a:r>
              <a:rPr lang="en-GB" dirty="0"/>
              <a:t>It is important to stress that all three elements of this definition must be met. It is the whole of an adult's particular circumstances, which can combine to make them more vulnerable to harm than others and there shouldn’t normally be a 'once and for all' categorisation of people as an adult at risk. An individual's vulnerabilities, medical conditions and abilities can fluctuate and change over time.</a:t>
            </a:r>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2150878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The</a:t>
            </a:r>
            <a:r>
              <a:rPr lang="en-GB" b="0" baseline="0" dirty="0"/>
              <a:t> three areas above can all be interconnected, or they can be present on their own.  Either way both collectively and singularly they have an adverse effect on the adult’s decision making.</a:t>
            </a:r>
          </a:p>
          <a:p>
            <a:endParaRPr lang="en-GB" b="0" baseline="0" dirty="0"/>
          </a:p>
          <a:p>
            <a:r>
              <a:rPr lang="en-GB" b="1" baseline="0" dirty="0"/>
              <a:t>Undue Pressure</a:t>
            </a:r>
          </a:p>
          <a:p>
            <a:r>
              <a:rPr lang="en-GB" b="0" baseline="0" dirty="0"/>
              <a:t>Very difficult to evidence but an individual will know it when they see it, however the adult may not be aware it is happening.  Perpetrators of harm are often family members who live with the adult, so they have ample opportunity to pressurise the adult into making decisions as they want them.  </a:t>
            </a:r>
          </a:p>
          <a:p>
            <a:endParaRPr lang="en-GB" b="0" baseline="0" dirty="0"/>
          </a:p>
          <a:p>
            <a:r>
              <a:rPr lang="en-GB" b="1" baseline="0" dirty="0"/>
              <a:t>Disguised Compliance</a:t>
            </a:r>
          </a:p>
          <a:p>
            <a:r>
              <a:rPr lang="en-GB" b="0" dirty="0"/>
              <a:t>A</a:t>
            </a:r>
            <a:r>
              <a:rPr lang="en-GB" b="0" baseline="0" dirty="0"/>
              <a:t> carer may engage with services and in the surface appearing to cooperate with the welfare of the adult, to allay professionals’ concerns.  </a:t>
            </a:r>
          </a:p>
          <a:p>
            <a:endParaRPr lang="en-GB" b="0" baseline="0" dirty="0"/>
          </a:p>
          <a:p>
            <a:r>
              <a:rPr lang="en-GB" b="1" baseline="0" dirty="0"/>
              <a:t>Coercive Control</a:t>
            </a:r>
          </a:p>
          <a:p>
            <a:r>
              <a:rPr lang="en-GB" b="0" dirty="0"/>
              <a:t>This is now illegal and covers a pattern of behaviour of assaults, threats,</a:t>
            </a:r>
            <a:r>
              <a:rPr lang="en-GB" b="0" baseline="0" dirty="0"/>
              <a:t> humiliations and intimidations or other abuse that is used to harm, punish or frighten their victim.  Often referred to is describing Domestic Abuse situations. </a:t>
            </a:r>
            <a:r>
              <a:rPr lang="en-GB" dirty="0"/>
              <a:t>This controlling behaviour is designed to make a person dependent by isolating them from support, exploiting them, depriving them of independence and regulating their everyday behaviour. </a:t>
            </a:r>
          </a:p>
          <a:p>
            <a:endParaRPr lang="en-GB" b="0" dirty="0"/>
          </a:p>
          <a:p>
            <a:r>
              <a:rPr lang="en-GB" b="0" dirty="0"/>
              <a:t>All three of these behaviours negatively affects a person’s ability to make decisions</a:t>
            </a:r>
            <a:r>
              <a:rPr lang="en-GB" b="0" baseline="0" dirty="0"/>
              <a:t> and are often overlooked when looking at the 3 Point Test.  They have also been seen in both adult and child SCRS, as not being fully integrated into the risk assessment.</a:t>
            </a:r>
            <a:endParaRPr lang="en-GB" b="0" dirty="0"/>
          </a:p>
          <a:p>
            <a:endParaRPr lang="en-GB" dirty="0"/>
          </a:p>
        </p:txBody>
      </p:sp>
      <p:sp>
        <p:nvSpPr>
          <p:cNvPr id="4" name="Slide Number Placeholder 3"/>
          <p:cNvSpPr>
            <a:spLocks noGrp="1"/>
          </p:cNvSpPr>
          <p:nvPr>
            <p:ph type="sldNum" sz="quarter" idx="10"/>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273389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anchor="b">
            <a:noAutofit/>
          </a:bodyPr>
          <a:lstStyle>
            <a:lvl1pPr algn="l">
              <a:defRPr sz="6000" b="1" i="0" spc="100" baseline="0">
                <a:solidFill>
                  <a:schemeClr val="bg1"/>
                </a:solidFill>
                <a:latin typeface="+mj-lt"/>
              </a:defRPr>
            </a:lvl1pPr>
          </a:lstStyle>
          <a:p>
            <a:r>
              <a:rPr lang="en-US"/>
              <a:t>Click to edit Master title style</a:t>
            </a:r>
            <a:endParaRPr lang="en-US"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Footer Placeholder 3">
            <a:extLst>
              <a:ext uri="{FF2B5EF4-FFF2-40B4-BE49-F238E27FC236}">
                <a16:creationId xmlns:a16="http://schemas.microsoft.com/office/drawing/2014/main" id="{D2060DA6-6E6F-47BF-9680-1B030F525DD2}"/>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FF8F140D-2B48-4E31-9E97-08B68ABBAC1E}"/>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Footer Placeholder 3">
            <a:extLst>
              <a:ext uri="{FF2B5EF4-FFF2-40B4-BE49-F238E27FC236}">
                <a16:creationId xmlns:a16="http://schemas.microsoft.com/office/drawing/2014/main" id="{9A79B87D-E8CF-49AE-9326-2FEED2392F09}"/>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7BA139CE-3E4D-4224-B157-2D29EC10FE40}"/>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a:noAutofit/>
          </a:bodyPr>
          <a:lstStyle>
            <a:lvl1pPr marL="0" indent="0">
              <a:buNone/>
              <a:defRPr sz="1600">
                <a:latin typeface="+mn-lt"/>
              </a:defRPr>
            </a:lvl1pPr>
          </a:lstStyle>
          <a:p>
            <a:pPr lvl="0"/>
            <a:r>
              <a:rPr lang="en-US"/>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a:noAutofit/>
          </a:bodyPr>
          <a:lstStyle>
            <a:lvl1pPr marL="0" indent="0">
              <a:buNone/>
              <a:defRPr sz="1600">
                <a:latin typeface="+mn-lt"/>
              </a:defRPr>
            </a:lvl1pPr>
          </a:lstStyle>
          <a:p>
            <a:pPr lvl="0"/>
            <a:r>
              <a:rPr lang="en-US"/>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a:noAutofit/>
          </a:bodyPr>
          <a:lstStyle>
            <a:lvl1pPr marL="0" indent="0">
              <a:buNone/>
              <a:defRPr sz="1600">
                <a:latin typeface="+mn-lt"/>
              </a:defRPr>
            </a:lvl1pPr>
          </a:lstStyle>
          <a:p>
            <a:pPr lvl="0"/>
            <a:r>
              <a:rPr lang="en-US"/>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6" name="Footer Placeholder 5">
            <a:extLst>
              <a:ext uri="{FF2B5EF4-FFF2-40B4-BE49-F238E27FC236}">
                <a16:creationId xmlns:a16="http://schemas.microsoft.com/office/drawing/2014/main" id="{2DBF2453-9E16-47FE-A8ED-4661246DE597}"/>
              </a:ext>
            </a:extLst>
          </p:cNvPr>
          <p:cNvSpPr>
            <a:spLocks noGrp="1"/>
          </p:cNvSpPr>
          <p:nvPr>
            <p:ph type="ftr" sz="quarter" idx="22"/>
          </p:nvPr>
        </p:nvSpPr>
        <p:spPr/>
        <p:txBody>
          <a:bodyPr/>
          <a:lstStyle/>
          <a:p>
            <a:r>
              <a:rPr lang="en-US"/>
              <a:t>Annual Review</a:t>
            </a:r>
            <a:endParaRPr lang="en-US" b="0" dirty="0"/>
          </a:p>
        </p:txBody>
      </p:sp>
      <p:sp>
        <p:nvSpPr>
          <p:cNvPr id="7" name="Slide Number Placeholder 6">
            <a:extLst>
              <a:ext uri="{FF2B5EF4-FFF2-40B4-BE49-F238E27FC236}">
                <a16:creationId xmlns:a16="http://schemas.microsoft.com/office/drawing/2014/main" id="{F636E9EA-D950-424A-BC92-F6794D6E5D67}"/>
              </a:ext>
            </a:extLst>
          </p:cNvPr>
          <p:cNvSpPr>
            <a:spLocks noGrp="1"/>
          </p:cNvSpPr>
          <p:nvPr>
            <p:ph type="sldNum" sz="quarter" idx="2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a:lstStyle/>
          <a:p>
            <a:r>
              <a:rPr lang="en-US"/>
              <a:t>Click icon to add picture</a:t>
            </a:r>
            <a:endParaRPr lang="en-US"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spc="50" baseline="0">
                <a:latin typeface="+mj-lt"/>
              </a:defRPr>
            </a:lvl1pPr>
          </a:lstStyle>
          <a:p>
            <a:r>
              <a:rPr lang="en-US"/>
              <a:t>Click to edit Master title style</a:t>
            </a:r>
            <a:endParaRPr lang="en-US"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0" name="Straight Connector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3" name="Straight Connector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5" name="Footer Placeholder 4">
            <a:extLst>
              <a:ext uri="{FF2B5EF4-FFF2-40B4-BE49-F238E27FC236}">
                <a16:creationId xmlns:a16="http://schemas.microsoft.com/office/drawing/2014/main" id="{FDE10C66-2FF2-41F8-98FA-BE4983369645}"/>
              </a:ext>
            </a:extLst>
          </p:cNvPr>
          <p:cNvSpPr>
            <a:spLocks noGrp="1"/>
          </p:cNvSpPr>
          <p:nvPr>
            <p:ph type="ftr" sz="quarter" idx="26"/>
          </p:nvPr>
        </p:nvSpPr>
        <p:spPr/>
        <p:txBody>
          <a:bodyPr/>
          <a:lstStyle/>
          <a:p>
            <a:r>
              <a:rPr lang="en-US"/>
              <a:t>Annual Review</a:t>
            </a:r>
            <a:endParaRPr lang="en-US" b="0" dirty="0"/>
          </a:p>
        </p:txBody>
      </p:sp>
      <p:sp>
        <p:nvSpPr>
          <p:cNvPr id="19" name="Slide Number Placeholder 18">
            <a:extLst>
              <a:ext uri="{FF2B5EF4-FFF2-40B4-BE49-F238E27FC236}">
                <a16:creationId xmlns:a16="http://schemas.microsoft.com/office/drawing/2014/main" id="{1851A3FD-B717-4588-9809-4FFAC5FF47A1}"/>
              </a:ext>
            </a:extLst>
          </p:cNvPr>
          <p:cNvSpPr>
            <a:spLocks noGrp="1"/>
          </p:cNvSpPr>
          <p:nvPr>
            <p:ph type="sldNum" sz="quarter" idx="27"/>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a:lstStyle/>
          <a:p>
            <a:r>
              <a:rPr lang="en-US"/>
              <a:t>Click icon to add picture</a:t>
            </a:r>
            <a:endParaRPr lang="en-US"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4" name="Footer Placeholder 3">
            <a:extLst>
              <a:ext uri="{FF2B5EF4-FFF2-40B4-BE49-F238E27FC236}">
                <a16:creationId xmlns:a16="http://schemas.microsoft.com/office/drawing/2014/main" id="{DB285929-1018-4370-A170-074C414B2281}"/>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6184536E-AD08-4371-85E9-A816C30B6AE7}"/>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anchor="b" anchorCtr="0">
            <a:normAutofit/>
          </a:bodyPr>
          <a:lstStyle>
            <a:lvl1pPr>
              <a:defRPr sz="4100" b="1" i="0" baseline="0">
                <a:solidFill>
                  <a:schemeClr val="tx1"/>
                </a:solidFill>
                <a:latin typeface="+mj-lt"/>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a:lstStyle>
            <a:lvl1pPr>
              <a:defRPr>
                <a:solidFill>
                  <a:schemeClr val="tx1"/>
                </a:solidFill>
              </a:defRPr>
            </a:lvl1pPr>
          </a:lstStyle>
          <a:p>
            <a:r>
              <a:rPr lang="en-US"/>
              <a:t>Click icon to add chart</a:t>
            </a:r>
            <a:endParaRPr lang="en-US" dirty="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D1578EA5-216B-41F7-80D1-9ED07FFDB66F}"/>
              </a:ext>
            </a:extLst>
          </p:cNvPr>
          <p:cNvSpPr>
            <a:spLocks noGrp="1"/>
          </p:cNvSpPr>
          <p:nvPr>
            <p:ph type="ftr" sz="quarter" idx="12"/>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C772CC63-C628-4456-9B92-DA4E670BAC0D}"/>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a:lstStyle/>
          <a:p>
            <a:r>
              <a:rPr lang="en-US"/>
              <a:t>Click icon to add table</a:t>
            </a:r>
            <a:endParaRPr lang="en-US" dirty="0"/>
          </a:p>
        </p:txBody>
      </p:sp>
      <p:sp>
        <p:nvSpPr>
          <p:cNvPr id="4" name="Footer Placeholder 3">
            <a:extLst>
              <a:ext uri="{FF2B5EF4-FFF2-40B4-BE49-F238E27FC236}">
                <a16:creationId xmlns:a16="http://schemas.microsoft.com/office/drawing/2014/main" id="{DB42D896-6ACC-40D7-8D8B-F9AF3E7DE1A1}"/>
              </a:ext>
            </a:extLst>
          </p:cNvPr>
          <p:cNvSpPr>
            <a:spLocks noGrp="1"/>
          </p:cNvSpPr>
          <p:nvPr>
            <p:ph type="ftr" sz="quarter" idx="12"/>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E69F7A1E-B7E2-4E9C-A66C-BCE08900C5F1}"/>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r>
              <a:rPr lang="en-US" sz="20000" b="1" dirty="0">
                <a:solidFill>
                  <a:schemeClr val="bg1"/>
                </a:solidFill>
              </a:rPr>
              <a:t>“</a:t>
            </a:r>
          </a:p>
        </p:txBody>
      </p:sp>
      <p:grpSp>
        <p:nvGrpSpPr>
          <p:cNvPr id="18" name="Group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24" name="Group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a:lstStyle/>
          <a:p>
            <a:r>
              <a:rPr lang="en-US"/>
              <a:t>Click icon to add picture</a:t>
            </a:r>
            <a:endParaRPr lang="en-US"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a:lstStyle/>
          <a:p>
            <a:r>
              <a:rPr lang="en-US"/>
              <a:t>Click icon to add picture</a:t>
            </a:r>
            <a:endParaRPr lang="en-US"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grpSp>
        <p:nvGrpSpPr>
          <p:cNvPr id="23" name="Group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a:lstStyle/>
          <a:p>
            <a:r>
              <a:rPr lang="en-US"/>
              <a:t>Click icon to add picture</a:t>
            </a:r>
            <a:endParaRPr lang="en-US"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a:lstStyle/>
          <a:p>
            <a:r>
              <a:rPr lang="en-US"/>
              <a:t>Click icon to add picture</a:t>
            </a:r>
            <a:endParaRPr lang="en-US" dirty="0"/>
          </a:p>
        </p:txBody>
      </p:sp>
      <p:sp>
        <p:nvSpPr>
          <p:cNvPr id="4" name="Footer Placeholder 3">
            <a:extLst>
              <a:ext uri="{FF2B5EF4-FFF2-40B4-BE49-F238E27FC236}">
                <a16:creationId xmlns:a16="http://schemas.microsoft.com/office/drawing/2014/main" id="{7DE0184F-2619-4333-B49F-C7ACE8B2C3A6}"/>
              </a:ext>
            </a:extLst>
          </p:cNvPr>
          <p:cNvSpPr>
            <a:spLocks noGrp="1"/>
          </p:cNvSpPr>
          <p:nvPr>
            <p:ph type="ftr" sz="quarter" idx="33"/>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705A1C65-B00C-4CA4-83B6-3DFA3DF96296}"/>
              </a:ext>
            </a:extLst>
          </p:cNvPr>
          <p:cNvSpPr>
            <a:spLocks noGrp="1"/>
          </p:cNvSpPr>
          <p:nvPr>
            <p:ph type="sldNum" sz="quarter" idx="34"/>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ooter Placeholder 3">
            <a:extLst>
              <a:ext uri="{FF2B5EF4-FFF2-40B4-BE49-F238E27FC236}">
                <a16:creationId xmlns:a16="http://schemas.microsoft.com/office/drawing/2014/main" id="{FF46DFD4-BF8C-4939-874D-85B7DF956768}"/>
              </a:ext>
            </a:extLst>
          </p:cNvPr>
          <p:cNvSpPr>
            <a:spLocks noGrp="1"/>
          </p:cNvSpPr>
          <p:nvPr>
            <p:ph type="ftr" sz="quarter" idx="37"/>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id="{7373856F-38E9-4BBF-93D8-0F8AC2E0E6C7}"/>
              </a:ext>
            </a:extLst>
          </p:cNvPr>
          <p:cNvSpPr>
            <a:spLocks noGrp="1"/>
          </p:cNvSpPr>
          <p:nvPr>
            <p:ph type="sldNum" sz="quarter" idx="38"/>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fld id="{6FCA8E82-58CD-E045-8B98-B7A85B79B752}" type="datetime4">
              <a:rPr lang="en-US" smtClean="0"/>
              <a:pPr/>
              <a:t>June 24, 2025</a:t>
            </a:fld>
            <a:endParaRPr lang="en-US" dirty="0">
              <a:latin typeface="+mn-lt"/>
            </a:endParaRPr>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r>
              <a:rPr lang="en-US"/>
              <a:t>Annual Review</a:t>
            </a:r>
            <a:endParaRPr lang="en-US" b="0" dirty="0"/>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gif"/><Relationship Id="rId5" Type="http://schemas.openxmlformats.org/officeDocument/2006/relationships/image" Target="../media/image7.jp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168C-8042-5B4E-A5A4-A5BF693AE2D6}"/>
              </a:ext>
            </a:extLst>
          </p:cNvPr>
          <p:cNvSpPr>
            <a:spLocks noGrp="1"/>
          </p:cNvSpPr>
          <p:nvPr>
            <p:ph type="ctrTitle"/>
          </p:nvPr>
        </p:nvSpPr>
        <p:spPr>
          <a:xfrm>
            <a:off x="6367054" y="2116182"/>
            <a:ext cx="5491571" cy="1514019"/>
          </a:xfrm>
        </p:spPr>
        <p:txBody>
          <a:bodyPr/>
          <a:lstStyle/>
          <a:p>
            <a:r>
              <a:rPr lang="en-US" sz="4800" dirty="0"/>
              <a:t>Role of the Second Person / Secondary Worker </a:t>
            </a:r>
          </a:p>
        </p:txBody>
      </p:sp>
      <p:sp>
        <p:nvSpPr>
          <p:cNvPr id="3" name="Text Placeholder 2">
            <a:extLst>
              <a:ext uri="{FF2B5EF4-FFF2-40B4-BE49-F238E27FC236}">
                <a16:creationId xmlns:a16="http://schemas.microsoft.com/office/drawing/2014/main" id="{F18E61D8-31A3-2D45-8E25-CBE846E26E1C}"/>
              </a:ext>
            </a:extLst>
          </p:cNvPr>
          <p:cNvSpPr>
            <a:spLocks noGrp="1"/>
          </p:cNvSpPr>
          <p:nvPr>
            <p:ph type="body" sz="quarter" idx="11"/>
          </p:nvPr>
        </p:nvSpPr>
        <p:spPr>
          <a:xfrm>
            <a:off x="6367055" y="4549553"/>
            <a:ext cx="5491570" cy="953337"/>
          </a:xfrm>
        </p:spPr>
        <p:txBody>
          <a:bodyPr/>
          <a:lstStyle/>
          <a:p>
            <a:r>
              <a:rPr lang="en-US" sz="2400" dirty="0"/>
              <a:t>In Adult Support and Protection Investigations  </a:t>
            </a:r>
          </a:p>
        </p:txBody>
      </p:sp>
      <p:grpSp>
        <p:nvGrpSpPr>
          <p:cNvPr id="4" name="Group 15"/>
          <p:cNvGrpSpPr>
            <a:grpSpLocks/>
          </p:cNvGrpSpPr>
          <p:nvPr/>
        </p:nvGrpSpPr>
        <p:grpSpPr bwMode="auto">
          <a:xfrm>
            <a:off x="881940" y="152982"/>
            <a:ext cx="5872162" cy="1309688"/>
            <a:chOff x="1500166" y="285728"/>
            <a:chExt cx="5872191" cy="1309696"/>
          </a:xfrm>
        </p:grpSpPr>
        <p:pic>
          <p:nvPicPr>
            <p:cNvPr id="5" name="Picture 1" descr="image001"/>
            <p:cNvPicPr>
              <a:picLocks noChangeAspect="1" noChangeArrowheads="1"/>
            </p:cNvPicPr>
            <p:nvPr/>
          </p:nvPicPr>
          <p:blipFill>
            <a:blip r:embed="rId3" cstate="print"/>
            <a:srcRect/>
            <a:stretch>
              <a:fillRect/>
            </a:stretch>
          </p:blipFill>
          <p:spPr bwMode="auto">
            <a:xfrm>
              <a:off x="1500166" y="285728"/>
              <a:ext cx="1428759" cy="1309696"/>
            </a:xfrm>
            <a:prstGeom prst="rect">
              <a:avLst/>
            </a:prstGeom>
            <a:noFill/>
            <a:ln w="9525">
              <a:noFill/>
              <a:miter lim="800000"/>
              <a:headEnd/>
              <a:tailEnd/>
            </a:ln>
          </p:spPr>
        </p:pic>
        <p:pic>
          <p:nvPicPr>
            <p:cNvPr id="6" name="Picture 10"/>
            <p:cNvPicPr>
              <a:picLocks noChangeAspect="1" noChangeArrowheads="1"/>
            </p:cNvPicPr>
            <p:nvPr/>
          </p:nvPicPr>
          <p:blipFill>
            <a:blip r:embed="rId4" cstate="print"/>
            <a:srcRect/>
            <a:stretch>
              <a:fillRect/>
            </a:stretch>
          </p:blipFill>
          <p:spPr bwMode="auto">
            <a:xfrm>
              <a:off x="5786446" y="428604"/>
              <a:ext cx="1585911" cy="1015319"/>
            </a:xfrm>
            <a:prstGeom prst="rect">
              <a:avLst/>
            </a:prstGeom>
            <a:noFill/>
            <a:ln w="9525">
              <a:noFill/>
              <a:miter lim="800000"/>
              <a:headEnd/>
              <a:tailEnd/>
            </a:ln>
          </p:spPr>
        </p:pic>
        <p:pic>
          <p:nvPicPr>
            <p:cNvPr id="7" name="Picture 13" descr="APCLogo.jpg"/>
            <p:cNvPicPr>
              <a:picLocks noChangeAspect="1"/>
            </p:cNvPicPr>
            <p:nvPr/>
          </p:nvPicPr>
          <p:blipFill>
            <a:blip r:embed="rId5" cstate="print"/>
            <a:srcRect/>
            <a:stretch>
              <a:fillRect/>
            </a:stretch>
          </p:blipFill>
          <p:spPr bwMode="auto">
            <a:xfrm>
              <a:off x="3428992" y="428604"/>
              <a:ext cx="1812501" cy="1044239"/>
            </a:xfrm>
            <a:prstGeom prst="rect">
              <a:avLst/>
            </a:prstGeom>
            <a:noFill/>
            <a:ln w="9525">
              <a:noFill/>
              <a:miter lim="800000"/>
              <a:headEnd/>
              <a:tailEnd/>
            </a:ln>
          </p:spPr>
        </p:pic>
      </p:grpSp>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Definition Of Harm </a:t>
            </a:r>
          </a:p>
        </p:txBody>
      </p:sp>
      <p:sp>
        <p:nvSpPr>
          <p:cNvPr id="2" name="Rectangle 1"/>
          <p:cNvSpPr/>
          <p:nvPr/>
        </p:nvSpPr>
        <p:spPr>
          <a:xfrm>
            <a:off x="3602329" y="2359789"/>
            <a:ext cx="7258050" cy="3785652"/>
          </a:xfrm>
          <a:prstGeom prst="rect">
            <a:avLst/>
          </a:prstGeom>
        </p:spPr>
        <p:txBody>
          <a:bodyPr wrap="square">
            <a:spAutoFit/>
          </a:bodyPr>
          <a:lstStyle/>
          <a:p>
            <a:pPr eaLnBrk="0" hangingPunct="0">
              <a:buFont typeface="Times New Roman" pitchFamily="18" charset="0"/>
              <a:buNone/>
            </a:pPr>
            <a:r>
              <a:rPr lang="en-GB" sz="2400" dirty="0">
                <a:solidFill>
                  <a:schemeClr val="bg1"/>
                </a:solidFill>
                <a:cs typeface="Times New Roman" pitchFamily="18" charset="0"/>
              </a:rPr>
              <a:t>The Adult Support and Protection(Scotland) Act 2007 defines harm as:</a:t>
            </a:r>
          </a:p>
          <a:p>
            <a:pPr eaLnBrk="0" hangingPunct="0">
              <a:buFont typeface="Times New Roman" pitchFamily="18" charset="0"/>
              <a:buNone/>
            </a:pPr>
            <a:endParaRPr lang="en-GB" sz="2400" dirty="0">
              <a:solidFill>
                <a:schemeClr val="bg1"/>
              </a:solidFill>
              <a:cs typeface="Times New Roman" pitchFamily="18" charset="0"/>
            </a:endParaRPr>
          </a:p>
          <a:p>
            <a:pPr marL="342900" indent="-342900" eaLnBrk="0" hangingPunct="0">
              <a:buFont typeface="Arial" panose="020B0604020202020204" pitchFamily="34" charset="0"/>
              <a:buChar char="•"/>
            </a:pPr>
            <a:r>
              <a:rPr lang="en-GB" sz="2400" dirty="0">
                <a:solidFill>
                  <a:schemeClr val="bg1"/>
                </a:solidFill>
                <a:cs typeface="Times New Roman" pitchFamily="18" charset="0"/>
              </a:rPr>
              <a:t>Conduct which causes physical harm</a:t>
            </a:r>
          </a:p>
          <a:p>
            <a:pPr marL="342900" indent="-342900" eaLnBrk="0" hangingPunct="0">
              <a:buFont typeface="Arial" panose="020B0604020202020204" pitchFamily="34" charset="0"/>
              <a:buChar char="•"/>
            </a:pPr>
            <a:r>
              <a:rPr lang="en-GB" sz="2400" dirty="0">
                <a:solidFill>
                  <a:schemeClr val="bg1"/>
                </a:solidFill>
                <a:cs typeface="Times New Roman" pitchFamily="18" charset="0"/>
              </a:rPr>
              <a:t>Conduct which causes psychological harm( e.g., by causing fear, alarm or distress)</a:t>
            </a:r>
          </a:p>
          <a:p>
            <a:pPr marL="342900" indent="-342900" eaLnBrk="0" hangingPunct="0">
              <a:buFont typeface="Arial" panose="020B0604020202020204" pitchFamily="34" charset="0"/>
              <a:buChar char="•"/>
            </a:pPr>
            <a:r>
              <a:rPr lang="en-GB" sz="2400" dirty="0">
                <a:solidFill>
                  <a:schemeClr val="bg1"/>
                </a:solidFill>
                <a:cs typeface="Times New Roman" pitchFamily="18" charset="0"/>
              </a:rPr>
              <a:t>Unlawful conduct which appropriates or adversely affects property, rights, *or interest (e.g. theft, fraud, embezzlement, or extortion)</a:t>
            </a:r>
          </a:p>
          <a:p>
            <a:pPr marL="342900" indent="-342900" eaLnBrk="0" hangingPunct="0">
              <a:buFont typeface="Arial" panose="020B0604020202020204" pitchFamily="34" charset="0"/>
              <a:buChar char="•"/>
            </a:pPr>
            <a:r>
              <a:rPr lang="en-GB" sz="2400" dirty="0">
                <a:solidFill>
                  <a:schemeClr val="bg1"/>
                </a:solidFill>
                <a:cs typeface="Times New Roman" pitchFamily="18" charset="0"/>
              </a:rPr>
              <a:t>Conduct which causes self-harm</a:t>
            </a:r>
          </a:p>
        </p:txBody>
      </p:sp>
    </p:spTree>
    <p:extLst>
      <p:ext uri="{BB962C8B-B14F-4D97-AF65-F5344CB8AC3E}">
        <p14:creationId xmlns:p14="http://schemas.microsoft.com/office/powerpoint/2010/main" val="3605907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Advocacy </a:t>
            </a:r>
          </a:p>
        </p:txBody>
      </p:sp>
      <p:sp>
        <p:nvSpPr>
          <p:cNvPr id="2" name="Rectangle 1"/>
          <p:cNvSpPr/>
          <p:nvPr/>
        </p:nvSpPr>
        <p:spPr>
          <a:xfrm>
            <a:off x="3602329" y="2169289"/>
            <a:ext cx="7258050" cy="4524315"/>
          </a:xfrm>
          <a:prstGeom prst="rect">
            <a:avLst/>
          </a:prstGeom>
        </p:spPr>
        <p:txBody>
          <a:bodyPr wrap="square">
            <a:spAutoFit/>
          </a:bodyPr>
          <a:lstStyle/>
          <a:p>
            <a:pPr eaLnBrk="0" hangingPunct="0">
              <a:buFont typeface="Times New Roman" pitchFamily="18" charset="0"/>
              <a:buNone/>
            </a:pPr>
            <a:r>
              <a:rPr lang="en-GB" sz="2400" dirty="0">
                <a:solidFill>
                  <a:schemeClr val="bg1"/>
                </a:solidFill>
                <a:cs typeface="Times New Roman" pitchFamily="18" charset="0"/>
              </a:rPr>
              <a:t>Section 6: Duty to Consider Importance of Providing Advocacy and other Services </a:t>
            </a:r>
          </a:p>
          <a:p>
            <a:pPr eaLnBrk="0" hangingPunct="0">
              <a:buFont typeface="Times New Roman" pitchFamily="18" charset="0"/>
              <a:buNone/>
            </a:pPr>
            <a:endParaRPr lang="en-GB" sz="2400" dirty="0">
              <a:solidFill>
                <a:schemeClr val="bg1"/>
              </a:solidFill>
              <a:cs typeface="Times New Roman" pitchFamily="18" charset="0"/>
            </a:endParaRPr>
          </a:p>
          <a:p>
            <a:pPr marL="457200" indent="-457200" eaLnBrk="0" hangingPunct="0">
              <a:buFont typeface="Times New Roman" pitchFamily="18" charset="0"/>
              <a:buAutoNum type="arabicParenBoth"/>
            </a:pPr>
            <a:r>
              <a:rPr lang="en-GB" sz="2400" dirty="0">
                <a:solidFill>
                  <a:schemeClr val="bg1"/>
                </a:solidFill>
                <a:cs typeface="Times New Roman" pitchFamily="18" charset="0"/>
              </a:rPr>
              <a:t>This section applies where, after making inquiries under section 4, a council considers that it needs to intervene in order to protect an adult at risk from harm </a:t>
            </a:r>
          </a:p>
          <a:p>
            <a:pPr marL="457200" indent="-457200" eaLnBrk="0" hangingPunct="0">
              <a:buFont typeface="Times New Roman" pitchFamily="18" charset="0"/>
              <a:buAutoNum type="arabicParenBoth"/>
            </a:pPr>
            <a:r>
              <a:rPr lang="en-GB" sz="2400" dirty="0">
                <a:solidFill>
                  <a:schemeClr val="bg1"/>
                </a:solidFill>
                <a:cs typeface="Times New Roman" pitchFamily="18" charset="0"/>
              </a:rPr>
              <a:t>Where this section applies, the council must have regard to the importance of the provision of appropriate services (including, in particular, independent advocacy services) to the adult concerned</a:t>
            </a:r>
          </a:p>
        </p:txBody>
      </p:sp>
    </p:spTree>
    <p:extLst>
      <p:ext uri="{BB962C8B-B14F-4D97-AF65-F5344CB8AC3E}">
        <p14:creationId xmlns:p14="http://schemas.microsoft.com/office/powerpoint/2010/main" val="2222056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3 point Criteria  </a:t>
            </a:r>
          </a:p>
        </p:txBody>
      </p:sp>
      <p:sp>
        <p:nvSpPr>
          <p:cNvPr id="4" name="Rectangle 3"/>
          <p:cNvSpPr/>
          <p:nvPr/>
        </p:nvSpPr>
        <p:spPr>
          <a:xfrm>
            <a:off x="3434761" y="2449789"/>
            <a:ext cx="7454030" cy="3711785"/>
          </a:xfrm>
          <a:prstGeom prst="rect">
            <a:avLst/>
          </a:prstGeom>
        </p:spPr>
        <p:txBody>
          <a:bodyPr wrap="square">
            <a:spAutoFit/>
          </a:bodyPr>
          <a:lstStyle/>
          <a:p>
            <a:pPr marL="342900" lvl="0" indent="-342900" fontAlgn="base">
              <a:spcBef>
                <a:spcPct val="20000"/>
              </a:spcBef>
              <a:spcAft>
                <a:spcPct val="0"/>
              </a:spcAft>
              <a:buFont typeface="Arial" pitchFamily="34" charset="0"/>
              <a:buChar char="•"/>
              <a:defRPr/>
            </a:pPr>
            <a:r>
              <a:rPr lang="en-GB" sz="2400" dirty="0">
                <a:solidFill>
                  <a:prstClr val="black"/>
                </a:solidFill>
                <a:latin typeface="Calibri"/>
              </a:rPr>
              <a:t>are unable to safeguard their own well-being, property, rights or other interests</a:t>
            </a:r>
          </a:p>
          <a:p>
            <a:pPr marL="342900" lvl="0" indent="-342900" fontAlgn="base">
              <a:spcBef>
                <a:spcPct val="20000"/>
              </a:spcBef>
              <a:spcAft>
                <a:spcPct val="0"/>
              </a:spcAft>
              <a:buFont typeface="Arial" pitchFamily="34" charset="0"/>
              <a:buChar char="•"/>
              <a:defRPr/>
            </a:pPr>
            <a:endParaRPr lang="en-GB" sz="2400" dirty="0">
              <a:solidFill>
                <a:prstClr val="black"/>
              </a:solidFill>
              <a:latin typeface="Calibri"/>
            </a:endParaRPr>
          </a:p>
          <a:p>
            <a:pPr marL="342900" lvl="0" indent="-342900" fontAlgn="base">
              <a:spcBef>
                <a:spcPct val="20000"/>
              </a:spcBef>
              <a:spcAft>
                <a:spcPct val="0"/>
              </a:spcAft>
              <a:buFont typeface="Arial" pitchFamily="34" charset="0"/>
              <a:buChar char="•"/>
              <a:defRPr/>
            </a:pPr>
            <a:r>
              <a:rPr lang="en-GB" sz="2400" dirty="0">
                <a:solidFill>
                  <a:prstClr val="black"/>
                </a:solidFill>
                <a:latin typeface="Calibri"/>
              </a:rPr>
              <a:t>are at risk of harm</a:t>
            </a:r>
          </a:p>
          <a:p>
            <a:pPr lvl="0" fontAlgn="base">
              <a:spcBef>
                <a:spcPct val="20000"/>
              </a:spcBef>
              <a:spcAft>
                <a:spcPct val="0"/>
              </a:spcAft>
              <a:defRPr/>
            </a:pPr>
            <a:endParaRPr lang="en-GB" sz="2400" dirty="0">
              <a:solidFill>
                <a:prstClr val="black"/>
              </a:solidFill>
              <a:latin typeface="Calibri"/>
            </a:endParaRPr>
          </a:p>
          <a:p>
            <a:pPr marL="342900" lvl="0" indent="-342900" fontAlgn="base">
              <a:spcBef>
                <a:spcPct val="20000"/>
              </a:spcBef>
              <a:spcAft>
                <a:spcPct val="0"/>
              </a:spcAft>
              <a:buFont typeface="Arial" pitchFamily="34" charset="0"/>
              <a:buChar char="•"/>
              <a:defRPr/>
            </a:pPr>
            <a:r>
              <a:rPr lang="en-GB" sz="2400" dirty="0">
                <a:solidFill>
                  <a:prstClr val="black"/>
                </a:solidFill>
                <a:latin typeface="Calibri"/>
              </a:rPr>
              <a:t>because they are affected by disability, mental disorder, illness or physical or mental infirmity are more vulnerable to being harmed than adults who are not so affected.</a:t>
            </a:r>
          </a:p>
        </p:txBody>
      </p:sp>
    </p:spTree>
    <p:extLst>
      <p:ext uri="{BB962C8B-B14F-4D97-AF65-F5344CB8AC3E}">
        <p14:creationId xmlns:p14="http://schemas.microsoft.com/office/powerpoint/2010/main" val="1757337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What can Impact Decision Making </a:t>
            </a:r>
          </a:p>
        </p:txBody>
      </p:sp>
      <p:graphicFrame>
        <p:nvGraphicFramePr>
          <p:cNvPr id="11" name="Content Placeholder 5">
            <a:extLst>
              <a:ext uri="{FF2B5EF4-FFF2-40B4-BE49-F238E27FC236}">
                <a16:creationId xmlns:a16="http://schemas.microsoft.com/office/drawing/2014/main" id="{DE540690-89F7-7793-DE9A-AF9A4CE68B42}"/>
              </a:ext>
            </a:extLst>
          </p:cNvPr>
          <p:cNvGraphicFramePr>
            <a:graphicFrameLocks noGrp="1"/>
          </p:cNvGraphicFramePr>
          <p:nvPr>
            <p:extLst>
              <p:ext uri="{D42A27DB-BD31-4B8C-83A1-F6EECF244321}">
                <p14:modId xmlns:p14="http://schemas.microsoft.com/office/powerpoint/2010/main" val="3289887026"/>
              </p:ext>
            </p:extLst>
          </p:nvPr>
        </p:nvGraphicFramePr>
        <p:xfrm>
          <a:off x="1761561" y="1779622"/>
          <a:ext cx="9620250" cy="4627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7369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0450" y="2116182"/>
            <a:ext cx="8258175" cy="1514019"/>
          </a:xfrm>
        </p:spPr>
        <p:txBody>
          <a:bodyPr/>
          <a:lstStyle/>
          <a:p>
            <a:pPr lvl="0" fontAlgn="base">
              <a:spcBef>
                <a:spcPct val="20000"/>
              </a:spcBef>
              <a:spcAft>
                <a:spcPct val="0"/>
              </a:spcAft>
              <a:defRPr/>
            </a:pPr>
            <a:r>
              <a:rPr lang="en-GB" sz="5400" dirty="0">
                <a:solidFill>
                  <a:prstClr val="black"/>
                </a:solidFill>
                <a:latin typeface="Calibri"/>
              </a:rPr>
              <a:t>are unable to safeguard their own well-being, property, rights or other interests</a:t>
            </a:r>
          </a:p>
        </p:txBody>
      </p:sp>
    </p:spTree>
    <p:extLst>
      <p:ext uri="{BB962C8B-B14F-4D97-AF65-F5344CB8AC3E}">
        <p14:creationId xmlns:p14="http://schemas.microsoft.com/office/powerpoint/2010/main" val="436924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Unable to Safeguard </a:t>
            </a:r>
          </a:p>
        </p:txBody>
      </p:sp>
      <p:sp>
        <p:nvSpPr>
          <p:cNvPr id="2" name="TextBox 1"/>
          <p:cNvSpPr txBox="1"/>
          <p:nvPr/>
        </p:nvSpPr>
        <p:spPr>
          <a:xfrm>
            <a:off x="3583279" y="2762250"/>
            <a:ext cx="7277100" cy="2862322"/>
          </a:xfrm>
          <a:prstGeom prst="rect">
            <a:avLst/>
          </a:prstGeom>
          <a:noFill/>
        </p:spPr>
        <p:txBody>
          <a:bodyPr wrap="square" rtlCol="0">
            <a:spAutoFit/>
          </a:bodyPr>
          <a:lstStyle/>
          <a:p>
            <a:r>
              <a:rPr lang="en-GB" sz="3200" dirty="0">
                <a:solidFill>
                  <a:schemeClr val="bg1"/>
                </a:solidFill>
              </a:rPr>
              <a:t>From your scenario: </a:t>
            </a:r>
          </a:p>
          <a:p>
            <a:endParaRPr lang="en-GB" sz="2000" dirty="0">
              <a:solidFill>
                <a:schemeClr val="bg1"/>
              </a:solidFill>
            </a:endParaRPr>
          </a:p>
          <a:p>
            <a:pPr marL="285750" indent="-285750">
              <a:buFont typeface="Arial" panose="020B0604020202020204" pitchFamily="34" charset="0"/>
              <a:buChar char="•"/>
            </a:pPr>
            <a:r>
              <a:rPr lang="en-GB" sz="3200" dirty="0">
                <a:solidFill>
                  <a:schemeClr val="bg1"/>
                </a:solidFill>
              </a:rPr>
              <a:t>What is the risk of harm? </a:t>
            </a:r>
          </a:p>
          <a:p>
            <a:pPr marL="285750" indent="-285750">
              <a:buFont typeface="Arial" panose="020B0604020202020204" pitchFamily="34" charset="0"/>
              <a:buChar char="•"/>
            </a:pPr>
            <a:r>
              <a:rPr lang="en-GB" sz="3200" dirty="0">
                <a:solidFill>
                  <a:schemeClr val="bg1"/>
                </a:solidFill>
              </a:rPr>
              <a:t>What skills, means and opportunity would someone need to safeguard themselves against this type of harm? </a:t>
            </a:r>
          </a:p>
        </p:txBody>
      </p:sp>
    </p:spTree>
    <p:extLst>
      <p:ext uri="{BB962C8B-B14F-4D97-AF65-F5344CB8AC3E}">
        <p14:creationId xmlns:p14="http://schemas.microsoft.com/office/powerpoint/2010/main" val="1311844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Break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8398" y="4434863"/>
            <a:ext cx="2476500" cy="1838325"/>
          </a:xfrm>
          <a:prstGeom prst="rect">
            <a:avLst/>
          </a:prstGeom>
        </p:spPr>
      </p:pic>
    </p:spTree>
    <p:extLst>
      <p:ext uri="{BB962C8B-B14F-4D97-AF65-F5344CB8AC3E}">
        <p14:creationId xmlns:p14="http://schemas.microsoft.com/office/powerpoint/2010/main" val="635701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Process </a:t>
            </a:r>
          </a:p>
        </p:txBody>
      </p:sp>
      <p:sp>
        <p:nvSpPr>
          <p:cNvPr id="4" name="Text Placeholder 3"/>
          <p:cNvSpPr>
            <a:spLocks noGrp="1"/>
          </p:cNvSpPr>
          <p:nvPr>
            <p:ph type="body" sz="quarter" idx="11"/>
          </p:nvPr>
        </p:nvSpPr>
        <p:spPr/>
        <p:txBody>
          <a:bodyPr/>
          <a:lstStyle/>
          <a:p>
            <a:r>
              <a:rPr lang="en-GB" dirty="0"/>
              <a:t>Harm reported / Observed </a:t>
            </a:r>
          </a:p>
        </p:txBody>
      </p:sp>
      <p:sp>
        <p:nvSpPr>
          <p:cNvPr id="5" name="Text Placeholder 4"/>
          <p:cNvSpPr>
            <a:spLocks noGrp="1"/>
          </p:cNvSpPr>
          <p:nvPr>
            <p:ph type="body" sz="quarter" idx="30"/>
          </p:nvPr>
        </p:nvSpPr>
        <p:spPr>
          <a:xfrm>
            <a:off x="3897799" y="5271994"/>
            <a:ext cx="2133600" cy="369332"/>
          </a:xfrm>
        </p:spPr>
        <p:txBody>
          <a:bodyPr/>
          <a:lstStyle/>
          <a:p>
            <a:r>
              <a:rPr lang="en-GB" dirty="0"/>
              <a:t>Within 1 working Day </a:t>
            </a:r>
          </a:p>
        </p:txBody>
      </p:sp>
      <p:sp>
        <p:nvSpPr>
          <p:cNvPr id="6" name="Text Placeholder 5"/>
          <p:cNvSpPr>
            <a:spLocks noGrp="1"/>
          </p:cNvSpPr>
          <p:nvPr>
            <p:ph type="body" sz="quarter" idx="31"/>
          </p:nvPr>
        </p:nvSpPr>
        <p:spPr/>
        <p:txBody>
          <a:bodyPr/>
          <a:lstStyle/>
          <a:p>
            <a:r>
              <a:rPr lang="en-GB" dirty="0"/>
              <a:t>Reported to Social Work </a:t>
            </a:r>
          </a:p>
        </p:txBody>
      </p:sp>
      <p:sp>
        <p:nvSpPr>
          <p:cNvPr id="7" name="Text Placeholder 6"/>
          <p:cNvSpPr>
            <a:spLocks noGrp="1"/>
          </p:cNvSpPr>
          <p:nvPr>
            <p:ph type="body" sz="quarter" idx="32"/>
          </p:nvPr>
        </p:nvSpPr>
        <p:spPr/>
        <p:txBody>
          <a:bodyPr/>
          <a:lstStyle/>
          <a:p>
            <a:r>
              <a:rPr lang="en-GB" dirty="0"/>
              <a:t>Includes Investigative Interview </a:t>
            </a:r>
          </a:p>
        </p:txBody>
      </p:sp>
      <p:sp>
        <p:nvSpPr>
          <p:cNvPr id="8" name="Text Placeholder 7"/>
          <p:cNvSpPr>
            <a:spLocks noGrp="1"/>
          </p:cNvSpPr>
          <p:nvPr>
            <p:ph type="body" sz="quarter" idx="33"/>
          </p:nvPr>
        </p:nvSpPr>
        <p:spPr/>
        <p:txBody>
          <a:bodyPr/>
          <a:lstStyle/>
          <a:p>
            <a:r>
              <a:rPr lang="en-GB" dirty="0"/>
              <a:t>ASP Investigation </a:t>
            </a:r>
          </a:p>
        </p:txBody>
      </p:sp>
      <p:sp>
        <p:nvSpPr>
          <p:cNvPr id="9" name="Text Placeholder 8"/>
          <p:cNvSpPr>
            <a:spLocks noGrp="1"/>
          </p:cNvSpPr>
          <p:nvPr>
            <p:ph type="body" sz="quarter" idx="34"/>
          </p:nvPr>
        </p:nvSpPr>
        <p:spPr/>
        <p:txBody>
          <a:bodyPr/>
          <a:lstStyle/>
          <a:p>
            <a:r>
              <a:rPr lang="en-GB" dirty="0"/>
              <a:t>Within 5 Working Days </a:t>
            </a:r>
          </a:p>
          <a:p>
            <a:r>
              <a:rPr lang="en-GB" dirty="0"/>
              <a:t>Outcomes – no further action / Process to Investigation </a:t>
            </a:r>
          </a:p>
        </p:txBody>
      </p:sp>
      <p:sp>
        <p:nvSpPr>
          <p:cNvPr id="10" name="Text Placeholder 9"/>
          <p:cNvSpPr>
            <a:spLocks noGrp="1"/>
          </p:cNvSpPr>
          <p:nvPr>
            <p:ph type="body" sz="quarter" idx="35"/>
          </p:nvPr>
        </p:nvSpPr>
        <p:spPr/>
        <p:txBody>
          <a:bodyPr/>
          <a:lstStyle/>
          <a:p>
            <a:r>
              <a:rPr lang="en-GB" dirty="0"/>
              <a:t>ASP Inquiry </a:t>
            </a:r>
          </a:p>
        </p:txBody>
      </p:sp>
    </p:spTree>
    <p:extLst>
      <p:ext uri="{BB962C8B-B14F-4D97-AF65-F5344CB8AC3E}">
        <p14:creationId xmlns:p14="http://schemas.microsoft.com/office/powerpoint/2010/main" val="3100997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63923" y="867104"/>
            <a:ext cx="5491571" cy="3094174"/>
          </a:xfrm>
        </p:spPr>
        <p:txBody>
          <a:bodyPr/>
          <a:lstStyle/>
          <a:p>
            <a:r>
              <a:rPr lang="en-GB" sz="5400" dirty="0"/>
              <a:t>ASP Inquiry with Investigative Powers </a:t>
            </a:r>
            <a:br>
              <a:rPr lang="en-GB" sz="5400" dirty="0"/>
            </a:br>
            <a:r>
              <a:rPr lang="en-GB" sz="3200" dirty="0"/>
              <a:t>formally ASP Investigation</a:t>
            </a:r>
          </a:p>
        </p:txBody>
      </p:sp>
    </p:spTree>
    <p:extLst>
      <p:ext uri="{BB962C8B-B14F-4D97-AF65-F5344CB8AC3E}">
        <p14:creationId xmlns:p14="http://schemas.microsoft.com/office/powerpoint/2010/main" val="1978694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72" y="2076450"/>
            <a:ext cx="7788708" cy="3289971"/>
          </a:xfrm>
        </p:spPr>
        <p:txBody>
          <a:bodyPr>
            <a:normAutofit fontScale="90000"/>
          </a:bodyPr>
          <a:lstStyle/>
          <a:p>
            <a:r>
              <a:rPr lang="en-GB" altLang="en-US" sz="3100" b="1" i="1" dirty="0"/>
              <a:t>An adult protection investigation will contain any or all of the following elements, all of which require the involvement of a council officer:</a:t>
            </a:r>
            <a:br>
              <a:rPr lang="en-GB" altLang="en-US" sz="3100" b="1" i="1" dirty="0"/>
            </a:br>
            <a:r>
              <a:rPr lang="en-GB" altLang="en-US" sz="3100" b="1" i="1" dirty="0"/>
              <a:t>a visit </a:t>
            </a:r>
            <a:br>
              <a:rPr lang="en-GB" altLang="en-US" sz="3100" b="1" i="1" dirty="0"/>
            </a:br>
            <a:r>
              <a:rPr lang="en-GB" altLang="en-US" sz="3100" b="1" i="1" dirty="0"/>
              <a:t>an interview with the adult </a:t>
            </a:r>
            <a:br>
              <a:rPr lang="en-GB" altLang="en-US" sz="3100" b="1" i="1" dirty="0"/>
            </a:br>
            <a:r>
              <a:rPr lang="en-GB" altLang="en-US" sz="3100" b="1" i="1" dirty="0"/>
              <a:t>a medical examination of the adult </a:t>
            </a:r>
            <a:br>
              <a:rPr lang="en-GB" altLang="en-US" sz="3100" b="1" i="1" dirty="0"/>
            </a:br>
            <a:r>
              <a:rPr lang="en-GB" altLang="en-US" sz="3100" b="1" i="1" dirty="0"/>
              <a:t>the examination of records </a:t>
            </a:r>
            <a:br>
              <a:rPr lang="en-GB" altLang="en-US" sz="3100" i="1" dirty="0"/>
            </a:br>
            <a:br>
              <a:rPr lang="en-GB" altLang="en-US" i="1" dirty="0"/>
            </a:br>
            <a:r>
              <a:rPr lang="en-GB" altLang="en-US" sz="2200" i="1" dirty="0"/>
              <a:t>ASP Codes of Practice, 2022 </a:t>
            </a:r>
            <a:br>
              <a:rPr lang="en-GB" altLang="en-US" i="1" dirty="0"/>
            </a:br>
            <a:endParaRPr lang="en-GB" dirty="0"/>
          </a:p>
        </p:txBody>
      </p:sp>
    </p:spTree>
    <p:extLst>
      <p:ext uri="{BB962C8B-B14F-4D97-AF65-F5344CB8AC3E}">
        <p14:creationId xmlns:p14="http://schemas.microsoft.com/office/powerpoint/2010/main" val="693436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Housekeeping </a:t>
            </a:r>
          </a:p>
        </p:txBody>
      </p:sp>
      <p:pic>
        <p:nvPicPr>
          <p:cNvPr id="12" name="Picture Placeholder 11"/>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5469" b="5469"/>
          <a:stretch>
            <a:fillRect/>
          </a:stretch>
        </p:blipFill>
        <p:spPr>
          <a:xfrm>
            <a:off x="6245543" y="315586"/>
            <a:ext cx="1812758" cy="2052760"/>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70254" y="729044"/>
            <a:ext cx="1560773" cy="1560773"/>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45543" y="2814575"/>
            <a:ext cx="1631447" cy="1631447"/>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20091" y="2943911"/>
            <a:ext cx="1849336" cy="1372776"/>
          </a:xfrm>
          <a:prstGeom prst="rect">
            <a:avLst/>
          </a:prstGeom>
        </p:spPr>
      </p:pic>
      <p:pic>
        <p:nvPicPr>
          <p:cNvPr id="16" name="Picture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15731" y="5060800"/>
            <a:ext cx="1554957" cy="1448292"/>
          </a:xfrm>
          <a:prstGeom prst="rect">
            <a:avLst/>
          </a:prstGeom>
        </p:spPr>
      </p:pic>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73415" y="3178653"/>
            <a:ext cx="1799215" cy="1138034"/>
          </a:xfrm>
          <a:prstGeom prst="rect">
            <a:avLst/>
          </a:prstGeom>
        </p:spPr>
      </p:pic>
      <p:pic>
        <p:nvPicPr>
          <p:cNvPr id="18" name="Picture 1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15731" y="2797181"/>
            <a:ext cx="1648841" cy="1648841"/>
          </a:xfrm>
          <a:prstGeom prst="rect">
            <a:avLst/>
          </a:prstGeom>
        </p:spPr>
      </p:pic>
    </p:spTree>
    <p:extLst>
      <p:ext uri="{BB962C8B-B14F-4D97-AF65-F5344CB8AC3E}">
        <p14:creationId xmlns:p14="http://schemas.microsoft.com/office/powerpoint/2010/main" val="134670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5400" dirty="0"/>
              <a:t>Purpose of Investigation </a:t>
            </a:r>
          </a:p>
        </p:txBody>
      </p:sp>
    </p:spTree>
    <p:extLst>
      <p:ext uri="{BB962C8B-B14F-4D97-AF65-F5344CB8AC3E}">
        <p14:creationId xmlns:p14="http://schemas.microsoft.com/office/powerpoint/2010/main" val="1277822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665377" cy="610863"/>
          </a:xfrm>
        </p:spPr>
        <p:txBody>
          <a:bodyPr>
            <a:normAutofit fontScale="90000"/>
          </a:bodyPr>
          <a:lstStyle/>
          <a:p>
            <a:r>
              <a:rPr lang="en-GB" dirty="0"/>
              <a:t>Purpose of an Investigative</a:t>
            </a:r>
          </a:p>
        </p:txBody>
      </p:sp>
      <p:sp>
        <p:nvSpPr>
          <p:cNvPr id="2" name="TextBox 1"/>
          <p:cNvSpPr txBox="1"/>
          <p:nvPr/>
        </p:nvSpPr>
        <p:spPr>
          <a:xfrm>
            <a:off x="3021868" y="2209800"/>
            <a:ext cx="8359943" cy="4893647"/>
          </a:xfrm>
          <a:prstGeom prst="rect">
            <a:avLst/>
          </a:prstGeom>
          <a:noFill/>
        </p:spPr>
        <p:txBody>
          <a:bodyPr wrap="square" rtlCol="0">
            <a:spAutoFit/>
          </a:bodyPr>
          <a:lstStyle/>
          <a:p>
            <a:r>
              <a:rPr lang="en-GB" sz="2400" b="1" dirty="0">
                <a:solidFill>
                  <a:schemeClr val="bg1"/>
                </a:solidFill>
              </a:rPr>
              <a:t>Investigation activity should be carefully planned and managed to ensure that: </a:t>
            </a:r>
          </a:p>
          <a:p>
            <a:pPr marL="342900" indent="-342900">
              <a:buFont typeface="Arial" panose="020B0604020202020204" pitchFamily="34" charset="0"/>
              <a:buChar char="•"/>
            </a:pPr>
            <a:r>
              <a:rPr lang="en-GB" sz="2400" dirty="0">
                <a:solidFill>
                  <a:schemeClr val="bg1"/>
                </a:solidFill>
              </a:rPr>
              <a:t>All available information is gathered and considered </a:t>
            </a:r>
          </a:p>
          <a:p>
            <a:pPr marL="342900" indent="-342900">
              <a:buFont typeface="Arial" panose="020B0604020202020204" pitchFamily="34" charset="0"/>
              <a:buChar char="•"/>
            </a:pPr>
            <a:r>
              <a:rPr lang="en-GB" sz="2400" dirty="0">
                <a:solidFill>
                  <a:schemeClr val="bg1"/>
                </a:solidFill>
              </a:rPr>
              <a:t>The adult is fully supported to contribute </a:t>
            </a:r>
          </a:p>
          <a:p>
            <a:pPr marL="342900" indent="-342900">
              <a:buFont typeface="Arial" panose="020B0604020202020204" pitchFamily="34" charset="0"/>
              <a:buChar char="•"/>
            </a:pPr>
            <a:r>
              <a:rPr lang="en-GB" sz="2400" dirty="0">
                <a:solidFill>
                  <a:schemeClr val="bg1"/>
                </a:solidFill>
              </a:rPr>
              <a:t>Any medical evidence and medical intervention is provided </a:t>
            </a:r>
          </a:p>
          <a:p>
            <a:pPr marL="342900" indent="-342900">
              <a:buFont typeface="Arial" panose="020B0604020202020204" pitchFamily="34" charset="0"/>
              <a:buChar char="•"/>
            </a:pPr>
            <a:r>
              <a:rPr lang="en-GB" sz="2400" dirty="0">
                <a:solidFill>
                  <a:schemeClr val="bg1"/>
                </a:solidFill>
              </a:rPr>
              <a:t>The police are notified if it is thought a crime may have been committed </a:t>
            </a:r>
          </a:p>
          <a:p>
            <a:pPr marL="342900" indent="-342900">
              <a:buFont typeface="Arial" panose="020B0604020202020204" pitchFamily="34" charset="0"/>
              <a:buChar char="•"/>
            </a:pPr>
            <a:r>
              <a:rPr lang="en-GB" sz="2400" dirty="0">
                <a:solidFill>
                  <a:schemeClr val="bg1"/>
                </a:solidFill>
              </a:rPr>
              <a:t>A determination can be made as to whether the adult meets the three-point criteria as an adult at risk </a:t>
            </a:r>
          </a:p>
          <a:p>
            <a:pPr marL="342900" indent="-342900">
              <a:buFont typeface="Arial" panose="020B0604020202020204" pitchFamily="34" charset="0"/>
              <a:buChar char="•"/>
            </a:pPr>
            <a:r>
              <a:rPr lang="en-GB" sz="2400" dirty="0">
                <a:solidFill>
                  <a:schemeClr val="bg1"/>
                </a:solidFill>
              </a:rPr>
              <a:t>Appropriate arrangements can be made for the support for, and the protection of, the adult, by performing functions under the Act or otherwise.  </a:t>
            </a:r>
          </a:p>
          <a:p>
            <a:pPr marL="285750" indent="-285750">
              <a:buFont typeface="Arial" panose="020B0604020202020204" pitchFamily="34" charset="0"/>
              <a:buChar char="•"/>
            </a:pPr>
            <a:endParaRPr lang="en-GB" sz="2400" dirty="0">
              <a:solidFill>
                <a:schemeClr val="bg1"/>
              </a:solidFill>
            </a:endParaRPr>
          </a:p>
        </p:txBody>
      </p:sp>
    </p:spTree>
    <p:extLst>
      <p:ext uri="{BB962C8B-B14F-4D97-AF65-F5344CB8AC3E}">
        <p14:creationId xmlns:p14="http://schemas.microsoft.com/office/powerpoint/2010/main" val="2436061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727" y="1918795"/>
            <a:ext cx="7132320" cy="3289971"/>
          </a:xfrm>
        </p:spPr>
        <p:txBody>
          <a:bodyPr>
            <a:normAutofit fontScale="90000"/>
          </a:bodyPr>
          <a:lstStyle/>
          <a:p>
            <a:r>
              <a:rPr lang="en-GB" altLang="en-US" sz="2700" dirty="0"/>
              <a:t>The interview of people with learning disabilities subject to alleged abuse should be formally planned. Planning should include consideration of a safe environment; the use of interviewers with the necessary skills and understanding; the emotional support  needs of the individual; and the use of necessary communication aids or an interpreter. The interview should be “</a:t>
            </a:r>
            <a:r>
              <a:rPr lang="en-GB" altLang="en-US" sz="2700" b="1" i="1" u="sng" dirty="0"/>
              <a:t>recorded in detail, using the individual's own words</a:t>
            </a:r>
            <a:br>
              <a:rPr lang="en-GB" altLang="en-US" sz="2700" b="1" i="1" u="sng" dirty="0"/>
            </a:br>
            <a:r>
              <a:rPr lang="en-GB" altLang="en-US" sz="2700" i="1" dirty="0"/>
              <a:t>		</a:t>
            </a:r>
            <a:r>
              <a:rPr lang="en-GB" altLang="en-US" sz="2000" i="1" dirty="0"/>
              <a:t>The Borders Inquiry </a:t>
            </a:r>
            <a:br>
              <a:rPr lang="en-GB" altLang="en-US" i="1" dirty="0"/>
            </a:br>
            <a:endParaRPr lang="en-GB" dirty="0"/>
          </a:p>
        </p:txBody>
      </p:sp>
    </p:spTree>
    <p:extLst>
      <p:ext uri="{BB962C8B-B14F-4D97-AF65-F5344CB8AC3E}">
        <p14:creationId xmlns:p14="http://schemas.microsoft.com/office/powerpoint/2010/main" val="4049095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665377" cy="610863"/>
          </a:xfrm>
        </p:spPr>
        <p:txBody>
          <a:bodyPr>
            <a:normAutofit fontScale="90000"/>
          </a:bodyPr>
          <a:lstStyle/>
          <a:p>
            <a:r>
              <a:rPr lang="en-GB" dirty="0"/>
              <a:t>Purpose of an Investigative Interview </a:t>
            </a:r>
          </a:p>
        </p:txBody>
      </p:sp>
      <p:sp>
        <p:nvSpPr>
          <p:cNvPr id="2" name="TextBox 1"/>
          <p:cNvSpPr txBox="1"/>
          <p:nvPr/>
        </p:nvSpPr>
        <p:spPr>
          <a:xfrm>
            <a:off x="3021868" y="2209800"/>
            <a:ext cx="8359943" cy="4893647"/>
          </a:xfrm>
          <a:prstGeom prst="rect">
            <a:avLst/>
          </a:prstGeom>
          <a:noFill/>
        </p:spPr>
        <p:txBody>
          <a:bodyPr wrap="square" rtlCol="0">
            <a:spAutoFit/>
          </a:bodyPr>
          <a:lstStyle/>
          <a:p>
            <a:r>
              <a:rPr lang="en-GB" sz="2400" dirty="0">
                <a:solidFill>
                  <a:schemeClr val="bg1"/>
                </a:solidFill>
              </a:rPr>
              <a:t>The purpose of an interview is to enable or assist the council to gather information directly from an individual to assist the council if determining if the individual is at risk or harm, and/or what action may be required.  This can include: </a:t>
            </a:r>
          </a:p>
          <a:p>
            <a:pPr marL="285750" indent="-285750">
              <a:buFont typeface="Arial" panose="020B0604020202020204" pitchFamily="34" charset="0"/>
              <a:buChar char="•"/>
            </a:pPr>
            <a:r>
              <a:rPr lang="en-GB" sz="2400" dirty="0">
                <a:solidFill>
                  <a:schemeClr val="bg1"/>
                </a:solidFill>
              </a:rPr>
              <a:t>Establishing if the adult has been subject to harm </a:t>
            </a:r>
          </a:p>
          <a:p>
            <a:pPr marL="285750" indent="-285750">
              <a:buFont typeface="Arial" panose="020B0604020202020204" pitchFamily="34" charset="0"/>
              <a:buChar char="•"/>
            </a:pPr>
            <a:r>
              <a:rPr lang="en-GB" sz="2400" dirty="0">
                <a:solidFill>
                  <a:schemeClr val="bg1"/>
                </a:solidFill>
              </a:rPr>
              <a:t>Determining whether the adult is at risk of harm </a:t>
            </a:r>
          </a:p>
          <a:p>
            <a:pPr marL="285750" indent="-285750">
              <a:buFont typeface="Arial" panose="020B0604020202020204" pitchFamily="34" charset="0"/>
              <a:buChar char="•"/>
            </a:pPr>
            <a:r>
              <a:rPr lang="en-GB" sz="2400" dirty="0">
                <a:solidFill>
                  <a:schemeClr val="bg1"/>
                </a:solidFill>
              </a:rPr>
              <a:t>Establishing if the adult feels their safety is at risk and from whom </a:t>
            </a:r>
          </a:p>
          <a:p>
            <a:pPr marL="285750" indent="-285750">
              <a:buFont typeface="Arial" panose="020B0604020202020204" pitchFamily="34" charset="0"/>
              <a:buChar char="•"/>
            </a:pPr>
            <a:r>
              <a:rPr lang="en-GB" sz="2400" dirty="0">
                <a:solidFill>
                  <a:schemeClr val="bg1"/>
                </a:solidFill>
              </a:rPr>
              <a:t>Discussion what action, if any, the adult wishes or is able to take to protect themselves</a:t>
            </a:r>
          </a:p>
          <a:p>
            <a:pPr marL="285750" indent="-285750">
              <a:buFont typeface="Arial" panose="020B0604020202020204" pitchFamily="34" charset="0"/>
              <a:buChar char="•"/>
            </a:pPr>
            <a:r>
              <a:rPr lang="en-GB" sz="2400" dirty="0">
                <a:solidFill>
                  <a:schemeClr val="bg1"/>
                </a:solidFill>
              </a:rPr>
              <a:t>Discussing what action, if any, others can take to protect the adult </a:t>
            </a:r>
          </a:p>
          <a:p>
            <a:pPr marL="285750" indent="-285750">
              <a:buFont typeface="Arial" panose="020B0604020202020204" pitchFamily="34" charset="0"/>
              <a:buChar char="•"/>
            </a:pPr>
            <a:endParaRPr lang="en-GB" sz="2400" dirty="0">
              <a:solidFill>
                <a:schemeClr val="bg1"/>
              </a:solidFill>
            </a:endParaRPr>
          </a:p>
        </p:txBody>
      </p:sp>
    </p:spTree>
    <p:extLst>
      <p:ext uri="{BB962C8B-B14F-4D97-AF65-F5344CB8AC3E}">
        <p14:creationId xmlns:p14="http://schemas.microsoft.com/office/powerpoint/2010/main" val="4132604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5400" dirty="0"/>
              <a:t>Role of the Second Person/ Secondary Worker </a:t>
            </a:r>
          </a:p>
        </p:txBody>
      </p:sp>
    </p:spTree>
    <p:extLst>
      <p:ext uri="{BB962C8B-B14F-4D97-AF65-F5344CB8AC3E}">
        <p14:creationId xmlns:p14="http://schemas.microsoft.com/office/powerpoint/2010/main" val="884690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The Role </a:t>
            </a:r>
          </a:p>
        </p:txBody>
      </p:sp>
      <p:sp>
        <p:nvSpPr>
          <p:cNvPr id="12" name="Rectangle 11"/>
          <p:cNvSpPr/>
          <p:nvPr/>
        </p:nvSpPr>
        <p:spPr>
          <a:xfrm>
            <a:off x="3673642" y="2321367"/>
            <a:ext cx="6828388" cy="4154984"/>
          </a:xfrm>
          <a:prstGeom prst="rect">
            <a:avLst/>
          </a:prstGeom>
        </p:spPr>
        <p:txBody>
          <a:bodyPr wrap="square">
            <a:spAutoFit/>
          </a:bodyPr>
          <a:lstStyle/>
          <a:p>
            <a:pP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Allows the Council Officer to jointly investigate concerns</a:t>
            </a:r>
          </a:p>
          <a:p>
            <a:pP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Assist in the assessment of risk to the adult</a:t>
            </a:r>
          </a:p>
          <a:p>
            <a:pP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Assist in communication with the adult</a:t>
            </a:r>
          </a:p>
          <a:p>
            <a:pP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Take all notes during an Investigative Interview</a:t>
            </a:r>
          </a:p>
          <a:p>
            <a:pP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Able to summarise what has been recorded back to the adult.</a:t>
            </a:r>
          </a:p>
          <a:p>
            <a:pP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Ask for more time to record</a:t>
            </a:r>
          </a:p>
          <a:p>
            <a:pP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Provide the Council Officer with information to aid their understanding</a:t>
            </a:r>
          </a:p>
          <a:p>
            <a:pP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Keep on file the hand written notes</a:t>
            </a:r>
          </a:p>
        </p:txBody>
      </p:sp>
    </p:spTree>
    <p:extLst>
      <p:ext uri="{BB962C8B-B14F-4D97-AF65-F5344CB8AC3E}">
        <p14:creationId xmlns:p14="http://schemas.microsoft.com/office/powerpoint/2010/main" val="2790517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Who Can it Be</a:t>
            </a:r>
          </a:p>
        </p:txBody>
      </p:sp>
      <p:graphicFrame>
        <p:nvGraphicFramePr>
          <p:cNvPr id="11" name="Diagram 10">
            <a:extLst>
              <a:ext uri="{FF2B5EF4-FFF2-40B4-BE49-F238E27FC236}">
                <a16:creationId xmlns:a16="http://schemas.microsoft.com/office/drawing/2014/main" id="{2BA2891D-E801-F528-F749-6DD39A30E8FA}"/>
              </a:ext>
            </a:extLst>
          </p:cNvPr>
          <p:cNvGraphicFramePr/>
          <p:nvPr>
            <p:extLst>
              <p:ext uri="{D42A27DB-BD31-4B8C-83A1-F6EECF244321}">
                <p14:modId xmlns:p14="http://schemas.microsoft.com/office/powerpoint/2010/main" val="1503196055"/>
              </p:ext>
            </p:extLst>
          </p:nvPr>
        </p:nvGraphicFramePr>
        <p:xfrm>
          <a:off x="1159190" y="1956679"/>
          <a:ext cx="9813610" cy="4219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2029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Planning For the Investigative Interview </a:t>
            </a:r>
          </a:p>
        </p:txBody>
      </p:sp>
      <p:sp>
        <p:nvSpPr>
          <p:cNvPr id="2" name="Rectangle 1"/>
          <p:cNvSpPr/>
          <p:nvPr/>
        </p:nvSpPr>
        <p:spPr>
          <a:xfrm>
            <a:off x="3047999" y="2274838"/>
            <a:ext cx="8053137" cy="3539430"/>
          </a:xfrm>
          <a:prstGeom prst="rect">
            <a:avLst/>
          </a:prstGeom>
        </p:spPr>
        <p:txBody>
          <a:bodyPr wrap="square">
            <a:spAutoFit/>
          </a:bodyPr>
          <a:lstStyle/>
          <a:p>
            <a:pPr marL="514350" indent="-514350">
              <a:buFont typeface="+mj-lt"/>
              <a:buAutoNum type="arabicPeriod"/>
            </a:pPr>
            <a:r>
              <a:rPr lang="en-GB" sz="2800" dirty="0">
                <a:solidFill>
                  <a:schemeClr val="bg1"/>
                </a:solidFill>
              </a:rPr>
              <a:t>Meeting before the interview</a:t>
            </a:r>
          </a:p>
          <a:p>
            <a:pPr marL="514350" indent="-514350">
              <a:buFont typeface="+mj-lt"/>
              <a:buAutoNum type="arabicPeriod"/>
            </a:pPr>
            <a:r>
              <a:rPr lang="en-GB" sz="2800" dirty="0">
                <a:solidFill>
                  <a:schemeClr val="bg1"/>
                </a:solidFill>
              </a:rPr>
              <a:t>Share with Council Officer information regarding the adult</a:t>
            </a:r>
          </a:p>
          <a:p>
            <a:pPr marL="514350" indent="-514350">
              <a:buFont typeface="+mj-lt"/>
              <a:buAutoNum type="arabicPeriod"/>
            </a:pPr>
            <a:r>
              <a:rPr lang="en-GB" sz="2800" dirty="0">
                <a:solidFill>
                  <a:schemeClr val="bg1"/>
                </a:solidFill>
              </a:rPr>
              <a:t>Discuss questions to be asked and approach</a:t>
            </a:r>
          </a:p>
          <a:p>
            <a:pPr marL="514350" indent="-514350">
              <a:buFont typeface="+mj-lt"/>
              <a:buAutoNum type="arabicPeriod"/>
            </a:pPr>
            <a:r>
              <a:rPr lang="en-GB" sz="2800" dirty="0">
                <a:solidFill>
                  <a:schemeClr val="bg1"/>
                </a:solidFill>
              </a:rPr>
              <a:t>Agree the roles within the interview and the support of second worker</a:t>
            </a:r>
          </a:p>
          <a:p>
            <a:pPr marL="514350" indent="-514350">
              <a:buFont typeface="+mj-lt"/>
              <a:buAutoNum type="arabicPeriod"/>
            </a:pPr>
            <a:r>
              <a:rPr lang="en-GB" sz="2800" dirty="0">
                <a:solidFill>
                  <a:schemeClr val="bg1"/>
                </a:solidFill>
              </a:rPr>
              <a:t>Agree timescales of written notes</a:t>
            </a:r>
          </a:p>
          <a:p>
            <a:pPr marL="514350" indent="-514350">
              <a:buFont typeface="+mj-lt"/>
              <a:buAutoNum type="arabicPeriod"/>
            </a:pPr>
            <a:r>
              <a:rPr lang="en-GB" sz="2800" dirty="0">
                <a:solidFill>
                  <a:schemeClr val="bg1"/>
                </a:solidFill>
              </a:rPr>
              <a:t>Discuss adult’s capacity</a:t>
            </a:r>
          </a:p>
        </p:txBody>
      </p:sp>
    </p:spTree>
    <p:extLst>
      <p:ext uri="{BB962C8B-B14F-4D97-AF65-F5344CB8AC3E}">
        <p14:creationId xmlns:p14="http://schemas.microsoft.com/office/powerpoint/2010/main" val="36969104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Also Consider</a:t>
            </a:r>
          </a:p>
        </p:txBody>
      </p:sp>
      <p:sp>
        <p:nvSpPr>
          <p:cNvPr id="4" name="Rectangle 3"/>
          <p:cNvSpPr/>
          <p:nvPr/>
        </p:nvSpPr>
        <p:spPr>
          <a:xfrm>
            <a:off x="3048000" y="2463061"/>
            <a:ext cx="7812379" cy="3785652"/>
          </a:xfrm>
          <a:prstGeom prst="rect">
            <a:avLst/>
          </a:prstGeom>
        </p:spPr>
        <p:txBody>
          <a:bodyPr wrap="square">
            <a:spAutoFit/>
          </a:bodyPr>
          <a:lstStyle/>
          <a:p>
            <a:pPr marL="514350" indent="-514350">
              <a:buFont typeface="+mj-lt"/>
              <a:buAutoNum type="arabicPeriod"/>
            </a:pPr>
            <a:r>
              <a:rPr lang="en-GB" sz="2400" dirty="0">
                <a:solidFill>
                  <a:schemeClr val="bg1"/>
                </a:solidFill>
                <a:latin typeface="Arial" panose="020B0604020202020204" pitchFamily="34" charset="0"/>
                <a:cs typeface="Arial" panose="020B0604020202020204" pitchFamily="34" charset="0"/>
              </a:rPr>
              <a:t>The adult’s age and gender</a:t>
            </a:r>
          </a:p>
          <a:p>
            <a:pPr marL="514350" indent="-514350">
              <a:buFont typeface="+mj-lt"/>
              <a:buAutoNum type="arabicPeriod"/>
            </a:pPr>
            <a:r>
              <a:rPr lang="en-GB" sz="2400" dirty="0">
                <a:solidFill>
                  <a:schemeClr val="bg1"/>
                </a:solidFill>
                <a:latin typeface="Arial" panose="020B0604020202020204" pitchFamily="34" charset="0"/>
                <a:cs typeface="Arial" panose="020B0604020202020204" pitchFamily="34" charset="0"/>
              </a:rPr>
              <a:t>Their race, culture, religion, ethnicity, first language and whether an interpreter is required</a:t>
            </a:r>
          </a:p>
          <a:p>
            <a:pPr marL="514350" indent="-514350">
              <a:buFont typeface="+mj-lt"/>
              <a:buAutoNum type="arabicPeriod"/>
            </a:pPr>
            <a:r>
              <a:rPr lang="en-GB" sz="2400" dirty="0">
                <a:solidFill>
                  <a:schemeClr val="bg1"/>
                </a:solidFill>
                <a:latin typeface="Arial" panose="020B0604020202020204" pitchFamily="34" charset="0"/>
                <a:cs typeface="Arial" panose="020B0604020202020204" pitchFamily="34" charset="0"/>
              </a:rPr>
              <a:t>Their cognitive (e.g. attention and memory) and linguistic (comprehension and speech, vocabulary) abilities and range of behaviours</a:t>
            </a:r>
          </a:p>
          <a:p>
            <a:pPr marL="514350" indent="-514350">
              <a:buFont typeface="+mj-lt"/>
              <a:buAutoNum type="arabicPeriod"/>
            </a:pPr>
            <a:r>
              <a:rPr lang="en-GB" sz="2400" dirty="0">
                <a:solidFill>
                  <a:schemeClr val="bg1"/>
                </a:solidFill>
                <a:latin typeface="Arial" panose="020B0604020202020204" pitchFamily="34" charset="0"/>
                <a:cs typeface="Arial" panose="020B0604020202020204" pitchFamily="34" charset="0"/>
              </a:rPr>
              <a:t>Their present emotional state</a:t>
            </a:r>
          </a:p>
          <a:p>
            <a:pPr marL="514350" indent="-514350">
              <a:buFont typeface="+mj-lt"/>
              <a:buAutoNum type="arabicPeriod"/>
            </a:pPr>
            <a:r>
              <a:rPr lang="en-GB" sz="2400" dirty="0">
                <a:solidFill>
                  <a:schemeClr val="bg1"/>
                </a:solidFill>
                <a:latin typeface="Arial" panose="020B0604020202020204" pitchFamily="34" charset="0"/>
                <a:cs typeface="Arial" panose="020B0604020202020204" pitchFamily="34" charset="0"/>
              </a:rPr>
              <a:t>Any mental and/or physical health requirements</a:t>
            </a:r>
          </a:p>
          <a:p>
            <a:pPr marL="514350" indent="-514350">
              <a:buFont typeface="+mj-lt"/>
              <a:buAutoNum type="arabicPeriod"/>
            </a:pPr>
            <a:r>
              <a:rPr lang="en-GB" sz="2400" dirty="0">
                <a:solidFill>
                  <a:schemeClr val="bg1"/>
                </a:solidFill>
                <a:latin typeface="Arial" panose="020B0604020202020204" pitchFamily="34" charset="0"/>
                <a:cs typeface="Arial" panose="020B0604020202020204" pitchFamily="34" charset="0"/>
              </a:rPr>
              <a:t>The physical environment</a:t>
            </a:r>
          </a:p>
          <a:p>
            <a:pPr marL="514350" indent="-514350">
              <a:buFont typeface="+mj-lt"/>
              <a:buAutoNum type="arabicPeriod"/>
            </a:pPr>
            <a:r>
              <a:rPr lang="en-GB" sz="2400" dirty="0">
                <a:solidFill>
                  <a:schemeClr val="bg1"/>
                </a:solidFill>
                <a:latin typeface="Arial" panose="020B0604020202020204" pitchFamily="34" charset="0"/>
                <a:cs typeface="Arial" panose="020B0604020202020204" pitchFamily="34" charset="0"/>
              </a:rPr>
              <a:t>Significant others who maybe or should be present</a:t>
            </a:r>
          </a:p>
        </p:txBody>
      </p:sp>
    </p:spTree>
    <p:extLst>
      <p:ext uri="{BB962C8B-B14F-4D97-AF65-F5344CB8AC3E}">
        <p14:creationId xmlns:p14="http://schemas.microsoft.com/office/powerpoint/2010/main" val="805938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5 Stage Model </a:t>
            </a:r>
          </a:p>
        </p:txBody>
      </p:sp>
      <p:sp>
        <p:nvSpPr>
          <p:cNvPr id="2" name="Rectangle 1"/>
          <p:cNvSpPr/>
          <p:nvPr/>
        </p:nvSpPr>
        <p:spPr>
          <a:xfrm>
            <a:off x="3048000" y="2551837"/>
            <a:ext cx="6753726" cy="3477875"/>
          </a:xfrm>
          <a:prstGeom prst="rect">
            <a:avLst/>
          </a:prstGeom>
        </p:spPr>
        <p:txBody>
          <a:bodyPr wrap="square">
            <a:spAutoFit/>
          </a:bodyPr>
          <a:lstStyle/>
          <a:p>
            <a:r>
              <a:rPr lang="en-GB" sz="4400" b="1" dirty="0">
                <a:solidFill>
                  <a:schemeClr val="bg1"/>
                </a:solidFill>
                <a:latin typeface="Arial" panose="020B0604020202020204" pitchFamily="34" charset="0"/>
                <a:cs typeface="Arial" panose="020B0604020202020204" pitchFamily="34" charset="0"/>
              </a:rPr>
              <a:t>I</a:t>
            </a:r>
            <a:r>
              <a:rPr lang="en-GB" sz="4400" dirty="0">
                <a:solidFill>
                  <a:schemeClr val="bg1"/>
                </a:solidFill>
                <a:latin typeface="Arial" panose="020B0604020202020204" pitchFamily="34" charset="0"/>
                <a:cs typeface="Arial" panose="020B0604020202020204" pitchFamily="34" charset="0"/>
              </a:rPr>
              <a:t>ntroduction	     </a:t>
            </a:r>
            <a:endParaRPr lang="en-GB" sz="4400" b="1" dirty="0">
              <a:solidFill>
                <a:schemeClr val="bg1"/>
              </a:solidFill>
              <a:latin typeface="Arial" panose="020B0604020202020204" pitchFamily="34" charset="0"/>
              <a:cs typeface="Arial" panose="020B0604020202020204" pitchFamily="34" charset="0"/>
            </a:endParaRPr>
          </a:p>
          <a:p>
            <a:r>
              <a:rPr lang="en-GB" sz="4400" b="1" dirty="0">
                <a:solidFill>
                  <a:schemeClr val="bg1"/>
                </a:solidFill>
                <a:latin typeface="Arial" panose="020B0604020202020204" pitchFamily="34" charset="0"/>
                <a:cs typeface="Arial" panose="020B0604020202020204" pitchFamily="34" charset="0"/>
              </a:rPr>
              <a:t>R</a:t>
            </a:r>
            <a:r>
              <a:rPr lang="en-GB" sz="4400" dirty="0">
                <a:solidFill>
                  <a:schemeClr val="bg1"/>
                </a:solidFill>
                <a:latin typeface="Arial" panose="020B0604020202020204" pitchFamily="34" charset="0"/>
                <a:cs typeface="Arial" panose="020B0604020202020204" pitchFamily="34" charset="0"/>
              </a:rPr>
              <a:t>apport		     			</a:t>
            </a:r>
          </a:p>
          <a:p>
            <a:r>
              <a:rPr lang="en-GB" sz="4400" b="1" dirty="0">
                <a:solidFill>
                  <a:schemeClr val="bg1"/>
                </a:solidFill>
                <a:latin typeface="Arial" panose="020B0604020202020204" pitchFamily="34" charset="0"/>
                <a:cs typeface="Arial" panose="020B0604020202020204" pitchFamily="34" charset="0"/>
              </a:rPr>
              <a:t>F</a:t>
            </a:r>
            <a:r>
              <a:rPr lang="en-GB" sz="4400" dirty="0">
                <a:solidFill>
                  <a:schemeClr val="bg1"/>
                </a:solidFill>
                <a:latin typeface="Arial" panose="020B0604020202020204" pitchFamily="34" charset="0"/>
                <a:cs typeface="Arial" panose="020B0604020202020204" pitchFamily="34" charset="0"/>
              </a:rPr>
              <a:t>ree Narrative	    </a:t>
            </a:r>
          </a:p>
          <a:p>
            <a:r>
              <a:rPr lang="en-GB" sz="4400" b="1" dirty="0">
                <a:solidFill>
                  <a:schemeClr val="bg1"/>
                </a:solidFill>
                <a:latin typeface="Arial" panose="020B0604020202020204" pitchFamily="34" charset="0"/>
                <a:cs typeface="Arial" panose="020B0604020202020204" pitchFamily="34" charset="0"/>
              </a:rPr>
              <a:t>Q</a:t>
            </a:r>
            <a:r>
              <a:rPr lang="en-GB" sz="4400" dirty="0">
                <a:solidFill>
                  <a:schemeClr val="bg1"/>
                </a:solidFill>
                <a:latin typeface="Arial" panose="020B0604020202020204" pitchFamily="34" charset="0"/>
                <a:cs typeface="Arial" panose="020B0604020202020204" pitchFamily="34" charset="0"/>
              </a:rPr>
              <a:t>uestioning	</a:t>
            </a:r>
          </a:p>
          <a:p>
            <a:r>
              <a:rPr lang="en-GB" sz="4400" b="1" dirty="0">
                <a:solidFill>
                  <a:schemeClr val="bg1"/>
                </a:solidFill>
                <a:latin typeface="Arial" panose="020B0604020202020204" pitchFamily="34" charset="0"/>
                <a:cs typeface="Arial" panose="020B0604020202020204" pitchFamily="34" charset="0"/>
              </a:rPr>
              <a:t>C</a:t>
            </a:r>
            <a:r>
              <a:rPr lang="en-GB" sz="4400" dirty="0">
                <a:solidFill>
                  <a:schemeClr val="bg1"/>
                </a:solidFill>
                <a:latin typeface="Arial" panose="020B0604020202020204" pitchFamily="34" charset="0"/>
                <a:cs typeface="Arial" panose="020B0604020202020204" pitchFamily="34" charset="0"/>
              </a:rPr>
              <a:t>losure</a:t>
            </a:r>
            <a:endParaRPr lang="en-GB" sz="4400" dirty="0">
              <a:solidFill>
                <a:schemeClr val="bg1"/>
              </a:solidFill>
            </a:endParaRPr>
          </a:p>
        </p:txBody>
      </p:sp>
    </p:spTree>
    <p:extLst>
      <p:ext uri="{BB962C8B-B14F-4D97-AF65-F5344CB8AC3E}">
        <p14:creationId xmlns:p14="http://schemas.microsoft.com/office/powerpoint/2010/main" val="3642443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Introductions </a:t>
            </a:r>
          </a:p>
        </p:txBody>
      </p:sp>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7231" y="2501270"/>
            <a:ext cx="5544616" cy="4021466"/>
          </a:xfrm>
          <a:prstGeom prst="rect">
            <a:avLst/>
          </a:prstGeom>
        </p:spPr>
      </p:pic>
    </p:spTree>
    <p:extLst>
      <p:ext uri="{BB962C8B-B14F-4D97-AF65-F5344CB8AC3E}">
        <p14:creationId xmlns:p14="http://schemas.microsoft.com/office/powerpoint/2010/main" val="3833050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Introduction  </a:t>
            </a:r>
          </a:p>
        </p:txBody>
      </p:sp>
      <p:sp>
        <p:nvSpPr>
          <p:cNvPr id="4" name="Rectangle 3"/>
          <p:cNvSpPr/>
          <p:nvPr/>
        </p:nvSpPr>
        <p:spPr>
          <a:xfrm>
            <a:off x="3048000" y="2333685"/>
            <a:ext cx="7962900" cy="3539430"/>
          </a:xfrm>
          <a:prstGeom prst="rect">
            <a:avLst/>
          </a:prstGeom>
        </p:spPr>
        <p:txBody>
          <a:bodyPr wrap="square">
            <a:spAutoFit/>
          </a:bodyPr>
          <a:lstStyle/>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Show ID and introductions</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Explain presence </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Interviewers Roles (Council Officer / 2</a:t>
            </a:r>
            <a:r>
              <a:rPr lang="en-GB" sz="3200" baseline="30000" dirty="0">
                <a:solidFill>
                  <a:schemeClr val="bg1"/>
                </a:solidFill>
                <a:latin typeface="Arial" panose="020B0604020202020204" pitchFamily="34" charset="0"/>
                <a:cs typeface="Arial" panose="020B0604020202020204" pitchFamily="34" charset="0"/>
              </a:rPr>
              <a:t>nd</a:t>
            </a:r>
            <a:r>
              <a:rPr lang="en-GB" sz="3200" dirty="0">
                <a:solidFill>
                  <a:schemeClr val="bg1"/>
                </a:solidFill>
                <a:latin typeface="Arial" panose="020B0604020202020204" pitchFamily="34" charset="0"/>
                <a:cs typeface="Arial" panose="020B0604020202020204" pitchFamily="34" charset="0"/>
              </a:rPr>
              <a:t> Worker)</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Need to record and consult with manager</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Adult’s Rights</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Assess indication of capacity to consent</a:t>
            </a:r>
          </a:p>
        </p:txBody>
      </p:sp>
    </p:spTree>
    <p:extLst>
      <p:ext uri="{BB962C8B-B14F-4D97-AF65-F5344CB8AC3E}">
        <p14:creationId xmlns:p14="http://schemas.microsoft.com/office/powerpoint/2010/main" val="42223250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Rapport </a:t>
            </a:r>
          </a:p>
        </p:txBody>
      </p:sp>
      <p:sp>
        <p:nvSpPr>
          <p:cNvPr id="2" name="Rectangle 1"/>
          <p:cNvSpPr/>
          <p:nvPr/>
        </p:nvSpPr>
        <p:spPr>
          <a:xfrm>
            <a:off x="3047999" y="2551837"/>
            <a:ext cx="7812379" cy="3539430"/>
          </a:xfrm>
          <a:prstGeom prst="rect">
            <a:avLst/>
          </a:prstGeom>
        </p:spPr>
        <p:txBody>
          <a:bodyPr wrap="square">
            <a:spAutoFit/>
          </a:bodyPr>
          <a:lstStyle/>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Important function – sets the scene</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Must be “neutral” topic</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Encourage adult in feeling listened to</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Confirms interviewer roles</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Allows for open questions - Tell, Explain, Describe (T.E.D.)</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Further assessment of communication</a:t>
            </a:r>
            <a:endParaRPr lang="en-GB" sz="3200" u="sng"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2957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Free Narrative  </a:t>
            </a:r>
          </a:p>
        </p:txBody>
      </p:sp>
      <p:sp>
        <p:nvSpPr>
          <p:cNvPr id="4" name="Rectangle 3"/>
          <p:cNvSpPr/>
          <p:nvPr/>
        </p:nvSpPr>
        <p:spPr>
          <a:xfrm>
            <a:off x="3048000" y="2413338"/>
            <a:ext cx="7124700" cy="3539430"/>
          </a:xfrm>
          <a:prstGeom prst="rect">
            <a:avLst/>
          </a:prstGeom>
        </p:spPr>
        <p:txBody>
          <a:bodyPr wrap="square">
            <a:spAutoFit/>
          </a:bodyPr>
          <a:lstStyle/>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Enables adult to tell their story</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Silence can be very effective</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Tolerate long pauses</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Active listening</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Open prompts</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Reflect </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Emotionally supportive</a:t>
            </a:r>
          </a:p>
        </p:txBody>
      </p:sp>
    </p:spTree>
    <p:extLst>
      <p:ext uri="{BB962C8B-B14F-4D97-AF65-F5344CB8AC3E}">
        <p14:creationId xmlns:p14="http://schemas.microsoft.com/office/powerpoint/2010/main" val="19244864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Questioning </a:t>
            </a:r>
          </a:p>
        </p:txBody>
      </p:sp>
      <p:sp>
        <p:nvSpPr>
          <p:cNvPr id="2" name="Rectangle 1"/>
          <p:cNvSpPr/>
          <p:nvPr/>
        </p:nvSpPr>
        <p:spPr>
          <a:xfrm>
            <a:off x="3048000" y="2828836"/>
            <a:ext cx="6096000" cy="2554545"/>
          </a:xfrm>
          <a:prstGeom prst="rect">
            <a:avLst/>
          </a:prstGeom>
        </p:spPr>
        <p:txBody>
          <a:bodyPr>
            <a:spAutoFit/>
          </a:bodyPr>
          <a:lstStyle/>
          <a:p>
            <a:pPr marL="285750" indent="-285750">
              <a:buFont typeface="Arial" panose="020B0604020202020204" pitchFamily="34" charset="0"/>
              <a:buChar char="•"/>
            </a:pPr>
            <a:r>
              <a:rPr lang="en-GB" sz="4000" dirty="0">
                <a:solidFill>
                  <a:schemeClr val="bg1"/>
                </a:solidFill>
                <a:latin typeface="Arial" panose="020B0604020202020204" pitchFamily="34" charset="0"/>
                <a:cs typeface="Arial" panose="020B0604020202020204" pitchFamily="34" charset="0"/>
              </a:rPr>
              <a:t>Open questions</a:t>
            </a:r>
          </a:p>
          <a:p>
            <a:pPr marL="285750" indent="-285750">
              <a:buFont typeface="Arial" panose="020B0604020202020204" pitchFamily="34" charset="0"/>
              <a:buChar char="•"/>
            </a:pPr>
            <a:r>
              <a:rPr lang="en-GB" sz="4000" dirty="0">
                <a:solidFill>
                  <a:schemeClr val="bg1"/>
                </a:solidFill>
                <a:latin typeface="Arial" panose="020B0604020202020204" pitchFamily="34" charset="0"/>
                <a:cs typeface="Arial" panose="020B0604020202020204" pitchFamily="34" charset="0"/>
              </a:rPr>
              <a:t>Specific questions</a:t>
            </a:r>
          </a:p>
          <a:p>
            <a:pPr marL="285750" indent="-285750">
              <a:buFont typeface="Arial" panose="020B0604020202020204" pitchFamily="34" charset="0"/>
              <a:buChar char="•"/>
            </a:pPr>
            <a:r>
              <a:rPr lang="en-GB" sz="4000" dirty="0">
                <a:solidFill>
                  <a:schemeClr val="bg1"/>
                </a:solidFill>
                <a:latin typeface="Arial" panose="020B0604020202020204" pitchFamily="34" charset="0"/>
                <a:cs typeface="Arial" panose="020B0604020202020204" pitchFamily="34" charset="0"/>
              </a:rPr>
              <a:t>Closed questions</a:t>
            </a:r>
          </a:p>
          <a:p>
            <a:pPr marL="285750" indent="-285750">
              <a:buFont typeface="Arial" panose="020B0604020202020204" pitchFamily="34" charset="0"/>
              <a:buChar char="•"/>
            </a:pPr>
            <a:r>
              <a:rPr lang="en-GB" sz="4000" dirty="0">
                <a:solidFill>
                  <a:schemeClr val="bg1"/>
                </a:solidFill>
                <a:latin typeface="Arial" panose="020B0604020202020204" pitchFamily="34" charset="0"/>
                <a:cs typeface="Arial" panose="020B0604020202020204" pitchFamily="34" charset="0"/>
              </a:rPr>
              <a:t>Leading questions</a:t>
            </a:r>
          </a:p>
        </p:txBody>
      </p:sp>
    </p:spTree>
    <p:extLst>
      <p:ext uri="{BB962C8B-B14F-4D97-AF65-F5344CB8AC3E}">
        <p14:creationId xmlns:p14="http://schemas.microsoft.com/office/powerpoint/2010/main" val="3543154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Closure Phase </a:t>
            </a:r>
          </a:p>
        </p:txBody>
      </p:sp>
      <p:sp>
        <p:nvSpPr>
          <p:cNvPr id="4" name="Rectangle 3"/>
          <p:cNvSpPr/>
          <p:nvPr/>
        </p:nvSpPr>
        <p:spPr>
          <a:xfrm>
            <a:off x="3257550" y="2342287"/>
            <a:ext cx="7244480" cy="3539430"/>
          </a:xfrm>
          <a:prstGeom prst="rect">
            <a:avLst/>
          </a:prstGeom>
        </p:spPr>
        <p:txBody>
          <a:bodyPr wrap="square">
            <a:spAutoFit/>
          </a:bodyPr>
          <a:lstStyle/>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Summarise </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Check with Second Worker / Person</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Encourage questions from the adult</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Next steps</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Provide contact details (Issue Green Leaflet (NAHSCP)</a:t>
            </a:r>
          </a:p>
          <a:p>
            <a:pPr marL="285750" indent="-28575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Thank participants</a:t>
            </a:r>
          </a:p>
        </p:txBody>
      </p:sp>
    </p:spTree>
    <p:extLst>
      <p:ext uri="{BB962C8B-B14F-4D97-AF65-F5344CB8AC3E}">
        <p14:creationId xmlns:p14="http://schemas.microsoft.com/office/powerpoint/2010/main" val="1623609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Lunch  </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8398" y="4434863"/>
            <a:ext cx="2476500" cy="1838325"/>
          </a:xfrm>
          <a:prstGeom prst="rect">
            <a:avLst/>
          </a:prstGeom>
        </p:spPr>
      </p:pic>
    </p:spTree>
    <p:extLst>
      <p:ext uri="{BB962C8B-B14F-4D97-AF65-F5344CB8AC3E}">
        <p14:creationId xmlns:p14="http://schemas.microsoft.com/office/powerpoint/2010/main" val="36792380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Let’s Try it Out </a:t>
            </a:r>
          </a:p>
        </p:txBody>
      </p:sp>
      <p:sp>
        <p:nvSpPr>
          <p:cNvPr id="4" name="Rectangle 3"/>
          <p:cNvSpPr/>
          <p:nvPr/>
        </p:nvSpPr>
        <p:spPr>
          <a:xfrm>
            <a:off x="3047999" y="2551837"/>
            <a:ext cx="7170821" cy="3539430"/>
          </a:xfrm>
          <a:prstGeom prst="rect">
            <a:avLst/>
          </a:prstGeom>
        </p:spPr>
        <p:txBody>
          <a:bodyPr wrap="square">
            <a:spAutoFit/>
          </a:bodyPr>
          <a:lstStyle/>
          <a:p>
            <a:r>
              <a:rPr lang="en-GB" sz="2800" dirty="0">
                <a:solidFill>
                  <a:schemeClr val="bg1"/>
                </a:solidFill>
              </a:rPr>
              <a:t>Read the main case studies ASP Inquiry/ AP1 </a:t>
            </a:r>
          </a:p>
          <a:p>
            <a:r>
              <a:rPr lang="en-GB" sz="2800" dirty="0">
                <a:solidFill>
                  <a:schemeClr val="bg1"/>
                </a:solidFill>
              </a:rPr>
              <a:t>In your small groups </a:t>
            </a:r>
          </a:p>
          <a:p>
            <a:pPr marL="914400" lvl="1" indent="-457200">
              <a:buFont typeface="Arial" panose="020B0604020202020204" pitchFamily="34" charset="0"/>
              <a:buChar char="•"/>
            </a:pPr>
            <a:r>
              <a:rPr lang="en-GB" sz="2800" dirty="0">
                <a:solidFill>
                  <a:schemeClr val="bg1"/>
                </a:solidFill>
              </a:rPr>
              <a:t>Identify the types of harm </a:t>
            </a:r>
          </a:p>
          <a:p>
            <a:pPr marL="914400" lvl="1" indent="-457200">
              <a:buFont typeface="Arial" panose="020B0604020202020204" pitchFamily="34" charset="0"/>
              <a:buChar char="•"/>
            </a:pPr>
            <a:r>
              <a:rPr lang="en-GB" sz="2800" dirty="0">
                <a:solidFill>
                  <a:schemeClr val="bg1"/>
                </a:solidFill>
              </a:rPr>
              <a:t>What is the purpose of the investigative interview </a:t>
            </a:r>
          </a:p>
          <a:p>
            <a:pPr marL="914400" lvl="1" indent="-457200">
              <a:buFont typeface="Arial" panose="020B0604020202020204" pitchFamily="34" charset="0"/>
              <a:buChar char="•"/>
            </a:pPr>
            <a:r>
              <a:rPr lang="en-GB" sz="2800" dirty="0">
                <a:solidFill>
                  <a:schemeClr val="bg1"/>
                </a:solidFill>
              </a:rPr>
              <a:t>How you would implement the 5 stage model </a:t>
            </a:r>
          </a:p>
          <a:p>
            <a:pPr marL="914400" lvl="1" indent="-457200">
              <a:buFont typeface="Arial" panose="020B0604020202020204" pitchFamily="34" charset="0"/>
              <a:buChar char="•"/>
            </a:pPr>
            <a:r>
              <a:rPr lang="en-GB" sz="2800" dirty="0">
                <a:solidFill>
                  <a:schemeClr val="bg1"/>
                </a:solidFill>
              </a:rPr>
              <a:t>What questions you would ask </a:t>
            </a:r>
          </a:p>
        </p:txBody>
      </p:sp>
    </p:spTree>
    <p:extLst>
      <p:ext uri="{BB962C8B-B14F-4D97-AF65-F5344CB8AC3E}">
        <p14:creationId xmlns:p14="http://schemas.microsoft.com/office/powerpoint/2010/main" val="1821888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54759" y="2100140"/>
            <a:ext cx="5491571" cy="1514019"/>
          </a:xfrm>
        </p:spPr>
        <p:txBody>
          <a:bodyPr/>
          <a:lstStyle/>
          <a:p>
            <a:r>
              <a:rPr lang="en-GB" dirty="0"/>
              <a:t>Video </a:t>
            </a:r>
          </a:p>
        </p:txBody>
      </p:sp>
    </p:spTree>
    <p:extLst>
      <p:ext uri="{BB962C8B-B14F-4D97-AF65-F5344CB8AC3E}">
        <p14:creationId xmlns:p14="http://schemas.microsoft.com/office/powerpoint/2010/main" val="12724177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Your Notes </a:t>
            </a:r>
          </a:p>
        </p:txBody>
      </p:sp>
      <p:sp>
        <p:nvSpPr>
          <p:cNvPr id="2" name="Rectangle 1"/>
          <p:cNvSpPr/>
          <p:nvPr/>
        </p:nvSpPr>
        <p:spPr>
          <a:xfrm>
            <a:off x="3048000" y="2690336"/>
            <a:ext cx="7988968" cy="2862322"/>
          </a:xfrm>
          <a:prstGeom prst="rect">
            <a:avLst/>
          </a:prstGeom>
        </p:spPr>
        <p:txBody>
          <a:bodyPr wrap="square">
            <a:spAutoFit/>
          </a:bodyPr>
          <a:lstStyle/>
          <a:p>
            <a:r>
              <a:rPr lang="en-GB" sz="3600" dirty="0">
                <a:solidFill>
                  <a:schemeClr val="bg1"/>
                </a:solidFill>
              </a:rPr>
              <a:t>In small groups discuss: </a:t>
            </a:r>
          </a:p>
          <a:p>
            <a:pPr marL="1028700" lvl="1" indent="-571500">
              <a:buFont typeface="Arial" panose="020B0604020202020204" pitchFamily="34" charset="0"/>
              <a:buChar char="•"/>
            </a:pPr>
            <a:r>
              <a:rPr lang="en-GB" sz="3600" dirty="0">
                <a:solidFill>
                  <a:schemeClr val="bg1"/>
                </a:solidFill>
              </a:rPr>
              <a:t>What did you do well </a:t>
            </a:r>
          </a:p>
          <a:p>
            <a:pPr marL="1028700" lvl="1" indent="-571500">
              <a:buFont typeface="Arial" panose="020B0604020202020204" pitchFamily="34" charset="0"/>
              <a:buChar char="•"/>
            </a:pPr>
            <a:r>
              <a:rPr lang="en-GB" sz="3600" dirty="0">
                <a:solidFill>
                  <a:schemeClr val="bg1"/>
                </a:solidFill>
              </a:rPr>
              <a:t>What did you struggle with </a:t>
            </a:r>
          </a:p>
          <a:p>
            <a:pPr marL="1028700" lvl="1" indent="-571500">
              <a:buFont typeface="Arial" panose="020B0604020202020204" pitchFamily="34" charset="0"/>
              <a:buChar char="•"/>
            </a:pPr>
            <a:r>
              <a:rPr lang="en-GB" sz="3600" dirty="0">
                <a:solidFill>
                  <a:schemeClr val="bg1"/>
                </a:solidFill>
              </a:rPr>
              <a:t>What would you do differently </a:t>
            </a:r>
          </a:p>
          <a:p>
            <a:pPr marL="1028700" lvl="1" indent="-571500">
              <a:buFont typeface="Arial" panose="020B0604020202020204" pitchFamily="34" charset="0"/>
              <a:buChar char="•"/>
            </a:pPr>
            <a:r>
              <a:rPr lang="en-GB" sz="3600" dirty="0">
                <a:solidFill>
                  <a:schemeClr val="bg1"/>
                </a:solidFill>
              </a:rPr>
              <a:t>What actions would you now take </a:t>
            </a:r>
          </a:p>
        </p:txBody>
      </p:sp>
    </p:spTree>
    <p:extLst>
      <p:ext uri="{BB962C8B-B14F-4D97-AF65-F5344CB8AC3E}">
        <p14:creationId xmlns:p14="http://schemas.microsoft.com/office/powerpoint/2010/main" val="83340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After the Interview </a:t>
            </a:r>
          </a:p>
        </p:txBody>
      </p:sp>
      <p:sp>
        <p:nvSpPr>
          <p:cNvPr id="4" name="Text Placeholder 3"/>
          <p:cNvSpPr>
            <a:spLocks noGrp="1"/>
          </p:cNvSpPr>
          <p:nvPr>
            <p:ph type="body" sz="quarter" idx="11"/>
          </p:nvPr>
        </p:nvSpPr>
        <p:spPr/>
        <p:txBody>
          <a:bodyPr/>
          <a:lstStyle/>
          <a:p>
            <a:r>
              <a:rPr lang="en-GB" dirty="0"/>
              <a:t>ASP Investigation </a:t>
            </a:r>
          </a:p>
        </p:txBody>
      </p:sp>
      <p:sp>
        <p:nvSpPr>
          <p:cNvPr id="6" name="Text Placeholder 5"/>
          <p:cNvSpPr>
            <a:spLocks noGrp="1"/>
          </p:cNvSpPr>
          <p:nvPr>
            <p:ph type="body" sz="quarter" idx="31"/>
          </p:nvPr>
        </p:nvSpPr>
        <p:spPr/>
        <p:txBody>
          <a:bodyPr/>
          <a:lstStyle/>
          <a:p>
            <a:r>
              <a:rPr lang="en-GB" dirty="0"/>
              <a:t>ASP Case Conference </a:t>
            </a:r>
          </a:p>
        </p:txBody>
      </p:sp>
      <p:sp>
        <p:nvSpPr>
          <p:cNvPr id="8" name="Text Placeholder 7"/>
          <p:cNvSpPr>
            <a:spLocks noGrp="1"/>
          </p:cNvSpPr>
          <p:nvPr>
            <p:ph type="body" sz="quarter" idx="33"/>
          </p:nvPr>
        </p:nvSpPr>
        <p:spPr/>
        <p:txBody>
          <a:bodyPr/>
          <a:lstStyle/>
          <a:p>
            <a:r>
              <a:rPr lang="en-GB" dirty="0"/>
              <a:t>Core Groups/ Review Case Conference </a:t>
            </a:r>
          </a:p>
        </p:txBody>
      </p:sp>
      <p:sp>
        <p:nvSpPr>
          <p:cNvPr id="9" name="Text Placeholder 8"/>
          <p:cNvSpPr>
            <a:spLocks noGrp="1"/>
          </p:cNvSpPr>
          <p:nvPr>
            <p:ph type="body" sz="quarter" idx="34"/>
          </p:nvPr>
        </p:nvSpPr>
        <p:spPr/>
        <p:txBody>
          <a:bodyPr/>
          <a:lstStyle/>
          <a:p>
            <a:r>
              <a:rPr lang="en-GB" dirty="0"/>
              <a:t>To be completed by social worker 10 working days after Case Conference </a:t>
            </a:r>
          </a:p>
        </p:txBody>
      </p:sp>
      <p:sp>
        <p:nvSpPr>
          <p:cNvPr id="10" name="Text Placeholder 9"/>
          <p:cNvSpPr>
            <a:spLocks noGrp="1"/>
          </p:cNvSpPr>
          <p:nvPr>
            <p:ph type="body" sz="quarter" idx="35"/>
          </p:nvPr>
        </p:nvSpPr>
        <p:spPr/>
        <p:txBody>
          <a:bodyPr/>
          <a:lstStyle/>
          <a:p>
            <a:r>
              <a:rPr lang="en-GB" dirty="0"/>
              <a:t>Protection Plan </a:t>
            </a:r>
          </a:p>
        </p:txBody>
      </p:sp>
      <p:sp>
        <p:nvSpPr>
          <p:cNvPr id="17" name="Text Placeholder 8"/>
          <p:cNvSpPr>
            <a:spLocks noGrp="1"/>
          </p:cNvSpPr>
          <p:nvPr>
            <p:ph type="body" sz="quarter" idx="34"/>
          </p:nvPr>
        </p:nvSpPr>
        <p:spPr>
          <a:xfrm>
            <a:off x="1296955" y="2911251"/>
            <a:ext cx="2133600" cy="369332"/>
          </a:xfrm>
        </p:spPr>
        <p:txBody>
          <a:bodyPr/>
          <a:lstStyle/>
          <a:p>
            <a:r>
              <a:rPr lang="en-GB" dirty="0"/>
              <a:t>Includes Investigative Interview </a:t>
            </a:r>
          </a:p>
          <a:p>
            <a:r>
              <a:rPr lang="en-GB" dirty="0"/>
              <a:t>Access to Records </a:t>
            </a:r>
          </a:p>
        </p:txBody>
      </p:sp>
    </p:spTree>
    <p:extLst>
      <p:ext uri="{BB962C8B-B14F-4D97-AF65-F5344CB8AC3E}">
        <p14:creationId xmlns:p14="http://schemas.microsoft.com/office/powerpoint/2010/main" val="3601462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Learning Agreement </a:t>
            </a:r>
          </a:p>
        </p:txBody>
      </p:sp>
      <p:sp>
        <p:nvSpPr>
          <p:cNvPr id="2" name="Rectangle 1"/>
          <p:cNvSpPr/>
          <p:nvPr/>
        </p:nvSpPr>
        <p:spPr>
          <a:xfrm>
            <a:off x="4406030" y="2013881"/>
            <a:ext cx="6096000" cy="4524315"/>
          </a:xfrm>
          <a:prstGeom prst="rect">
            <a:avLst/>
          </a:prstGeom>
        </p:spPr>
        <p:txBody>
          <a:bodyPr>
            <a:spAutoFit/>
          </a:bodyPr>
          <a:lstStyle/>
          <a:p>
            <a:r>
              <a:rPr lang="en-GB" sz="2400" dirty="0">
                <a:solidFill>
                  <a:schemeClr val="bg1"/>
                </a:solidFill>
              </a:rPr>
              <a:t>We will be discussing harm of adults in this session which can be an emotive and difficult subject</a:t>
            </a:r>
          </a:p>
          <a:p>
            <a:endParaRPr lang="en-GB" sz="2400" dirty="0">
              <a:solidFill>
                <a:schemeClr val="bg1"/>
              </a:solidFill>
            </a:endParaRPr>
          </a:p>
          <a:p>
            <a:r>
              <a:rPr lang="en-GB" sz="2400" dirty="0">
                <a:solidFill>
                  <a:schemeClr val="bg1"/>
                </a:solidFill>
              </a:rPr>
              <a:t>It is therefore essential to create a safe learning environment for all participants</a:t>
            </a:r>
          </a:p>
          <a:p>
            <a:endParaRPr lang="en-GB" sz="2400" dirty="0">
              <a:solidFill>
                <a:schemeClr val="bg1"/>
              </a:solidFill>
            </a:endParaRPr>
          </a:p>
          <a:p>
            <a:r>
              <a:rPr lang="en-GB" sz="2400" dirty="0">
                <a:solidFill>
                  <a:schemeClr val="bg1"/>
                </a:solidFill>
              </a:rPr>
              <a:t>Everyone’s comments will be respected</a:t>
            </a:r>
          </a:p>
          <a:p>
            <a:endParaRPr lang="en-GB" sz="2400" dirty="0">
              <a:solidFill>
                <a:schemeClr val="bg1"/>
              </a:solidFill>
            </a:endParaRPr>
          </a:p>
          <a:p>
            <a:r>
              <a:rPr lang="en-GB" sz="2400" dirty="0">
                <a:solidFill>
                  <a:schemeClr val="bg1"/>
                </a:solidFill>
              </a:rPr>
              <a:t>All personal information shared within the room is confidential unless it raises concerns about an adult at risk</a:t>
            </a:r>
          </a:p>
        </p:txBody>
      </p:sp>
    </p:spTree>
    <p:extLst>
      <p:ext uri="{BB962C8B-B14F-4D97-AF65-F5344CB8AC3E}">
        <p14:creationId xmlns:p14="http://schemas.microsoft.com/office/powerpoint/2010/main" val="33087382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After the Investigative Interview </a:t>
            </a:r>
          </a:p>
        </p:txBody>
      </p:sp>
      <p:sp>
        <p:nvSpPr>
          <p:cNvPr id="4" name="Rectangle 3"/>
          <p:cNvSpPr/>
          <p:nvPr/>
        </p:nvSpPr>
        <p:spPr>
          <a:xfrm>
            <a:off x="3048000" y="2828836"/>
            <a:ext cx="8197516" cy="2554545"/>
          </a:xfrm>
          <a:prstGeom prst="rect">
            <a:avLst/>
          </a:prstGeom>
        </p:spPr>
        <p:txBody>
          <a:bodyPr wrap="square">
            <a:spAutoFit/>
          </a:bodyPr>
          <a:lstStyle/>
          <a:p>
            <a:pPr marL="571500" indent="-571500">
              <a:buFont typeface="Arial" panose="020B0604020202020204" pitchFamily="34" charset="0"/>
              <a:buChar char="•"/>
            </a:pPr>
            <a:r>
              <a:rPr lang="en-GB" sz="4000" dirty="0">
                <a:solidFill>
                  <a:schemeClr val="bg1"/>
                </a:solidFill>
              </a:rPr>
              <a:t>Post Interview Meeting </a:t>
            </a:r>
          </a:p>
          <a:p>
            <a:pPr marL="571500" indent="-571500">
              <a:buFont typeface="Arial" panose="020B0604020202020204" pitchFamily="34" charset="0"/>
              <a:buChar char="•"/>
            </a:pPr>
            <a:r>
              <a:rPr lang="en-GB" sz="4000" dirty="0">
                <a:solidFill>
                  <a:schemeClr val="bg1"/>
                </a:solidFill>
              </a:rPr>
              <a:t>Recording and hand written notes </a:t>
            </a:r>
          </a:p>
          <a:p>
            <a:pPr marL="571500" indent="-571500">
              <a:buFont typeface="Arial" panose="020B0604020202020204" pitchFamily="34" charset="0"/>
              <a:buChar char="•"/>
            </a:pPr>
            <a:r>
              <a:rPr lang="en-GB" sz="4000" dirty="0">
                <a:solidFill>
                  <a:schemeClr val="bg1"/>
                </a:solidFill>
              </a:rPr>
              <a:t>Case conference </a:t>
            </a:r>
          </a:p>
          <a:p>
            <a:pPr marL="571500" indent="-571500">
              <a:buFont typeface="Arial" panose="020B0604020202020204" pitchFamily="34" charset="0"/>
              <a:buChar char="•"/>
            </a:pPr>
            <a:r>
              <a:rPr lang="en-GB" sz="4000" dirty="0">
                <a:solidFill>
                  <a:schemeClr val="bg1"/>
                </a:solidFill>
              </a:rPr>
              <a:t>Protection Plans </a:t>
            </a:r>
          </a:p>
        </p:txBody>
      </p:sp>
    </p:spTree>
    <p:extLst>
      <p:ext uri="{BB962C8B-B14F-4D97-AF65-F5344CB8AC3E}">
        <p14:creationId xmlns:p14="http://schemas.microsoft.com/office/powerpoint/2010/main" val="31254622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64023" y="879063"/>
            <a:ext cx="5436777" cy="592397"/>
          </a:xfrm>
        </p:spPr>
        <p:txBody>
          <a:bodyPr>
            <a:normAutofit fontScale="90000"/>
          </a:bodyPr>
          <a:lstStyle/>
          <a:p>
            <a:r>
              <a:rPr lang="en-GB" dirty="0"/>
              <a:t>Protection Orders </a:t>
            </a:r>
          </a:p>
        </p:txBody>
      </p:sp>
      <p:sp>
        <p:nvSpPr>
          <p:cNvPr id="2" name="Rectangle 1"/>
          <p:cNvSpPr/>
          <p:nvPr/>
        </p:nvSpPr>
        <p:spPr>
          <a:xfrm>
            <a:off x="3047999" y="2413338"/>
            <a:ext cx="8694821" cy="3108543"/>
          </a:xfrm>
          <a:prstGeom prst="rect">
            <a:avLst/>
          </a:prstGeom>
        </p:spPr>
        <p:txBody>
          <a:bodyPr wrap="square">
            <a:spAutoFit/>
          </a:bodyPr>
          <a:lstStyle/>
          <a:p>
            <a:r>
              <a:rPr lang="en-GB" sz="2800" b="1" dirty="0">
                <a:solidFill>
                  <a:schemeClr val="bg1"/>
                </a:solidFill>
              </a:rPr>
              <a:t>Assessment Order</a:t>
            </a:r>
            <a:r>
              <a:rPr lang="en-GB" sz="2800" dirty="0">
                <a:solidFill>
                  <a:schemeClr val="bg1"/>
                </a:solidFill>
              </a:rPr>
              <a:t>-allows the adult to be taken to a more suitable place for an interview or medical examination.</a:t>
            </a:r>
          </a:p>
          <a:p>
            <a:r>
              <a:rPr lang="en-GB" sz="2800" b="1" dirty="0">
                <a:solidFill>
                  <a:schemeClr val="bg1"/>
                </a:solidFill>
              </a:rPr>
              <a:t>Removal Order</a:t>
            </a:r>
            <a:r>
              <a:rPr lang="en-GB" sz="2800" dirty="0">
                <a:solidFill>
                  <a:schemeClr val="bg1"/>
                </a:solidFill>
              </a:rPr>
              <a:t>-permits the adult to be moved to any place to protect them from harm</a:t>
            </a:r>
          </a:p>
          <a:p>
            <a:r>
              <a:rPr lang="en-GB" sz="2800" b="1" dirty="0">
                <a:solidFill>
                  <a:schemeClr val="bg1"/>
                </a:solidFill>
              </a:rPr>
              <a:t>Banning Order - </a:t>
            </a:r>
            <a:r>
              <a:rPr lang="en-GB" sz="2800" dirty="0">
                <a:solidFill>
                  <a:schemeClr val="bg1"/>
                </a:solidFill>
              </a:rPr>
              <a:t>and Temporary Banning Order-bans the subject of the order from a specified place-can have conditions  and powers of arrest attached</a:t>
            </a:r>
          </a:p>
        </p:txBody>
      </p:sp>
    </p:spTree>
    <p:extLst>
      <p:ext uri="{BB962C8B-B14F-4D97-AF65-F5344CB8AC3E}">
        <p14:creationId xmlns:p14="http://schemas.microsoft.com/office/powerpoint/2010/main" val="14970898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Learning Outcomes </a:t>
            </a:r>
          </a:p>
        </p:txBody>
      </p:sp>
      <p:sp>
        <p:nvSpPr>
          <p:cNvPr id="4" name="Rectangle 3"/>
          <p:cNvSpPr/>
          <p:nvPr/>
        </p:nvSpPr>
        <p:spPr>
          <a:xfrm>
            <a:off x="3809937" y="1977514"/>
            <a:ext cx="7571874" cy="4524315"/>
          </a:xfrm>
          <a:prstGeom prst="rect">
            <a:avLst/>
          </a:prstGeom>
        </p:spPr>
        <p:txBody>
          <a:bodyPr wrap="square">
            <a:spAutoFit/>
          </a:bodyPr>
          <a:lstStyle/>
          <a:p>
            <a:r>
              <a:rPr lang="en-GB" sz="2400" b="1" dirty="0">
                <a:solidFill>
                  <a:schemeClr val="bg1"/>
                </a:solidFill>
              </a:rPr>
              <a:t>AIM</a:t>
            </a:r>
          </a:p>
          <a:p>
            <a:r>
              <a:rPr lang="en-GB" sz="2400" dirty="0">
                <a:solidFill>
                  <a:schemeClr val="bg1"/>
                </a:solidFill>
              </a:rPr>
              <a:t>Understand the role of the Second Person within an Adult Support &amp; Protection Investigative Interview.</a:t>
            </a:r>
          </a:p>
          <a:p>
            <a:endParaRPr lang="en-GB" sz="2400" dirty="0">
              <a:solidFill>
                <a:schemeClr val="bg1"/>
              </a:solidFill>
            </a:endParaRPr>
          </a:p>
          <a:p>
            <a:r>
              <a:rPr lang="en-GB" sz="2400" b="1" dirty="0">
                <a:solidFill>
                  <a:schemeClr val="bg1"/>
                </a:solidFill>
              </a:rPr>
              <a:t>To achieve this, we will examine:</a:t>
            </a:r>
          </a:p>
          <a:p>
            <a:pPr>
              <a:buFont typeface="Arial" panose="020B0604020202020204" pitchFamily="34" charset="0"/>
              <a:buChar char="•"/>
            </a:pPr>
            <a:r>
              <a:rPr lang="en-GB" sz="2400" dirty="0">
                <a:solidFill>
                  <a:schemeClr val="bg1"/>
                </a:solidFill>
              </a:rPr>
              <a:t>The role of the Second Worker before, during and after the Investigative Interview.</a:t>
            </a:r>
          </a:p>
          <a:p>
            <a:pPr>
              <a:buFont typeface="Arial" panose="020B0604020202020204" pitchFamily="34" charset="0"/>
              <a:buChar char="•"/>
            </a:pPr>
            <a:r>
              <a:rPr lang="en-GB" sz="2400" dirty="0">
                <a:solidFill>
                  <a:schemeClr val="bg1"/>
                </a:solidFill>
              </a:rPr>
              <a:t>The structure of the Investigative Interview.</a:t>
            </a:r>
          </a:p>
          <a:p>
            <a:pPr>
              <a:buFont typeface="Arial" panose="020B0604020202020204" pitchFamily="34" charset="0"/>
              <a:buChar char="•"/>
            </a:pPr>
            <a:r>
              <a:rPr lang="en-GB" sz="2400" dirty="0">
                <a:solidFill>
                  <a:schemeClr val="bg1"/>
                </a:solidFill>
              </a:rPr>
              <a:t>How the Investigative Interview supports the guiding Adult support &amp; Protection principles.</a:t>
            </a:r>
          </a:p>
          <a:p>
            <a:pPr>
              <a:buFont typeface="Arial" panose="020B0604020202020204" pitchFamily="34" charset="0"/>
              <a:buChar char="•"/>
            </a:pPr>
            <a:r>
              <a:rPr lang="en-GB" sz="2400" dirty="0">
                <a:solidFill>
                  <a:schemeClr val="bg1"/>
                </a:solidFill>
              </a:rPr>
              <a:t>Common practice within Adult Support &amp; Protection Investigative Interviews.</a:t>
            </a:r>
          </a:p>
        </p:txBody>
      </p:sp>
    </p:spTree>
    <p:extLst>
      <p:ext uri="{BB962C8B-B14F-4D97-AF65-F5344CB8AC3E}">
        <p14:creationId xmlns:p14="http://schemas.microsoft.com/office/powerpoint/2010/main" val="25829110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Thank You  </a:t>
            </a:r>
          </a:p>
        </p:txBody>
      </p:sp>
      <p:grpSp>
        <p:nvGrpSpPr>
          <p:cNvPr id="4" name="Group 15"/>
          <p:cNvGrpSpPr>
            <a:grpSpLocks/>
          </p:cNvGrpSpPr>
          <p:nvPr/>
        </p:nvGrpSpPr>
        <p:grpSpPr bwMode="auto">
          <a:xfrm>
            <a:off x="7884894" y="443341"/>
            <a:ext cx="3861436" cy="981744"/>
            <a:chOff x="1500166" y="285728"/>
            <a:chExt cx="5872191" cy="1309696"/>
          </a:xfrm>
        </p:grpSpPr>
        <p:pic>
          <p:nvPicPr>
            <p:cNvPr id="5" name="Picture 1" descr="image001"/>
            <p:cNvPicPr>
              <a:picLocks noChangeAspect="1" noChangeArrowheads="1"/>
            </p:cNvPicPr>
            <p:nvPr/>
          </p:nvPicPr>
          <p:blipFill>
            <a:blip r:embed="rId3" cstate="print"/>
            <a:srcRect/>
            <a:stretch>
              <a:fillRect/>
            </a:stretch>
          </p:blipFill>
          <p:spPr bwMode="auto">
            <a:xfrm>
              <a:off x="1500166" y="285728"/>
              <a:ext cx="1428759" cy="1309696"/>
            </a:xfrm>
            <a:prstGeom prst="rect">
              <a:avLst/>
            </a:prstGeom>
            <a:noFill/>
            <a:ln w="9525">
              <a:noFill/>
              <a:miter lim="800000"/>
              <a:headEnd/>
              <a:tailEnd/>
            </a:ln>
          </p:spPr>
        </p:pic>
        <p:pic>
          <p:nvPicPr>
            <p:cNvPr id="6" name="Picture 10"/>
            <p:cNvPicPr>
              <a:picLocks noChangeAspect="1" noChangeArrowheads="1"/>
            </p:cNvPicPr>
            <p:nvPr/>
          </p:nvPicPr>
          <p:blipFill>
            <a:blip r:embed="rId4" cstate="print"/>
            <a:srcRect/>
            <a:stretch>
              <a:fillRect/>
            </a:stretch>
          </p:blipFill>
          <p:spPr bwMode="auto">
            <a:xfrm>
              <a:off x="5786446" y="428604"/>
              <a:ext cx="1585911" cy="1015319"/>
            </a:xfrm>
            <a:prstGeom prst="rect">
              <a:avLst/>
            </a:prstGeom>
            <a:noFill/>
            <a:ln w="9525">
              <a:noFill/>
              <a:miter lim="800000"/>
              <a:headEnd/>
              <a:tailEnd/>
            </a:ln>
          </p:spPr>
        </p:pic>
        <p:pic>
          <p:nvPicPr>
            <p:cNvPr id="7" name="Picture 13" descr="APCLogo.jpg"/>
            <p:cNvPicPr>
              <a:picLocks noChangeAspect="1"/>
            </p:cNvPicPr>
            <p:nvPr/>
          </p:nvPicPr>
          <p:blipFill>
            <a:blip r:embed="rId5" cstate="print"/>
            <a:srcRect/>
            <a:stretch>
              <a:fillRect/>
            </a:stretch>
          </p:blipFill>
          <p:spPr bwMode="auto">
            <a:xfrm>
              <a:off x="3428992" y="428604"/>
              <a:ext cx="1812501" cy="1044239"/>
            </a:xfrm>
            <a:prstGeom prst="rect">
              <a:avLst/>
            </a:prstGeom>
            <a:noFill/>
            <a:ln w="9525">
              <a:noFill/>
              <a:miter lim="800000"/>
              <a:headEnd/>
              <a:tailEnd/>
            </a:ln>
          </p:spPr>
        </p:pic>
      </p:grpSp>
    </p:spTree>
    <p:extLst>
      <p:ext uri="{BB962C8B-B14F-4D97-AF65-F5344CB8AC3E}">
        <p14:creationId xmlns:p14="http://schemas.microsoft.com/office/powerpoint/2010/main" val="529112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Learning Outcomes </a:t>
            </a:r>
          </a:p>
        </p:txBody>
      </p:sp>
      <p:sp>
        <p:nvSpPr>
          <p:cNvPr id="4" name="Rectangle 3"/>
          <p:cNvSpPr/>
          <p:nvPr/>
        </p:nvSpPr>
        <p:spPr>
          <a:xfrm>
            <a:off x="3809937" y="2418189"/>
            <a:ext cx="7571874" cy="3785652"/>
          </a:xfrm>
          <a:prstGeom prst="rect">
            <a:avLst/>
          </a:prstGeom>
        </p:spPr>
        <p:txBody>
          <a:bodyPr wrap="square">
            <a:spAutoFit/>
          </a:bodyPr>
          <a:lstStyle/>
          <a:p>
            <a:r>
              <a:rPr lang="en-GB" sz="2000" b="1" dirty="0">
                <a:solidFill>
                  <a:schemeClr val="bg1"/>
                </a:solidFill>
              </a:rPr>
              <a:t>AIM</a:t>
            </a:r>
          </a:p>
          <a:p>
            <a:r>
              <a:rPr lang="en-GB" sz="2000" dirty="0">
                <a:solidFill>
                  <a:schemeClr val="bg1"/>
                </a:solidFill>
              </a:rPr>
              <a:t>Understand the role of the Second Person/ Secondary Worker within an Adult Support &amp; Protection Investigative Interview.</a:t>
            </a:r>
          </a:p>
          <a:p>
            <a:endParaRPr lang="en-GB" sz="2000" dirty="0">
              <a:solidFill>
                <a:schemeClr val="bg1"/>
              </a:solidFill>
            </a:endParaRPr>
          </a:p>
          <a:p>
            <a:r>
              <a:rPr lang="en-GB" sz="2000" b="1" dirty="0">
                <a:solidFill>
                  <a:schemeClr val="bg1"/>
                </a:solidFill>
              </a:rPr>
              <a:t>To achieve this, we will examine:</a:t>
            </a:r>
          </a:p>
          <a:p>
            <a:pPr>
              <a:buFont typeface="Arial" panose="020B0604020202020204" pitchFamily="34" charset="0"/>
              <a:buChar char="•"/>
            </a:pPr>
            <a:r>
              <a:rPr lang="en-GB" sz="2000" dirty="0">
                <a:solidFill>
                  <a:schemeClr val="bg1"/>
                </a:solidFill>
              </a:rPr>
              <a:t>The role of the Second Person/ Secondary Worker before, during and after the Investigative Interview.</a:t>
            </a:r>
          </a:p>
          <a:p>
            <a:pPr>
              <a:buFont typeface="Arial" panose="020B0604020202020204" pitchFamily="34" charset="0"/>
              <a:buChar char="•"/>
            </a:pPr>
            <a:r>
              <a:rPr lang="en-GB" sz="2000" dirty="0">
                <a:solidFill>
                  <a:schemeClr val="bg1"/>
                </a:solidFill>
              </a:rPr>
              <a:t>The structure of the Investigative Interview.</a:t>
            </a:r>
          </a:p>
          <a:p>
            <a:pPr>
              <a:buFont typeface="Arial" panose="020B0604020202020204" pitchFamily="34" charset="0"/>
              <a:buChar char="•"/>
            </a:pPr>
            <a:r>
              <a:rPr lang="en-GB" sz="2000" dirty="0">
                <a:solidFill>
                  <a:schemeClr val="bg1"/>
                </a:solidFill>
              </a:rPr>
              <a:t>How the Investigative Interview supports the guiding Adult support &amp; Protection principles.</a:t>
            </a:r>
          </a:p>
          <a:p>
            <a:pPr>
              <a:buFont typeface="Arial" panose="020B0604020202020204" pitchFamily="34" charset="0"/>
              <a:buChar char="•"/>
            </a:pPr>
            <a:r>
              <a:rPr lang="en-GB" sz="2000" dirty="0">
                <a:solidFill>
                  <a:schemeClr val="bg1"/>
                </a:solidFill>
              </a:rPr>
              <a:t>Common practice within Adult Support &amp; Protection Investigative Interviews.</a:t>
            </a:r>
          </a:p>
        </p:txBody>
      </p:sp>
    </p:spTree>
    <p:extLst>
      <p:ext uri="{BB962C8B-B14F-4D97-AF65-F5344CB8AC3E}">
        <p14:creationId xmlns:p14="http://schemas.microsoft.com/office/powerpoint/2010/main" val="3069728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54756-A790-C845-A85F-35391529E591}"/>
              </a:ext>
            </a:extLst>
          </p:cNvPr>
          <p:cNvSpPr>
            <a:spLocks noGrp="1"/>
          </p:cNvSpPr>
          <p:nvPr>
            <p:ph type="title"/>
          </p:nvPr>
        </p:nvSpPr>
        <p:spPr>
          <a:xfrm>
            <a:off x="964023" y="879063"/>
            <a:ext cx="4941477" cy="610863"/>
          </a:xfrm>
        </p:spPr>
        <p:txBody>
          <a:bodyPr/>
          <a:lstStyle/>
          <a:p>
            <a:r>
              <a:rPr lang="en-US" dirty="0"/>
              <a:t>Agenda</a:t>
            </a:r>
          </a:p>
        </p:txBody>
      </p:sp>
      <p:sp>
        <p:nvSpPr>
          <p:cNvPr id="4" name="Text Placeholder 3">
            <a:extLst>
              <a:ext uri="{FF2B5EF4-FFF2-40B4-BE49-F238E27FC236}">
                <a16:creationId xmlns:a16="http://schemas.microsoft.com/office/drawing/2014/main" id="{C7EC6698-132B-1143-A2A9-00A97D9572D8}"/>
              </a:ext>
            </a:extLst>
          </p:cNvPr>
          <p:cNvSpPr>
            <a:spLocks noGrp="1"/>
          </p:cNvSpPr>
          <p:nvPr>
            <p:ph type="body" sz="quarter" idx="14"/>
          </p:nvPr>
        </p:nvSpPr>
        <p:spPr>
          <a:xfrm>
            <a:off x="952500" y="2209800"/>
            <a:ext cx="2133600" cy="741947"/>
          </a:xfrm>
        </p:spPr>
        <p:txBody>
          <a:bodyPr/>
          <a:lstStyle/>
          <a:p>
            <a:r>
              <a:rPr lang="en-US" sz="2400" dirty="0"/>
              <a:t>Understanding the Legislation </a:t>
            </a:r>
          </a:p>
        </p:txBody>
      </p:sp>
      <p:sp>
        <p:nvSpPr>
          <p:cNvPr id="6" name="Text Placeholder 5">
            <a:extLst>
              <a:ext uri="{FF2B5EF4-FFF2-40B4-BE49-F238E27FC236}">
                <a16:creationId xmlns:a16="http://schemas.microsoft.com/office/drawing/2014/main" id="{C0015C52-08ED-464E-B7E8-24892D9C1319}"/>
              </a:ext>
            </a:extLst>
          </p:cNvPr>
          <p:cNvSpPr>
            <a:spLocks noGrp="1"/>
          </p:cNvSpPr>
          <p:nvPr>
            <p:ph type="body" sz="quarter" idx="16"/>
          </p:nvPr>
        </p:nvSpPr>
        <p:spPr>
          <a:xfrm>
            <a:off x="3663042" y="2209800"/>
            <a:ext cx="2242458" cy="741947"/>
          </a:xfrm>
        </p:spPr>
        <p:txBody>
          <a:bodyPr/>
          <a:lstStyle/>
          <a:p>
            <a:r>
              <a:rPr lang="en-US" sz="2400" dirty="0"/>
              <a:t>Role of the Second Person/ Secondary Worker </a:t>
            </a:r>
          </a:p>
        </p:txBody>
      </p:sp>
      <p:sp>
        <p:nvSpPr>
          <p:cNvPr id="8" name="Text Placeholder 7">
            <a:extLst>
              <a:ext uri="{FF2B5EF4-FFF2-40B4-BE49-F238E27FC236}">
                <a16:creationId xmlns:a16="http://schemas.microsoft.com/office/drawing/2014/main" id="{B32B0C1D-C221-7C47-B7D6-77E7BDB41749}"/>
              </a:ext>
            </a:extLst>
          </p:cNvPr>
          <p:cNvSpPr>
            <a:spLocks noGrp="1"/>
          </p:cNvSpPr>
          <p:nvPr>
            <p:ph type="body" sz="quarter" idx="20"/>
          </p:nvPr>
        </p:nvSpPr>
        <p:spPr>
          <a:xfrm>
            <a:off x="952500" y="4522803"/>
            <a:ext cx="2133600" cy="690881"/>
          </a:xfrm>
        </p:spPr>
        <p:txBody>
          <a:bodyPr/>
          <a:lstStyle/>
          <a:p>
            <a:r>
              <a:rPr lang="en-US" sz="2800" dirty="0"/>
              <a:t>5 Stage Model </a:t>
            </a:r>
          </a:p>
        </p:txBody>
      </p:sp>
      <p:sp>
        <p:nvSpPr>
          <p:cNvPr id="10" name="Text Placeholder 9">
            <a:extLst>
              <a:ext uri="{FF2B5EF4-FFF2-40B4-BE49-F238E27FC236}">
                <a16:creationId xmlns:a16="http://schemas.microsoft.com/office/drawing/2014/main" id="{69BD3932-D1D0-1045-BD96-8B26F11B8515}"/>
              </a:ext>
            </a:extLst>
          </p:cNvPr>
          <p:cNvSpPr>
            <a:spLocks noGrp="1"/>
          </p:cNvSpPr>
          <p:nvPr>
            <p:ph type="body" sz="quarter" idx="22"/>
          </p:nvPr>
        </p:nvSpPr>
        <p:spPr>
          <a:xfrm>
            <a:off x="3663042" y="4522803"/>
            <a:ext cx="2242458" cy="690881"/>
          </a:xfrm>
        </p:spPr>
        <p:txBody>
          <a:bodyPr/>
          <a:lstStyle/>
          <a:p>
            <a:r>
              <a:rPr lang="en-US" sz="2800" dirty="0"/>
              <a:t>Case Study and Video </a:t>
            </a:r>
          </a:p>
        </p:txBody>
      </p:sp>
      <p:sp>
        <p:nvSpPr>
          <p:cNvPr id="12" name="Text Placeholder 9">
            <a:extLst>
              <a:ext uri="{FF2B5EF4-FFF2-40B4-BE49-F238E27FC236}">
                <a16:creationId xmlns:a16="http://schemas.microsoft.com/office/drawing/2014/main" id="{69BD3932-D1D0-1045-BD96-8B26F11B8515}"/>
              </a:ext>
            </a:extLst>
          </p:cNvPr>
          <p:cNvSpPr>
            <a:spLocks noGrp="1"/>
          </p:cNvSpPr>
          <p:nvPr>
            <p:ph type="body" sz="quarter" idx="22"/>
          </p:nvPr>
        </p:nvSpPr>
        <p:spPr>
          <a:xfrm>
            <a:off x="6482442" y="4522802"/>
            <a:ext cx="2242458" cy="690881"/>
          </a:xfrm>
        </p:spPr>
        <p:txBody>
          <a:bodyPr/>
          <a:lstStyle/>
          <a:p>
            <a:r>
              <a:rPr lang="en-US" sz="2800" dirty="0"/>
              <a:t>After the Interview </a:t>
            </a:r>
          </a:p>
        </p:txBody>
      </p:sp>
    </p:spTree>
    <p:extLst>
      <p:ext uri="{BB962C8B-B14F-4D97-AF65-F5344CB8AC3E}">
        <p14:creationId xmlns:p14="http://schemas.microsoft.com/office/powerpoint/2010/main" val="289860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5400" dirty="0"/>
              <a:t>Adult Support and Protection (Scotland) Act 2007 </a:t>
            </a:r>
          </a:p>
        </p:txBody>
      </p:sp>
    </p:spTree>
    <p:extLst>
      <p:ext uri="{BB962C8B-B14F-4D97-AF65-F5344CB8AC3E}">
        <p14:creationId xmlns:p14="http://schemas.microsoft.com/office/powerpoint/2010/main" val="4010192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Overview </a:t>
            </a:r>
          </a:p>
        </p:txBody>
      </p:sp>
      <p:sp>
        <p:nvSpPr>
          <p:cNvPr id="2" name="Rectangle 1"/>
          <p:cNvSpPr/>
          <p:nvPr/>
        </p:nvSpPr>
        <p:spPr>
          <a:xfrm>
            <a:off x="3342711" y="2507192"/>
            <a:ext cx="8020050" cy="3790205"/>
          </a:xfrm>
          <a:prstGeom prst="rect">
            <a:avLst/>
          </a:prstGeom>
        </p:spPr>
        <p:txBody>
          <a:bodyPr wrap="square">
            <a:spAutoFit/>
          </a:bodyPr>
          <a:lstStyle/>
          <a:p>
            <a:pPr marL="800100" lvl="1" indent="-34290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To support and protect </a:t>
            </a:r>
            <a:r>
              <a:rPr lang="en-GB" sz="2000" b="1" dirty="0">
                <a:solidFill>
                  <a:prstClr val="black"/>
                </a:solidFill>
                <a:latin typeface="Arial" panose="020B0604020202020204" pitchFamily="34" charset="0"/>
                <a:cs typeface="Arial" panose="020B0604020202020204" pitchFamily="34" charset="0"/>
              </a:rPr>
              <a:t>‘adults at risk of harm’</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b="1" dirty="0">
                <a:solidFill>
                  <a:prstClr val="black"/>
                </a:solidFill>
                <a:latin typeface="Arial" panose="020B0604020202020204" pitchFamily="34" charset="0"/>
                <a:cs typeface="Arial" panose="020B0604020202020204" pitchFamily="34" charset="0"/>
              </a:rPr>
              <a:t>Principles</a:t>
            </a:r>
            <a:r>
              <a:rPr lang="en-GB" sz="2000" dirty="0">
                <a:solidFill>
                  <a:prstClr val="black"/>
                </a:solidFill>
                <a:latin typeface="Arial" panose="020B0604020202020204" pitchFamily="34" charset="0"/>
                <a:cs typeface="Arial" panose="020B0604020202020204" pitchFamily="34" charset="0"/>
              </a:rPr>
              <a:t> to be followed when intervening in an adult’s affairs</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Definitions of an </a:t>
            </a:r>
            <a:r>
              <a:rPr lang="en-GB" sz="2000" b="1" dirty="0">
                <a:solidFill>
                  <a:prstClr val="black"/>
                </a:solidFill>
                <a:latin typeface="Arial" panose="020B0604020202020204" pitchFamily="34" charset="0"/>
                <a:cs typeface="Arial" panose="020B0604020202020204" pitchFamily="34" charset="0"/>
              </a:rPr>
              <a:t>‘adult at risk’ </a:t>
            </a:r>
            <a:r>
              <a:rPr lang="en-GB" sz="2000" dirty="0">
                <a:solidFill>
                  <a:prstClr val="black"/>
                </a:solidFill>
                <a:latin typeface="Arial" panose="020B0604020202020204" pitchFamily="34" charset="0"/>
                <a:cs typeface="Arial" panose="020B0604020202020204" pitchFamily="34" charset="0"/>
              </a:rPr>
              <a:t>and </a:t>
            </a:r>
            <a:r>
              <a:rPr lang="en-GB" sz="2000" b="1" dirty="0">
                <a:solidFill>
                  <a:prstClr val="black"/>
                </a:solidFill>
                <a:latin typeface="Arial" panose="020B0604020202020204" pitchFamily="34" charset="0"/>
                <a:cs typeface="Arial" panose="020B0604020202020204" pitchFamily="34" charset="0"/>
              </a:rPr>
              <a:t>‘harm’</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Statutory duties on councils to </a:t>
            </a:r>
            <a:r>
              <a:rPr lang="en-GB" sz="2000" b="1" dirty="0">
                <a:solidFill>
                  <a:prstClr val="black"/>
                </a:solidFill>
                <a:latin typeface="Arial" panose="020B0604020202020204" pitchFamily="34" charset="0"/>
                <a:cs typeface="Arial" panose="020B0604020202020204" pitchFamily="34" charset="0"/>
              </a:rPr>
              <a:t>inquire</a:t>
            </a:r>
            <a:r>
              <a:rPr lang="en-GB" sz="2000" dirty="0">
                <a:solidFill>
                  <a:prstClr val="black"/>
                </a:solidFill>
                <a:latin typeface="Arial" panose="020B0604020202020204" pitchFamily="34" charset="0"/>
                <a:cs typeface="Arial" panose="020B0604020202020204" pitchFamily="34" charset="0"/>
              </a:rPr>
              <a:t> and </a:t>
            </a:r>
            <a:r>
              <a:rPr lang="en-GB" sz="2000" b="1" dirty="0">
                <a:solidFill>
                  <a:prstClr val="black"/>
                </a:solidFill>
                <a:latin typeface="Arial" panose="020B0604020202020204" pitchFamily="34" charset="0"/>
                <a:cs typeface="Arial" panose="020B0604020202020204" pitchFamily="34" charset="0"/>
              </a:rPr>
              <a:t>investigat</a:t>
            </a:r>
            <a:r>
              <a:rPr lang="en-GB" sz="2000" dirty="0">
                <a:solidFill>
                  <a:prstClr val="black"/>
                </a:solidFill>
                <a:latin typeface="Arial" panose="020B0604020202020204" pitchFamily="34" charset="0"/>
                <a:cs typeface="Arial" panose="020B0604020202020204" pitchFamily="34" charset="0"/>
              </a:rPr>
              <a:t>e</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Duty to consider the provision of </a:t>
            </a:r>
            <a:r>
              <a:rPr lang="en-GB" sz="2000" b="1" dirty="0">
                <a:solidFill>
                  <a:prstClr val="black"/>
                </a:solidFill>
                <a:latin typeface="Arial" panose="020B0604020202020204" pitchFamily="34" charset="0"/>
                <a:cs typeface="Arial" panose="020B0604020202020204" pitchFamily="34" charset="0"/>
              </a:rPr>
              <a:t>advocacy and access to other support services</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Duties of </a:t>
            </a:r>
            <a:r>
              <a:rPr lang="en-GB" sz="2000" b="1" dirty="0">
                <a:solidFill>
                  <a:prstClr val="black"/>
                </a:solidFill>
                <a:latin typeface="Arial" panose="020B0604020202020204" pitchFamily="34" charset="0"/>
                <a:cs typeface="Arial" panose="020B0604020202020204" pitchFamily="34" charset="0"/>
              </a:rPr>
              <a:t>cooperation</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Offences</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Three types of </a:t>
            </a:r>
            <a:r>
              <a:rPr lang="en-GB" sz="2000" b="1" dirty="0">
                <a:solidFill>
                  <a:prstClr val="black"/>
                </a:solidFill>
                <a:latin typeface="Arial" panose="020B0604020202020204" pitchFamily="34" charset="0"/>
                <a:cs typeface="Arial" panose="020B0604020202020204" pitchFamily="34" charset="0"/>
              </a:rPr>
              <a:t>Protection Order</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Duty to establish </a:t>
            </a:r>
            <a:r>
              <a:rPr lang="en-GB" sz="2000" b="1" dirty="0">
                <a:solidFill>
                  <a:prstClr val="black"/>
                </a:solidFill>
                <a:latin typeface="Arial" panose="020B0604020202020204" pitchFamily="34" charset="0"/>
                <a:cs typeface="Arial" panose="020B0604020202020204" pitchFamily="34" charset="0"/>
              </a:rPr>
              <a:t>Adult Protection Committees</a:t>
            </a:r>
          </a:p>
          <a:p>
            <a:pPr marL="742950" lvl="1" indent="-285750" eaLnBrk="0" fontAlgn="base" hangingPunct="0">
              <a:lnSpc>
                <a:spcPct val="110000"/>
              </a:lnSpc>
              <a:spcBef>
                <a:spcPct val="0"/>
              </a:spcBef>
              <a:spcAft>
                <a:spcPct val="0"/>
              </a:spcAft>
              <a:buFont typeface="Arial" panose="020B0604020202020204" pitchFamily="34" charset="0"/>
              <a:buChar char="•"/>
              <a:defRPr/>
            </a:pPr>
            <a:r>
              <a:rPr lang="en-GB" sz="2000" b="1" dirty="0">
                <a:solidFill>
                  <a:prstClr val="black"/>
                </a:solidFill>
                <a:latin typeface="Arial" panose="020B0604020202020204" pitchFamily="34" charset="0"/>
                <a:cs typeface="Arial" panose="020B0604020202020204" pitchFamily="34" charset="0"/>
              </a:rPr>
              <a:t>Code of Practice</a:t>
            </a:r>
          </a:p>
        </p:txBody>
      </p:sp>
    </p:spTree>
    <p:extLst>
      <p:ext uri="{BB962C8B-B14F-4D97-AF65-F5344CB8AC3E}">
        <p14:creationId xmlns:p14="http://schemas.microsoft.com/office/powerpoint/2010/main" val="855540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Principles </a:t>
            </a:r>
          </a:p>
        </p:txBody>
      </p:sp>
      <p:sp>
        <p:nvSpPr>
          <p:cNvPr id="4" name="Rectangle 3"/>
          <p:cNvSpPr/>
          <p:nvPr/>
        </p:nvSpPr>
        <p:spPr>
          <a:xfrm>
            <a:off x="3733799" y="1761679"/>
            <a:ext cx="7812379" cy="4770537"/>
          </a:xfrm>
          <a:prstGeom prst="rect">
            <a:avLst/>
          </a:prstGeom>
        </p:spPr>
        <p:txBody>
          <a:bodyPr wrap="square">
            <a:spAutoFit/>
          </a:bodyPr>
          <a:lstStyle/>
          <a:p>
            <a:pPr lvl="0" eaLnBrk="0" fontAlgn="base" hangingPunct="0">
              <a:spcBef>
                <a:spcPct val="0"/>
              </a:spcBef>
              <a:spcAft>
                <a:spcPct val="0"/>
              </a:spcAft>
              <a:defRPr/>
            </a:pPr>
            <a:r>
              <a:rPr lang="en-GB" sz="2400" b="1" dirty="0">
                <a:solidFill>
                  <a:prstClr val="black"/>
                </a:solidFill>
                <a:latin typeface="Calibri"/>
              </a:rPr>
              <a:t>Intervention must:</a:t>
            </a:r>
          </a:p>
          <a:p>
            <a:pPr lvl="1" eaLnBrk="0" fontAlgn="base" hangingPunct="0">
              <a:spcBef>
                <a:spcPct val="0"/>
              </a:spcBef>
              <a:spcAft>
                <a:spcPct val="0"/>
              </a:spcAft>
              <a:buFont typeface="Arial" pitchFamily="34" charset="0"/>
              <a:buChar char="•"/>
              <a:defRPr/>
            </a:pPr>
            <a:r>
              <a:rPr lang="en-GB" sz="2000" b="1" dirty="0">
                <a:solidFill>
                  <a:prstClr val="black"/>
                </a:solidFill>
                <a:latin typeface="Calibri"/>
              </a:rPr>
              <a:t>      </a:t>
            </a:r>
            <a:r>
              <a:rPr lang="en-GB" sz="2000" dirty="0">
                <a:solidFill>
                  <a:prstClr val="black"/>
                </a:solidFill>
                <a:latin typeface="Calibri"/>
              </a:rPr>
              <a:t>provide </a:t>
            </a:r>
            <a:r>
              <a:rPr lang="en-GB" sz="2000" b="1" dirty="0">
                <a:solidFill>
                  <a:srgbClr val="7030A0"/>
                </a:solidFill>
                <a:latin typeface="Calibri"/>
              </a:rPr>
              <a:t>benefit</a:t>
            </a:r>
            <a:r>
              <a:rPr lang="en-GB" sz="2000" dirty="0">
                <a:solidFill>
                  <a:srgbClr val="7030A0"/>
                </a:solidFill>
                <a:latin typeface="Calibri"/>
              </a:rPr>
              <a:t> </a:t>
            </a:r>
            <a:r>
              <a:rPr lang="en-GB" sz="2000" dirty="0">
                <a:solidFill>
                  <a:prstClr val="black"/>
                </a:solidFill>
                <a:latin typeface="Calibri"/>
              </a:rPr>
              <a:t>to the adult;</a:t>
            </a:r>
          </a:p>
          <a:p>
            <a:pPr lvl="2" indent="-457200" eaLnBrk="0" fontAlgn="base" hangingPunct="0">
              <a:spcBef>
                <a:spcPct val="0"/>
              </a:spcBef>
              <a:spcAft>
                <a:spcPct val="0"/>
              </a:spcAft>
              <a:buFontTx/>
              <a:buChar char="•"/>
              <a:defRPr/>
            </a:pPr>
            <a:r>
              <a:rPr lang="en-GB" sz="2000" dirty="0">
                <a:solidFill>
                  <a:prstClr val="black"/>
                </a:solidFill>
                <a:latin typeface="Calibri"/>
              </a:rPr>
              <a:t>be </a:t>
            </a:r>
            <a:r>
              <a:rPr lang="en-GB" sz="2000" b="1" dirty="0">
                <a:solidFill>
                  <a:srgbClr val="7030A0"/>
                </a:solidFill>
                <a:latin typeface="Calibri"/>
              </a:rPr>
              <a:t>least restrictive </a:t>
            </a:r>
            <a:r>
              <a:rPr lang="en-GB" sz="2000" dirty="0">
                <a:solidFill>
                  <a:prstClr val="black"/>
                </a:solidFill>
                <a:latin typeface="Calibri"/>
              </a:rPr>
              <a:t>to the adult’s freedom;</a:t>
            </a:r>
          </a:p>
          <a:p>
            <a:pPr lvl="2" indent="-457200" eaLnBrk="0" fontAlgn="base" hangingPunct="0">
              <a:spcBef>
                <a:spcPct val="0"/>
              </a:spcBef>
              <a:spcAft>
                <a:spcPct val="0"/>
              </a:spcAft>
              <a:defRPr/>
            </a:pPr>
            <a:endParaRPr lang="en-GB" sz="800" b="1" dirty="0">
              <a:solidFill>
                <a:prstClr val="black"/>
              </a:solidFill>
              <a:latin typeface="Calibri"/>
            </a:endParaRPr>
          </a:p>
          <a:p>
            <a:pPr marL="0" lvl="2" eaLnBrk="0" fontAlgn="base" hangingPunct="0">
              <a:spcBef>
                <a:spcPct val="0"/>
              </a:spcBef>
              <a:spcAft>
                <a:spcPct val="0"/>
              </a:spcAft>
              <a:defRPr/>
            </a:pPr>
            <a:r>
              <a:rPr lang="en-GB" sz="2400" b="1" dirty="0">
                <a:solidFill>
                  <a:prstClr val="black"/>
                </a:solidFill>
                <a:latin typeface="Calibri"/>
              </a:rPr>
              <a:t>and, if relevant, have regard to</a:t>
            </a:r>
          </a:p>
          <a:p>
            <a:pPr lvl="2" indent="-457200" eaLnBrk="0" fontAlgn="base" hangingPunct="0">
              <a:spcBef>
                <a:spcPct val="0"/>
              </a:spcBef>
              <a:spcAft>
                <a:spcPct val="0"/>
              </a:spcAft>
              <a:defRPr/>
            </a:pPr>
            <a:endParaRPr lang="en-GB" sz="800" b="1" dirty="0">
              <a:solidFill>
                <a:prstClr val="black"/>
              </a:solidFill>
              <a:latin typeface="Calibri"/>
            </a:endParaRPr>
          </a:p>
          <a:p>
            <a:pPr lvl="2" indent="-457200" eaLnBrk="0" fontAlgn="base" hangingPunct="0">
              <a:spcBef>
                <a:spcPct val="0"/>
              </a:spcBef>
              <a:spcAft>
                <a:spcPct val="0"/>
              </a:spcAft>
              <a:buFontTx/>
              <a:buChar char="•"/>
              <a:defRPr/>
            </a:pPr>
            <a:r>
              <a:rPr lang="en-GB" sz="2000" dirty="0">
                <a:solidFill>
                  <a:prstClr val="black"/>
                </a:solidFill>
                <a:latin typeface="Calibri"/>
              </a:rPr>
              <a:t>the </a:t>
            </a:r>
            <a:r>
              <a:rPr lang="en-GB" sz="2000" b="1" dirty="0">
                <a:solidFill>
                  <a:srgbClr val="7030A0"/>
                </a:solidFill>
                <a:latin typeface="Calibri"/>
              </a:rPr>
              <a:t>wishes and feelings </a:t>
            </a:r>
            <a:r>
              <a:rPr lang="en-GB" sz="2000" dirty="0">
                <a:solidFill>
                  <a:prstClr val="black"/>
                </a:solidFill>
                <a:latin typeface="Calibri"/>
              </a:rPr>
              <a:t>of the adult</a:t>
            </a:r>
          </a:p>
          <a:p>
            <a:pPr lvl="2" indent="-457200" eaLnBrk="0" fontAlgn="base" hangingPunct="0">
              <a:spcBef>
                <a:spcPct val="0"/>
              </a:spcBef>
              <a:spcAft>
                <a:spcPct val="0"/>
              </a:spcAft>
              <a:buFontTx/>
              <a:buChar char="•"/>
              <a:defRPr/>
            </a:pPr>
            <a:r>
              <a:rPr lang="en-GB" sz="2000" dirty="0">
                <a:solidFill>
                  <a:prstClr val="black"/>
                </a:solidFill>
                <a:latin typeface="Calibri"/>
              </a:rPr>
              <a:t>any </a:t>
            </a:r>
            <a:r>
              <a:rPr lang="en-GB" sz="2000" b="1" dirty="0">
                <a:solidFill>
                  <a:srgbClr val="7030A0"/>
                </a:solidFill>
                <a:latin typeface="Calibri"/>
              </a:rPr>
              <a:t>views of the adult’s nearest relative</a:t>
            </a:r>
            <a:r>
              <a:rPr lang="en-GB" sz="2000" dirty="0">
                <a:solidFill>
                  <a:srgbClr val="7030A0"/>
                </a:solidFill>
                <a:latin typeface="Calibri"/>
              </a:rPr>
              <a:t>, </a:t>
            </a:r>
            <a:r>
              <a:rPr lang="en-GB" sz="2000" dirty="0">
                <a:solidFill>
                  <a:prstClr val="black"/>
                </a:solidFill>
                <a:latin typeface="Calibri"/>
              </a:rPr>
              <a:t>primary carer, guardian, attorney or other person, who has an interest in the adult’s well-being or property</a:t>
            </a:r>
          </a:p>
          <a:p>
            <a:pPr lvl="2" indent="-457200" eaLnBrk="0" fontAlgn="base" hangingPunct="0">
              <a:spcBef>
                <a:spcPct val="0"/>
              </a:spcBef>
              <a:spcAft>
                <a:spcPct val="0"/>
              </a:spcAft>
              <a:buFontTx/>
              <a:buChar char="•"/>
              <a:defRPr/>
            </a:pPr>
            <a:r>
              <a:rPr lang="en-GB" sz="2000" dirty="0">
                <a:solidFill>
                  <a:prstClr val="black"/>
                </a:solidFill>
                <a:latin typeface="Calibri"/>
              </a:rPr>
              <a:t>the importance of the adult </a:t>
            </a:r>
            <a:r>
              <a:rPr lang="en-GB" sz="2000" b="1" dirty="0">
                <a:solidFill>
                  <a:srgbClr val="7030A0"/>
                </a:solidFill>
                <a:latin typeface="Calibri"/>
              </a:rPr>
              <a:t>participating as fully as possible </a:t>
            </a:r>
            <a:r>
              <a:rPr lang="en-GB" sz="2000" dirty="0">
                <a:solidFill>
                  <a:prstClr val="black"/>
                </a:solidFill>
                <a:latin typeface="Calibri"/>
              </a:rPr>
              <a:t>and providing  them with such information and support to enable them to participate</a:t>
            </a:r>
          </a:p>
          <a:p>
            <a:pPr lvl="2" indent="-457200" eaLnBrk="0" fontAlgn="base" hangingPunct="0">
              <a:spcBef>
                <a:spcPct val="0"/>
              </a:spcBef>
              <a:spcAft>
                <a:spcPct val="0"/>
              </a:spcAft>
              <a:buFontTx/>
              <a:buChar char="•"/>
              <a:defRPr/>
            </a:pPr>
            <a:r>
              <a:rPr lang="en-GB" sz="2000" dirty="0">
                <a:solidFill>
                  <a:prstClr val="black"/>
                </a:solidFill>
                <a:latin typeface="Calibri"/>
              </a:rPr>
              <a:t>ensuring the adult is </a:t>
            </a:r>
            <a:r>
              <a:rPr lang="en-GB" sz="2000" b="1" dirty="0">
                <a:solidFill>
                  <a:srgbClr val="7030A0"/>
                </a:solidFill>
                <a:latin typeface="Calibri"/>
              </a:rPr>
              <a:t>not be treated less favourably </a:t>
            </a:r>
            <a:r>
              <a:rPr lang="en-GB" sz="2000" dirty="0">
                <a:solidFill>
                  <a:prstClr val="black"/>
                </a:solidFill>
                <a:latin typeface="Calibri"/>
              </a:rPr>
              <a:t>than any other adults in a  comparable situation </a:t>
            </a:r>
          </a:p>
          <a:p>
            <a:pPr lvl="2" indent="-457200" eaLnBrk="0" fontAlgn="base" hangingPunct="0">
              <a:spcBef>
                <a:spcPct val="0"/>
              </a:spcBef>
              <a:spcAft>
                <a:spcPct val="0"/>
              </a:spcAft>
              <a:buFontTx/>
              <a:buChar char="•"/>
              <a:defRPr/>
            </a:pPr>
            <a:r>
              <a:rPr lang="en-GB" sz="2000" dirty="0">
                <a:solidFill>
                  <a:prstClr val="black"/>
                </a:solidFill>
                <a:latin typeface="Calibri"/>
              </a:rPr>
              <a:t>the adult’s </a:t>
            </a:r>
            <a:r>
              <a:rPr lang="en-GB" sz="2000" b="1" dirty="0">
                <a:solidFill>
                  <a:srgbClr val="7030A0"/>
                </a:solidFill>
                <a:latin typeface="Calibri"/>
              </a:rPr>
              <a:t>abilities, background and characteristics</a:t>
            </a:r>
            <a:endParaRPr lang="en-GB" dirty="0">
              <a:solidFill>
                <a:srgbClr val="7030A0"/>
              </a:solidFill>
            </a:endParaRPr>
          </a:p>
        </p:txBody>
      </p:sp>
    </p:spTree>
    <p:extLst>
      <p:ext uri="{BB962C8B-B14F-4D97-AF65-F5344CB8AC3E}">
        <p14:creationId xmlns:p14="http://schemas.microsoft.com/office/powerpoint/2010/main" val="2153904193"/>
      </p:ext>
    </p:extLst>
  </p:cSld>
  <p:clrMapOvr>
    <a:masterClrMapping/>
  </p:clrMapOvr>
</p:sld>
</file>

<file path=ppt/theme/theme1.xml><?xml version="1.0" encoding="utf-8"?>
<a:theme xmlns:a="http://schemas.openxmlformats.org/drawingml/2006/main" name="Theme1">
  <a:themeElements>
    <a:clrScheme name="ASP Pan Ayrshire Coulours">
      <a:dk1>
        <a:srgbClr val="000000"/>
      </a:dk1>
      <a:lt1>
        <a:srgbClr val="FFFFFF"/>
      </a:lt1>
      <a:dk2>
        <a:srgbClr val="E4E4E4"/>
      </a:dk2>
      <a:lt2>
        <a:srgbClr val="0070C0"/>
      </a:lt2>
      <a:accent1>
        <a:srgbClr val="0070C0"/>
      </a:accent1>
      <a:accent2>
        <a:srgbClr val="CC99FF"/>
      </a:accent2>
      <a:accent3>
        <a:srgbClr val="008783"/>
      </a:accent3>
      <a:accent4>
        <a:srgbClr val="CC99FF"/>
      </a:accent4>
      <a:accent5>
        <a:srgbClr val="00B4B0"/>
      </a:accent5>
      <a:accent6>
        <a:srgbClr val="CC99FF"/>
      </a:accent6>
      <a:hlink>
        <a:srgbClr val="008783"/>
      </a:hlink>
      <a:folHlink>
        <a:srgbClr val="7030A0"/>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metric annual presentation" id="{C1063DDD-BD45-4B17-8F67-69F4620CFA80}" vid="{EE925AA1-D437-4402-9126-83C3949115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_ip_UnifiedCompliancePolicyUIAction xmlns="http://schemas.microsoft.com/sharepoint/v3" xsi:nil="true"/>
    <Image xmlns="71af3243-3dd4-4a8d-8c0d-dd76da1f02a5">
      <Url xsi:nil="true"/>
      <Description xsi:nil="true"/>
    </Image>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C8E66C-AC30-44BA-8882-3290DF968F1F}">
  <ds:schemaRefs>
    <ds:schemaRef ds:uri="http://schemas.microsoft.com/office/2006/documentManagement/types"/>
    <ds:schemaRef ds:uri="16c05727-aa75-4e4a-9b5f-8a80a1165891"/>
    <ds:schemaRef ds:uri="http://schemas.microsoft.com/office/infopath/2007/PartnerControls"/>
    <ds:schemaRef ds:uri="http://www.w3.org/XML/1998/namespace"/>
    <ds:schemaRef ds:uri="http://schemas.microsoft.com/office/2006/metadata/properties"/>
    <ds:schemaRef ds:uri="http://purl.org/dc/dcmitype/"/>
    <ds:schemaRef ds:uri="http://schemas.openxmlformats.org/package/2006/metadata/core-properties"/>
    <ds:schemaRef ds:uri="230e9df3-be65-4c73-a93b-d1236ebd677e"/>
    <ds:schemaRef ds:uri="71af3243-3dd4-4a8d-8c0d-dd76da1f02a5"/>
    <ds:schemaRef ds:uri="http://schemas.microsoft.com/sharepoint/v3"/>
    <ds:schemaRef ds:uri="http://purl.org/dc/terms/"/>
    <ds:schemaRef ds:uri="http://purl.org/dc/elements/1.1/"/>
  </ds:schemaRefs>
</ds:datastoreItem>
</file>

<file path=customXml/itemProps2.xml><?xml version="1.0" encoding="utf-8"?>
<ds:datastoreItem xmlns:ds="http://schemas.openxmlformats.org/officeDocument/2006/customXml" ds:itemID="{A6EBEE06-2B28-4E77-9CB6-A74873B392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446DA3-37A7-4516-A4F6-8B99D0D312BF}">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{AF8DFF5A-CC67-4F66-93B4-479EEE1DF6E5}tf78853419_win32</Template>
  <TotalTime>783</TotalTime>
  <Words>5832</Words>
  <Application>Microsoft Macintosh PowerPoint</Application>
  <PresentationFormat>Widescreen</PresentationFormat>
  <Paragraphs>518</Paragraphs>
  <Slides>43</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Calibri</vt:lpstr>
      <vt:lpstr>Franklin Gothic Book</vt:lpstr>
      <vt:lpstr>Franklin Gothic Demi</vt:lpstr>
      <vt:lpstr>Times New Roman</vt:lpstr>
      <vt:lpstr>Wingdings</vt:lpstr>
      <vt:lpstr>Theme1</vt:lpstr>
      <vt:lpstr>Role of the Second Person / Secondary Worker </vt:lpstr>
      <vt:lpstr>Housekeeping </vt:lpstr>
      <vt:lpstr>Introductions </vt:lpstr>
      <vt:lpstr>Learning Agreement </vt:lpstr>
      <vt:lpstr>Learning Outcomes </vt:lpstr>
      <vt:lpstr>Agenda</vt:lpstr>
      <vt:lpstr>Adult Support and Protection (Scotland) Act 2007 </vt:lpstr>
      <vt:lpstr>Overview </vt:lpstr>
      <vt:lpstr>Principles </vt:lpstr>
      <vt:lpstr>Definition Of Harm </vt:lpstr>
      <vt:lpstr>Advocacy </vt:lpstr>
      <vt:lpstr>3 point Criteria  </vt:lpstr>
      <vt:lpstr>What can Impact Decision Making </vt:lpstr>
      <vt:lpstr>are unable to safeguard their own well-being, property, rights or other interests</vt:lpstr>
      <vt:lpstr>Unable to Safeguard </vt:lpstr>
      <vt:lpstr>Break </vt:lpstr>
      <vt:lpstr>The Process </vt:lpstr>
      <vt:lpstr>ASP Inquiry with Investigative Powers  formally ASP Investigation</vt:lpstr>
      <vt:lpstr>An adult protection investigation will contain any or all of the following elements, all of which require the involvement of a council officer: a visit  an interview with the adult  a medical examination of the adult  the examination of records   ASP Codes of Practice, 2022  </vt:lpstr>
      <vt:lpstr>Purpose of Investigation </vt:lpstr>
      <vt:lpstr>Purpose of an Investigative</vt:lpstr>
      <vt:lpstr>The interview of people with learning disabilities subject to alleged abuse should be formally planned. Planning should include consideration of a safe environment; the use of interviewers with the necessary skills and understanding; the emotional support  needs of the individual; and the use of necessary communication aids or an interpreter. The interview should be “recorded in detail, using the individual's own words   The Borders Inquiry  </vt:lpstr>
      <vt:lpstr>Purpose of an Investigative Interview </vt:lpstr>
      <vt:lpstr>Role of the Second Person/ Secondary Worker </vt:lpstr>
      <vt:lpstr>The Role </vt:lpstr>
      <vt:lpstr>Who Can it Be</vt:lpstr>
      <vt:lpstr>Planning For the Investigative Interview </vt:lpstr>
      <vt:lpstr>Also Consider</vt:lpstr>
      <vt:lpstr>5 Stage Model </vt:lpstr>
      <vt:lpstr>Introduction  </vt:lpstr>
      <vt:lpstr>Rapport </vt:lpstr>
      <vt:lpstr>Free Narrative  </vt:lpstr>
      <vt:lpstr>Questioning </vt:lpstr>
      <vt:lpstr>Closure Phase </vt:lpstr>
      <vt:lpstr>Lunch  </vt:lpstr>
      <vt:lpstr>Let’s Try it Out </vt:lpstr>
      <vt:lpstr>Video </vt:lpstr>
      <vt:lpstr>Your Notes </vt:lpstr>
      <vt:lpstr>After the Interview </vt:lpstr>
      <vt:lpstr>After the Investigative Interview </vt:lpstr>
      <vt:lpstr>Protection Orders </vt:lpstr>
      <vt:lpstr>Learning Outcomes </vt:lpstr>
      <vt:lpstr>Thank You  </vt:lpstr>
    </vt:vector>
  </TitlesOfParts>
  <Company>South Ayrshire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dc:title>
  <dc:creator>Smith, Stephanie</dc:creator>
  <cp:lastModifiedBy>Jeanette Sutton</cp:lastModifiedBy>
  <cp:revision>41</cp:revision>
  <cp:lastPrinted>2024-01-11T14:19:28Z</cp:lastPrinted>
  <dcterms:created xsi:type="dcterms:W3CDTF">2024-01-10T08:54:53Z</dcterms:created>
  <dcterms:modified xsi:type="dcterms:W3CDTF">2025-06-24T13:54:46Z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