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02" r:id="rId5"/>
    <p:sldId id="303" r:id="rId6"/>
    <p:sldId id="363" r:id="rId7"/>
    <p:sldId id="382" r:id="rId8"/>
    <p:sldId id="321" r:id="rId9"/>
    <p:sldId id="309" r:id="rId10"/>
    <p:sldId id="314" r:id="rId11"/>
    <p:sldId id="380" r:id="rId12"/>
    <p:sldId id="367" r:id="rId13"/>
    <p:sldId id="375" r:id="rId14"/>
    <p:sldId id="378" r:id="rId15"/>
    <p:sldId id="307" r:id="rId16"/>
    <p:sldId id="376" r:id="rId17"/>
    <p:sldId id="387" r:id="rId18"/>
    <p:sldId id="388" r:id="rId19"/>
    <p:sldId id="381" r:id="rId20"/>
    <p:sldId id="377" r:id="rId21"/>
    <p:sldId id="366" r:id="rId22"/>
    <p:sldId id="385" r:id="rId23"/>
    <p:sldId id="383" r:id="rId24"/>
    <p:sldId id="368" r:id="rId25"/>
    <p:sldId id="379" r:id="rId26"/>
    <p:sldId id="373" r:id="rId27"/>
    <p:sldId id="372" r:id="rId28"/>
    <p:sldId id="374" r:id="rId29"/>
    <p:sldId id="384" r:id="rId30"/>
    <p:sldId id="386" r:id="rId31"/>
    <p:sldId id="370" r:id="rId32"/>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E8FF"/>
    <a:srgbClr val="1F6C80"/>
    <a:srgbClr val="FF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0"/>
    <p:restoredTop sz="83241" autoAdjust="0"/>
  </p:normalViewPr>
  <p:slideViewPr>
    <p:cSldViewPr snapToGrid="0">
      <p:cViewPr varScale="1">
        <p:scale>
          <a:sx n="103" d="100"/>
          <a:sy n="103" d="100"/>
        </p:scale>
        <p:origin x="102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Cameron" userId="S::laura.cameron@dundeecity.gov.uk::16788c78-030b-4b35-9aae-87d38acb7f13" providerId="AD" clId="Web-{791FBBCD-9F3D-6409-4AE0-B593334B9D40}"/>
    <pc:docChg chg="modSld sldOrd">
      <pc:chgData name="Laura Cameron" userId="S::laura.cameron@dundeecity.gov.uk::16788c78-030b-4b35-9aae-87d38acb7f13" providerId="AD" clId="Web-{791FBBCD-9F3D-6409-4AE0-B593334B9D40}" dt="2025-04-03T16:10:37.660" v="260"/>
      <pc:docMkLst>
        <pc:docMk/>
      </pc:docMkLst>
      <pc:sldChg chg="ord">
        <pc:chgData name="Laura Cameron" userId="S::laura.cameron@dundeecity.gov.uk::16788c78-030b-4b35-9aae-87d38acb7f13" providerId="AD" clId="Web-{791FBBCD-9F3D-6409-4AE0-B593334B9D40}" dt="2025-04-03T15:58:00.964" v="109"/>
        <pc:sldMkLst>
          <pc:docMk/>
          <pc:sldMk cId="2569559049" sldId="321"/>
        </pc:sldMkLst>
      </pc:sldChg>
      <pc:sldChg chg="modNotes">
        <pc:chgData name="Laura Cameron" userId="S::laura.cameron@dundeecity.gov.uk::16788c78-030b-4b35-9aae-87d38acb7f13" providerId="AD" clId="Web-{791FBBCD-9F3D-6409-4AE0-B593334B9D40}" dt="2025-04-03T16:08:04.999" v="213"/>
        <pc:sldMkLst>
          <pc:docMk/>
          <pc:sldMk cId="2095387007" sldId="372"/>
        </pc:sldMkLst>
      </pc:sldChg>
      <pc:sldChg chg="modNotes">
        <pc:chgData name="Laura Cameron" userId="S::laura.cameron@dundeecity.gov.uk::16788c78-030b-4b35-9aae-87d38acb7f13" providerId="AD" clId="Web-{791FBBCD-9F3D-6409-4AE0-B593334B9D40}" dt="2025-04-03T16:04:48.509" v="154"/>
        <pc:sldMkLst>
          <pc:docMk/>
          <pc:sldMk cId="4177777023" sldId="373"/>
        </pc:sldMkLst>
      </pc:sldChg>
      <pc:sldChg chg="modNotes">
        <pc:chgData name="Laura Cameron" userId="S::laura.cameron@dundeecity.gov.uk::16788c78-030b-4b35-9aae-87d38acb7f13" providerId="AD" clId="Web-{791FBBCD-9F3D-6409-4AE0-B593334B9D40}" dt="2025-04-03T16:10:25.051" v="257"/>
        <pc:sldMkLst>
          <pc:docMk/>
          <pc:sldMk cId="709468207" sldId="374"/>
        </pc:sldMkLst>
      </pc:sldChg>
      <pc:sldChg chg="ord">
        <pc:chgData name="Laura Cameron" userId="S::laura.cameron@dundeecity.gov.uk::16788c78-030b-4b35-9aae-87d38acb7f13" providerId="AD" clId="Web-{791FBBCD-9F3D-6409-4AE0-B593334B9D40}" dt="2025-04-03T15:59:13.717" v="110"/>
        <pc:sldMkLst>
          <pc:docMk/>
          <pc:sldMk cId="1161280001" sldId="375"/>
        </pc:sldMkLst>
      </pc:sldChg>
      <pc:sldChg chg="modNotes">
        <pc:chgData name="Laura Cameron" userId="S::laura.cameron@dundeecity.gov.uk::16788c78-030b-4b35-9aae-87d38acb7f13" providerId="AD" clId="Web-{791FBBCD-9F3D-6409-4AE0-B593334B9D40}" dt="2025-04-03T16:00:56.704" v="129"/>
        <pc:sldMkLst>
          <pc:docMk/>
          <pc:sldMk cId="3125605603" sldId="379"/>
        </pc:sldMkLst>
      </pc:sldChg>
      <pc:sldChg chg="ord modNotes">
        <pc:chgData name="Laura Cameron" userId="S::laura.cameron@dundeecity.gov.uk::16788c78-030b-4b35-9aae-87d38acb7f13" providerId="AD" clId="Web-{791FBBCD-9F3D-6409-4AE0-B593334B9D40}" dt="2025-04-03T16:10:37.660" v="260"/>
        <pc:sldMkLst>
          <pc:docMk/>
          <pc:sldMk cId="534428510" sldId="384"/>
        </pc:sldMkLst>
      </pc:sldChg>
      <pc:sldChg chg="ord">
        <pc:chgData name="Laura Cameron" userId="S::laura.cameron@dundeecity.gov.uk::16788c78-030b-4b35-9aae-87d38acb7f13" providerId="AD" clId="Web-{791FBBCD-9F3D-6409-4AE0-B593334B9D40}" dt="2025-04-03T16:01:07.892" v="130"/>
        <pc:sldMkLst>
          <pc:docMk/>
          <pc:sldMk cId="1168773405" sldId="386"/>
        </pc:sldMkLst>
      </pc:sldChg>
    </pc:docChg>
  </pc:docChgLst>
  <pc:docChgLst>
    <pc:chgData clId="Web-{3EEF732E-DFE1-4795-B368-68137FE423A8}"/>
    <pc:docChg chg="modSld">
      <pc:chgData name="" userId="" providerId="" clId="Web-{3EEF732E-DFE1-4795-B368-68137FE423A8}" dt="2024-04-08T11:49:26.085" v="0"/>
      <pc:docMkLst>
        <pc:docMk/>
      </pc:docMkLst>
      <pc:sldChg chg="delSp">
        <pc:chgData name="" userId="" providerId="" clId="Web-{3EEF732E-DFE1-4795-B368-68137FE423A8}" dt="2024-04-08T11:49:26.085" v="0"/>
        <pc:sldMkLst>
          <pc:docMk/>
          <pc:sldMk cId="3276845137" sldId="302"/>
        </pc:sldMkLst>
      </pc:sldChg>
    </pc:docChg>
  </pc:docChgLst>
  <pc:docChgLst>
    <pc:chgData name="Laura Cameron" userId="S::laura.cameron@dundeecity.gov.uk::16788c78-030b-4b35-9aae-87d38acb7f13" providerId="AD" clId="Web-{EBA10C75-D3BA-4331-711E-8DA43FB51948}"/>
    <pc:docChg chg="addSld modSld">
      <pc:chgData name="Laura Cameron" userId="S::laura.cameron@dundeecity.gov.uk::16788c78-030b-4b35-9aae-87d38acb7f13" providerId="AD" clId="Web-{EBA10C75-D3BA-4331-711E-8DA43FB51948}" dt="2025-04-01T13:36:29.068" v="60"/>
      <pc:docMkLst>
        <pc:docMk/>
      </pc:docMkLst>
      <pc:sldChg chg="addSp modSp mod setBg">
        <pc:chgData name="Laura Cameron" userId="S::laura.cameron@dundeecity.gov.uk::16788c78-030b-4b35-9aae-87d38acb7f13" providerId="AD" clId="Web-{EBA10C75-D3BA-4331-711E-8DA43FB51948}" dt="2025-04-01T13:35:17.595" v="59" actId="20577"/>
        <pc:sldMkLst>
          <pc:docMk/>
          <pc:sldMk cId="940554660" sldId="376"/>
        </pc:sldMkLst>
        <pc:spChg chg="mod">
          <ac:chgData name="Laura Cameron" userId="S::laura.cameron@dundeecity.gov.uk::16788c78-030b-4b35-9aae-87d38acb7f13" providerId="AD" clId="Web-{EBA10C75-D3BA-4331-711E-8DA43FB51948}" dt="2025-04-01T13:35:17.595" v="59" actId="20577"/>
          <ac:spMkLst>
            <pc:docMk/>
            <pc:sldMk cId="940554660" sldId="376"/>
            <ac:spMk id="2" creationId="{4C28A749-2818-104B-9D6A-9A18A7B130CD}"/>
          </ac:spMkLst>
        </pc:spChg>
        <pc:spChg chg="mod">
          <ac:chgData name="Laura Cameron" userId="S::laura.cameron@dundeecity.gov.uk::16788c78-030b-4b35-9aae-87d38acb7f13" providerId="AD" clId="Web-{EBA10C75-D3BA-4331-711E-8DA43FB51948}" dt="2025-04-01T13:34:52.640" v="52"/>
          <ac:spMkLst>
            <pc:docMk/>
            <pc:sldMk cId="940554660" sldId="376"/>
            <ac:spMk id="3" creationId="{697DD5B4-0620-BB40-BC69-CEE9DDFD098F}"/>
          </ac:spMkLst>
        </pc:spChg>
        <pc:spChg chg="add">
          <ac:chgData name="Laura Cameron" userId="S::laura.cameron@dundeecity.gov.uk::16788c78-030b-4b35-9aae-87d38acb7f13" providerId="AD" clId="Web-{EBA10C75-D3BA-4331-711E-8DA43FB51948}" dt="2025-04-01T13:34:52.640" v="52"/>
          <ac:spMkLst>
            <pc:docMk/>
            <pc:sldMk cId="940554660" sldId="376"/>
            <ac:spMk id="9" creationId="{3ECBE1F1-D69B-4AFA-ABD5-8E41720EF6DE}"/>
          </ac:spMkLst>
        </pc:spChg>
        <pc:spChg chg="add">
          <ac:chgData name="Laura Cameron" userId="S::laura.cameron@dundeecity.gov.uk::16788c78-030b-4b35-9aae-87d38acb7f13" providerId="AD" clId="Web-{EBA10C75-D3BA-4331-711E-8DA43FB51948}" dt="2025-04-01T13:34:52.640" v="52"/>
          <ac:spMkLst>
            <pc:docMk/>
            <pc:sldMk cId="940554660" sldId="376"/>
            <ac:spMk id="11" creationId="{603A6265-E10C-4B85-9C20-E75FCAF9CC63}"/>
          </ac:spMkLst>
        </pc:spChg>
        <pc:picChg chg="add">
          <ac:chgData name="Laura Cameron" userId="S::laura.cameron@dundeecity.gov.uk::16788c78-030b-4b35-9aae-87d38acb7f13" providerId="AD" clId="Web-{EBA10C75-D3BA-4331-711E-8DA43FB51948}" dt="2025-04-01T13:34:52.640" v="52"/>
          <ac:picMkLst>
            <pc:docMk/>
            <pc:sldMk cId="940554660" sldId="376"/>
            <ac:picMk id="5" creationId="{B3790143-DFF9-01CF-B2F0-491D3C1D65B7}"/>
          </ac:picMkLst>
        </pc:picChg>
      </pc:sldChg>
      <pc:sldChg chg="addSp modSp mod setBg">
        <pc:chgData name="Laura Cameron" userId="S::laura.cameron@dundeecity.gov.uk::16788c78-030b-4b35-9aae-87d38acb7f13" providerId="AD" clId="Web-{EBA10C75-D3BA-4331-711E-8DA43FB51948}" dt="2025-04-01T13:36:29.068" v="60"/>
        <pc:sldMkLst>
          <pc:docMk/>
          <pc:sldMk cId="2857750528" sldId="380"/>
        </pc:sldMkLst>
        <pc:spChg chg="mod">
          <ac:chgData name="Laura Cameron" userId="S::laura.cameron@dundeecity.gov.uk::16788c78-030b-4b35-9aae-87d38acb7f13" providerId="AD" clId="Web-{EBA10C75-D3BA-4331-711E-8DA43FB51948}" dt="2025-04-01T13:36:29.068" v="60"/>
          <ac:spMkLst>
            <pc:docMk/>
            <pc:sldMk cId="2857750528" sldId="380"/>
            <ac:spMk id="2" creationId="{FA76B431-95E2-9040-8DB2-B842D38B32A9}"/>
          </ac:spMkLst>
        </pc:spChg>
        <pc:spChg chg="mod">
          <ac:chgData name="Laura Cameron" userId="S::laura.cameron@dundeecity.gov.uk::16788c78-030b-4b35-9aae-87d38acb7f13" providerId="AD" clId="Web-{EBA10C75-D3BA-4331-711E-8DA43FB51948}" dt="2025-04-01T13:36:29.068" v="60"/>
          <ac:spMkLst>
            <pc:docMk/>
            <pc:sldMk cId="2857750528" sldId="380"/>
            <ac:spMk id="3" creationId="{8E5A8457-3F92-4949-ABA9-74648D6BA0A2}"/>
          </ac:spMkLst>
        </pc:spChg>
        <pc:spChg chg="add">
          <ac:chgData name="Laura Cameron" userId="S::laura.cameron@dundeecity.gov.uk::16788c78-030b-4b35-9aae-87d38acb7f13" providerId="AD" clId="Web-{EBA10C75-D3BA-4331-711E-8DA43FB51948}" dt="2025-04-01T13:36:29.068" v="60"/>
          <ac:spMkLst>
            <pc:docMk/>
            <pc:sldMk cId="2857750528" sldId="380"/>
            <ac:spMk id="9" creationId="{AE3A741D-C19B-960A-5803-1C5887147820}"/>
          </ac:spMkLst>
        </pc:spChg>
        <pc:spChg chg="add">
          <ac:chgData name="Laura Cameron" userId="S::laura.cameron@dundeecity.gov.uk::16788c78-030b-4b35-9aae-87d38acb7f13" providerId="AD" clId="Web-{EBA10C75-D3BA-4331-711E-8DA43FB51948}" dt="2025-04-01T13:36:29.068" v="60"/>
          <ac:spMkLst>
            <pc:docMk/>
            <pc:sldMk cId="2857750528" sldId="380"/>
            <ac:spMk id="11" creationId="{DC39DE25-0E4E-0AA7-0932-1D78C2372786}"/>
          </ac:spMkLst>
        </pc:spChg>
        <pc:spChg chg="add">
          <ac:chgData name="Laura Cameron" userId="S::laura.cameron@dundeecity.gov.uk::16788c78-030b-4b35-9aae-87d38acb7f13" providerId="AD" clId="Web-{EBA10C75-D3BA-4331-711E-8DA43FB51948}" dt="2025-04-01T13:36:29.068" v="60"/>
          <ac:spMkLst>
            <pc:docMk/>
            <pc:sldMk cId="2857750528" sldId="380"/>
            <ac:spMk id="13" creationId="{8D6EA299-0840-6DEA-E670-C49AEBC87E89}"/>
          </ac:spMkLst>
        </pc:spChg>
        <pc:picChg chg="add">
          <ac:chgData name="Laura Cameron" userId="S::laura.cameron@dundeecity.gov.uk::16788c78-030b-4b35-9aae-87d38acb7f13" providerId="AD" clId="Web-{EBA10C75-D3BA-4331-711E-8DA43FB51948}" dt="2025-04-01T13:36:29.068" v="60"/>
          <ac:picMkLst>
            <pc:docMk/>
            <pc:sldMk cId="2857750528" sldId="380"/>
            <ac:picMk id="5" creationId="{F040840D-3FE2-2F42-335C-4019CD19BC56}"/>
          </ac:picMkLst>
        </pc:picChg>
      </pc:sldChg>
      <pc:sldChg chg="addSp modSp new mod setBg">
        <pc:chgData name="Laura Cameron" userId="S::laura.cameron@dundeecity.gov.uk::16788c78-030b-4b35-9aae-87d38acb7f13" providerId="AD" clId="Web-{EBA10C75-D3BA-4331-711E-8DA43FB51948}" dt="2025-04-01T13:34:10.762" v="51"/>
        <pc:sldMkLst>
          <pc:docMk/>
          <pc:sldMk cId="766328328" sldId="387"/>
        </pc:sldMkLst>
        <pc:spChg chg="mod">
          <ac:chgData name="Laura Cameron" userId="S::laura.cameron@dundeecity.gov.uk::16788c78-030b-4b35-9aae-87d38acb7f13" providerId="AD" clId="Web-{EBA10C75-D3BA-4331-711E-8DA43FB51948}" dt="2025-04-01T13:34:10.762" v="51"/>
          <ac:spMkLst>
            <pc:docMk/>
            <pc:sldMk cId="766328328" sldId="387"/>
            <ac:spMk id="2" creationId="{F936A0EE-B973-9805-A638-9500EE37169D}"/>
          </ac:spMkLst>
        </pc:spChg>
        <pc:spChg chg="mod">
          <ac:chgData name="Laura Cameron" userId="S::laura.cameron@dundeecity.gov.uk::16788c78-030b-4b35-9aae-87d38acb7f13" providerId="AD" clId="Web-{EBA10C75-D3BA-4331-711E-8DA43FB51948}" dt="2025-04-01T13:34:10.762" v="51"/>
          <ac:spMkLst>
            <pc:docMk/>
            <pc:sldMk cId="766328328" sldId="387"/>
            <ac:spMk id="3" creationId="{E5DBCFE9-5C2E-1239-D8E5-8D971F7231BC}"/>
          </ac:spMkLst>
        </pc:spChg>
        <pc:spChg chg="add">
          <ac:chgData name="Laura Cameron" userId="S::laura.cameron@dundeecity.gov.uk::16788c78-030b-4b35-9aae-87d38acb7f13" providerId="AD" clId="Web-{EBA10C75-D3BA-4331-711E-8DA43FB51948}" dt="2025-04-01T13:34:10.762" v="51"/>
          <ac:spMkLst>
            <pc:docMk/>
            <pc:sldMk cId="766328328" sldId="387"/>
            <ac:spMk id="8" creationId="{1B15ED52-F352-441B-82BF-E0EA34836D08}"/>
          </ac:spMkLst>
        </pc:spChg>
        <pc:spChg chg="add">
          <ac:chgData name="Laura Cameron" userId="S::laura.cameron@dundeecity.gov.uk::16788c78-030b-4b35-9aae-87d38acb7f13" providerId="AD" clId="Web-{EBA10C75-D3BA-4331-711E-8DA43FB51948}" dt="2025-04-01T13:34:10.762" v="51"/>
          <ac:spMkLst>
            <pc:docMk/>
            <pc:sldMk cId="766328328" sldId="387"/>
            <ac:spMk id="10" creationId="{3B2E3793-BFE6-45A2-9B7B-E18844431C99}"/>
          </ac:spMkLst>
        </pc:spChg>
        <pc:spChg chg="add">
          <ac:chgData name="Laura Cameron" userId="S::laura.cameron@dundeecity.gov.uk::16788c78-030b-4b35-9aae-87d38acb7f13" providerId="AD" clId="Web-{EBA10C75-D3BA-4331-711E-8DA43FB51948}" dt="2025-04-01T13:34:10.762" v="51"/>
          <ac:spMkLst>
            <pc:docMk/>
            <pc:sldMk cId="766328328" sldId="387"/>
            <ac:spMk id="12" creationId="{BC4C4868-CB8F-4AF9-9CDB-8108F2C19B67}"/>
          </ac:spMkLst>
        </pc:spChg>
        <pc:spChg chg="add">
          <ac:chgData name="Laura Cameron" userId="S::laura.cameron@dundeecity.gov.uk::16788c78-030b-4b35-9aae-87d38acb7f13" providerId="AD" clId="Web-{EBA10C75-D3BA-4331-711E-8DA43FB51948}" dt="2025-04-01T13:34:10.762" v="51"/>
          <ac:spMkLst>
            <pc:docMk/>
            <pc:sldMk cId="766328328" sldId="387"/>
            <ac:spMk id="14" creationId="{375E0459-6403-40CD-989D-56A4407CA12E}"/>
          </ac:spMkLst>
        </pc:spChg>
        <pc:spChg chg="add">
          <ac:chgData name="Laura Cameron" userId="S::laura.cameron@dundeecity.gov.uk::16788c78-030b-4b35-9aae-87d38acb7f13" providerId="AD" clId="Web-{EBA10C75-D3BA-4331-711E-8DA43FB51948}" dt="2025-04-01T13:34:10.762" v="51"/>
          <ac:spMkLst>
            <pc:docMk/>
            <pc:sldMk cId="766328328" sldId="387"/>
            <ac:spMk id="16" creationId="{53E5B1A8-3AC9-4BD1-9BBC-78CA94F2D1BA}"/>
          </ac:spMkLst>
        </pc:spChg>
      </pc:sldChg>
    </pc:docChg>
  </pc:docChgLst>
  <pc:docChgLst>
    <pc:chgData name="Sarah Hart" userId="S::sarah.hart@dundeecity.gov.uk::51b6a6f3-092b-48ac-9b50-e91aaa248357" providerId="AD" clId="Web-{62D44D10-D113-55E5-9FEE-92BEFB362622}"/>
    <pc:docChg chg="modSld">
      <pc:chgData name="Sarah Hart" userId="S::sarah.hart@dundeecity.gov.uk::51b6a6f3-092b-48ac-9b50-e91aaa248357" providerId="AD" clId="Web-{62D44D10-D113-55E5-9FEE-92BEFB362622}" dt="2024-04-08T13:25:56.835" v="0"/>
      <pc:docMkLst>
        <pc:docMk/>
      </pc:docMkLst>
      <pc:sldChg chg="modNotes">
        <pc:chgData name="Sarah Hart" userId="S::sarah.hart@dundeecity.gov.uk::51b6a6f3-092b-48ac-9b50-e91aaa248357" providerId="AD" clId="Web-{62D44D10-D113-55E5-9FEE-92BEFB362622}" dt="2024-04-08T13:25:56.835" v="0"/>
        <pc:sldMkLst>
          <pc:docMk/>
          <pc:sldMk cId="2911603539" sldId="366"/>
        </pc:sldMkLst>
      </pc:sldChg>
    </pc:docChg>
  </pc:docChgLst>
  <pc:docChgLst>
    <pc:chgData name="Laura Cameron" userId="16788c78-030b-4b35-9aae-87d38acb7f13" providerId="ADAL" clId="{E79C3B01-BA0A-4238-ABC0-8F967777FA2D}"/>
    <pc:docChg chg="custSel modSld">
      <pc:chgData name="Laura Cameron" userId="16788c78-030b-4b35-9aae-87d38acb7f13" providerId="ADAL" clId="{E79C3B01-BA0A-4238-ABC0-8F967777FA2D}" dt="2024-09-13T11:54:36.068" v="3"/>
      <pc:docMkLst>
        <pc:docMk/>
      </pc:docMkLst>
      <pc:sldChg chg="addSp delSp modSp mod modAnim">
        <pc:chgData name="Laura Cameron" userId="16788c78-030b-4b35-9aae-87d38acb7f13" providerId="ADAL" clId="{E79C3B01-BA0A-4238-ABC0-8F967777FA2D}" dt="2024-09-13T11:54:36.068" v="3"/>
        <pc:sldMkLst>
          <pc:docMk/>
          <pc:sldMk cId="3482550565" sldId="368"/>
        </pc:sldMkLst>
      </pc:sldChg>
      <pc:sldChg chg="addSp delSp modSp mod modAnim">
        <pc:chgData name="Laura Cameron" userId="16788c78-030b-4b35-9aae-87d38acb7f13" providerId="ADAL" clId="{E79C3B01-BA0A-4238-ABC0-8F967777FA2D}" dt="2024-09-13T08:06:56.856" v="1"/>
        <pc:sldMkLst>
          <pc:docMk/>
          <pc:sldMk cId="4018941283" sldId="381"/>
        </pc:sldMkLst>
      </pc:sldChg>
    </pc:docChg>
  </pc:docChgLst>
  <pc:docChgLst>
    <pc:chgData name="Laura Cameron" userId="S::laura.cameron@dundeecity.gov.uk::16788c78-030b-4b35-9aae-87d38acb7f13" providerId="AD" clId="Web-{954BA39A-C082-71D2-E2EF-21BD37D38F69}"/>
    <pc:docChg chg="modSld">
      <pc:chgData name="Laura Cameron" userId="S::laura.cameron@dundeecity.gov.uk::16788c78-030b-4b35-9aae-87d38acb7f13" providerId="AD" clId="Web-{954BA39A-C082-71D2-E2EF-21BD37D38F69}" dt="2024-09-11T12:58:41.811" v="177"/>
      <pc:docMkLst>
        <pc:docMk/>
      </pc:docMkLst>
      <pc:sldChg chg="modNotes">
        <pc:chgData name="Laura Cameron" userId="S::laura.cameron@dundeecity.gov.uk::16788c78-030b-4b35-9aae-87d38acb7f13" providerId="AD" clId="Web-{954BA39A-C082-71D2-E2EF-21BD37D38F69}" dt="2024-09-11T12:50:51.715" v="150"/>
        <pc:sldMkLst>
          <pc:docMk/>
          <pc:sldMk cId="4220372880" sldId="309"/>
        </pc:sldMkLst>
      </pc:sldChg>
      <pc:sldChg chg="modNotes">
        <pc:chgData name="Laura Cameron" userId="S::laura.cameron@dundeecity.gov.uk::16788c78-030b-4b35-9aae-87d38acb7f13" providerId="AD" clId="Web-{954BA39A-C082-71D2-E2EF-21BD37D38F69}" dt="2024-09-11T12:53:28.054" v="157"/>
        <pc:sldMkLst>
          <pc:docMk/>
          <pc:sldMk cId="4249159573" sldId="314"/>
        </pc:sldMkLst>
      </pc:sldChg>
      <pc:sldChg chg="modNotes">
        <pc:chgData name="Laura Cameron" userId="S::laura.cameron@dundeecity.gov.uk::16788c78-030b-4b35-9aae-87d38acb7f13" providerId="AD" clId="Web-{954BA39A-C082-71D2-E2EF-21BD37D38F69}" dt="2024-09-11T12:58:41.811" v="177"/>
        <pc:sldMkLst>
          <pc:docMk/>
          <pc:sldMk cId="985408593" sldId="367"/>
        </pc:sldMkLst>
      </pc:sldChg>
      <pc:sldChg chg="modSp">
        <pc:chgData name="Laura Cameron" userId="S::laura.cameron@dundeecity.gov.uk::16788c78-030b-4b35-9aae-87d38acb7f13" providerId="AD" clId="Web-{954BA39A-C082-71D2-E2EF-21BD37D38F69}" dt="2024-09-11T12:48:01.718" v="146" actId="1076"/>
        <pc:sldMkLst>
          <pc:docMk/>
          <pc:sldMk cId="2095387007" sldId="372"/>
        </pc:sldMkLst>
      </pc:sldChg>
      <pc:sldChg chg="modSp">
        <pc:chgData name="Laura Cameron" userId="S::laura.cameron@dundeecity.gov.uk::16788c78-030b-4b35-9aae-87d38acb7f13" providerId="AD" clId="Web-{954BA39A-C082-71D2-E2EF-21BD37D38F69}" dt="2024-09-11T12:43:44.778" v="142" actId="20577"/>
        <pc:sldMkLst>
          <pc:docMk/>
          <pc:sldMk cId="4177777023" sldId="373"/>
        </pc:sldMkLst>
      </pc:sldChg>
      <pc:sldChg chg="modSp modNotes">
        <pc:chgData name="Laura Cameron" userId="S::laura.cameron@dundeecity.gov.uk::16788c78-030b-4b35-9aae-87d38acb7f13" providerId="AD" clId="Web-{954BA39A-C082-71D2-E2EF-21BD37D38F69}" dt="2024-09-11T12:43:34.433" v="141" actId="20577"/>
        <pc:sldMkLst>
          <pc:docMk/>
          <pc:sldMk cId="709468207" sldId="374"/>
        </pc:sldMkLst>
      </pc:sldChg>
      <pc:sldChg chg="modNotes">
        <pc:chgData name="Laura Cameron" userId="S::laura.cameron@dundeecity.gov.uk::16788c78-030b-4b35-9aae-87d38acb7f13" providerId="AD" clId="Web-{954BA39A-C082-71D2-E2EF-21BD37D38F69}" dt="2024-09-11T12:57:09.726" v="171"/>
        <pc:sldMkLst>
          <pc:docMk/>
          <pc:sldMk cId="2857750528" sldId="380"/>
        </pc:sldMkLst>
      </pc:sldChg>
    </pc:docChg>
  </pc:docChgLst>
  <pc:docChgLst>
    <pc:chgData name="Laura Cameron" userId="S::laura.cameron@dundeecity.gov.uk::16788c78-030b-4b35-9aae-87d38acb7f13" providerId="AD" clId="Web-{3FEB1637-6AEB-469A-B300-2A0BFF0658A4}"/>
    <pc:docChg chg="addSld modSld sldOrd">
      <pc:chgData name="Laura Cameron" userId="S::laura.cameron@dundeecity.gov.uk::16788c78-030b-4b35-9aae-87d38acb7f13" providerId="AD" clId="Web-{3FEB1637-6AEB-469A-B300-2A0BFF0658A4}" dt="2024-09-10T15:08:19.444" v="330" actId="20577"/>
      <pc:docMkLst>
        <pc:docMk/>
      </pc:docMkLst>
      <pc:sldChg chg="ord">
        <pc:chgData name="Laura Cameron" userId="S::laura.cameron@dundeecity.gov.uk::16788c78-030b-4b35-9aae-87d38acb7f13" providerId="AD" clId="Web-{3FEB1637-6AEB-469A-B300-2A0BFF0658A4}" dt="2024-09-10T15:03:40.355" v="220"/>
        <pc:sldMkLst>
          <pc:docMk/>
          <pc:sldMk cId="227489686" sldId="307"/>
        </pc:sldMkLst>
      </pc:sldChg>
      <pc:sldChg chg="ord">
        <pc:chgData name="Laura Cameron" userId="S::laura.cameron@dundeecity.gov.uk::16788c78-030b-4b35-9aae-87d38acb7f13" providerId="AD" clId="Web-{3FEB1637-6AEB-469A-B300-2A0BFF0658A4}" dt="2024-09-10T13:59:41.504" v="203"/>
        <pc:sldMkLst>
          <pc:docMk/>
          <pc:sldMk cId="3482550565" sldId="368"/>
        </pc:sldMkLst>
      </pc:sldChg>
      <pc:sldChg chg="ord">
        <pc:chgData name="Laura Cameron" userId="S::laura.cameron@dundeecity.gov.uk::16788c78-030b-4b35-9aae-87d38acb7f13" providerId="AD" clId="Web-{3FEB1637-6AEB-469A-B300-2A0BFF0658A4}" dt="2024-09-10T15:03:10.604" v="219"/>
        <pc:sldMkLst>
          <pc:docMk/>
          <pc:sldMk cId="1876641896" sldId="378"/>
        </pc:sldMkLst>
      </pc:sldChg>
      <pc:sldChg chg="ord modNotes">
        <pc:chgData name="Laura Cameron" userId="S::laura.cameron@dundeecity.gov.uk::16788c78-030b-4b35-9aae-87d38acb7f13" providerId="AD" clId="Web-{3FEB1637-6AEB-469A-B300-2A0BFF0658A4}" dt="2024-09-10T15:05:56.188" v="224"/>
        <pc:sldMkLst>
          <pc:docMk/>
          <pc:sldMk cId="3125605603" sldId="379"/>
        </pc:sldMkLst>
      </pc:sldChg>
      <pc:sldChg chg="addSp delSp modSp new mod ord setBg modNotes">
        <pc:chgData name="Laura Cameron" userId="S::laura.cameron@dundeecity.gov.uk::16788c78-030b-4b35-9aae-87d38acb7f13" providerId="AD" clId="Web-{3FEB1637-6AEB-469A-B300-2A0BFF0658A4}" dt="2024-09-10T15:03:50.949" v="221"/>
        <pc:sldMkLst>
          <pc:docMk/>
          <pc:sldMk cId="326953295" sldId="382"/>
        </pc:sldMkLst>
      </pc:sldChg>
      <pc:sldChg chg="addSp delSp modSp new mod setBg">
        <pc:chgData name="Laura Cameron" userId="S::laura.cameron@dundeecity.gov.uk::16788c78-030b-4b35-9aae-87d38acb7f13" providerId="AD" clId="Web-{3FEB1637-6AEB-469A-B300-2A0BFF0658A4}" dt="2024-09-10T15:03:02.823" v="218" actId="20577"/>
        <pc:sldMkLst>
          <pc:docMk/>
          <pc:sldMk cId="2391675132" sldId="383"/>
        </pc:sldMkLst>
      </pc:sldChg>
      <pc:sldChg chg="modSp new">
        <pc:chgData name="Laura Cameron" userId="S::laura.cameron@dundeecity.gov.uk::16788c78-030b-4b35-9aae-87d38acb7f13" providerId="AD" clId="Web-{3FEB1637-6AEB-469A-B300-2A0BFF0658A4}" dt="2024-09-10T15:08:19.444" v="330" actId="20577"/>
        <pc:sldMkLst>
          <pc:docMk/>
          <pc:sldMk cId="534428510" sldId="384"/>
        </pc:sldMkLst>
      </pc:sldChg>
    </pc:docChg>
  </pc:docChgLst>
  <pc:docChgLst>
    <pc:chgData name="Laura Cameron" userId="16788c78-030b-4b35-9aae-87d38acb7f13" providerId="ADAL" clId="{2CC4D8E3-BAB3-4D63-A5FB-41DD455A43D6}"/>
    <pc:docChg chg="custSel addSld delSld modSld">
      <pc:chgData name="Laura Cameron" userId="16788c78-030b-4b35-9aae-87d38acb7f13" providerId="ADAL" clId="{2CC4D8E3-BAB3-4D63-A5FB-41DD455A43D6}" dt="2025-04-01T13:46:08.065" v="10" actId="313"/>
      <pc:docMkLst>
        <pc:docMk/>
      </pc:docMkLst>
      <pc:sldChg chg="modSp mod">
        <pc:chgData name="Laura Cameron" userId="16788c78-030b-4b35-9aae-87d38acb7f13" providerId="ADAL" clId="{2CC4D8E3-BAB3-4D63-A5FB-41DD455A43D6}" dt="2025-04-01T13:46:08.065" v="10" actId="313"/>
        <pc:sldMkLst>
          <pc:docMk/>
          <pc:sldMk cId="766328328" sldId="387"/>
        </pc:sldMkLst>
        <pc:spChg chg="mod">
          <ac:chgData name="Laura Cameron" userId="16788c78-030b-4b35-9aae-87d38acb7f13" providerId="ADAL" clId="{2CC4D8E3-BAB3-4D63-A5FB-41DD455A43D6}" dt="2025-04-01T13:46:08.065" v="10" actId="313"/>
          <ac:spMkLst>
            <pc:docMk/>
            <pc:sldMk cId="766328328" sldId="387"/>
            <ac:spMk id="3" creationId="{E5DBCFE9-5C2E-1239-D8E5-8D971F7231BC}"/>
          </ac:spMkLst>
        </pc:spChg>
      </pc:sldChg>
      <pc:sldChg chg="add del">
        <pc:chgData name="Laura Cameron" userId="16788c78-030b-4b35-9aae-87d38acb7f13" providerId="ADAL" clId="{2CC4D8E3-BAB3-4D63-A5FB-41DD455A43D6}" dt="2025-03-21T13:20:09.444" v="1" actId="2696"/>
        <pc:sldMkLst>
          <pc:docMk/>
          <pc:sldMk cId="1299079001" sldId="387"/>
        </pc:sldMkLst>
      </pc:sldChg>
    </pc:docChg>
  </pc:docChgLst>
  <pc:docChgLst>
    <pc:chgData name="Laura Cameron" userId="S::laura.cameron@dundeecity.gov.uk::16788c78-030b-4b35-9aae-87d38acb7f13" providerId="AD" clId="Web-{B6AAC007-F139-C619-CBB0-B7E43CD2232D}"/>
    <pc:docChg chg="addSld modSld sldOrd">
      <pc:chgData name="Laura Cameron" userId="S::laura.cameron@dundeecity.gov.uk::16788c78-030b-4b35-9aae-87d38acb7f13" providerId="AD" clId="Web-{B6AAC007-F139-C619-CBB0-B7E43CD2232D}" dt="2024-09-10T13:46:27.438" v="63"/>
      <pc:docMkLst>
        <pc:docMk/>
      </pc:docMkLst>
      <pc:sldChg chg="modSp">
        <pc:chgData name="Laura Cameron" userId="S::laura.cameron@dundeecity.gov.uk::16788c78-030b-4b35-9aae-87d38acb7f13" providerId="AD" clId="Web-{B6AAC007-F139-C619-CBB0-B7E43CD2232D}" dt="2024-09-10T13:44:23.950" v="38" actId="20577"/>
        <pc:sldMkLst>
          <pc:docMk/>
          <pc:sldMk cId="2630261781" sldId="370"/>
        </pc:sldMkLst>
      </pc:sldChg>
      <pc:sldChg chg="addSp delSp modSp">
        <pc:chgData name="Laura Cameron" userId="S::laura.cameron@dundeecity.gov.uk::16788c78-030b-4b35-9aae-87d38acb7f13" providerId="AD" clId="Web-{B6AAC007-F139-C619-CBB0-B7E43CD2232D}" dt="2024-09-10T13:46:14.515" v="62"/>
        <pc:sldMkLst>
          <pc:docMk/>
          <pc:sldMk cId="940554660" sldId="376"/>
        </pc:sldMkLst>
      </pc:sldChg>
      <pc:sldChg chg="addSp delSp modSp new mod ord setBg">
        <pc:chgData name="Laura Cameron" userId="S::laura.cameron@dundeecity.gov.uk::16788c78-030b-4b35-9aae-87d38acb7f13" providerId="AD" clId="Web-{B6AAC007-F139-C619-CBB0-B7E43CD2232D}" dt="2024-09-10T13:46:27.438" v="63"/>
        <pc:sldMkLst>
          <pc:docMk/>
          <pc:sldMk cId="4018941283" sldId="381"/>
        </pc:sldMkLst>
      </pc:sldChg>
    </pc:docChg>
  </pc:docChgLst>
  <pc:docChgLst>
    <pc:chgData name="Laura Cameron" userId="S::laura.cameron@dundeecity.gov.uk::16788c78-030b-4b35-9aae-87d38acb7f13" providerId="AD" clId="Web-{B5359606-1294-F269-431C-5451F6645015}"/>
    <pc:docChg chg="addSld modSld sldOrd">
      <pc:chgData name="Laura Cameron" userId="S::laura.cameron@dundeecity.gov.uk::16788c78-030b-4b35-9aae-87d38acb7f13" providerId="AD" clId="Web-{B5359606-1294-F269-431C-5451F6645015}" dt="2025-05-13T14:48:07.054" v="87" actId="20577"/>
      <pc:docMkLst>
        <pc:docMk/>
      </pc:docMkLst>
      <pc:sldChg chg="modSp modNotes">
        <pc:chgData name="Laura Cameron" userId="S::laura.cameron@dundeecity.gov.uk::16788c78-030b-4b35-9aae-87d38acb7f13" providerId="AD" clId="Web-{B5359606-1294-F269-431C-5451F6645015}" dt="2025-05-13T14:46:06.473" v="79"/>
        <pc:sldMkLst>
          <pc:docMk/>
          <pc:sldMk cId="227489686" sldId="307"/>
        </pc:sldMkLst>
        <pc:spChg chg="mod">
          <ac:chgData name="Laura Cameron" userId="S::laura.cameron@dundeecity.gov.uk::16788c78-030b-4b35-9aae-87d38acb7f13" providerId="AD" clId="Web-{B5359606-1294-F269-431C-5451F6645015}" dt="2025-05-13T14:44:48.034" v="6" actId="20577"/>
          <ac:spMkLst>
            <pc:docMk/>
            <pc:sldMk cId="227489686" sldId="307"/>
            <ac:spMk id="2" creationId="{00000000-0000-0000-0000-000000000000}"/>
          </ac:spMkLst>
        </pc:spChg>
      </pc:sldChg>
      <pc:sldChg chg="modSp">
        <pc:chgData name="Laura Cameron" userId="S::laura.cameron@dundeecity.gov.uk::16788c78-030b-4b35-9aae-87d38acb7f13" providerId="AD" clId="Web-{B5359606-1294-F269-431C-5451F6645015}" dt="2025-05-13T14:48:07.054" v="87" actId="20577"/>
        <pc:sldMkLst>
          <pc:docMk/>
          <pc:sldMk cId="2911603539" sldId="366"/>
        </pc:sldMkLst>
        <pc:spChg chg="mod">
          <ac:chgData name="Laura Cameron" userId="S::laura.cameron@dundeecity.gov.uk::16788c78-030b-4b35-9aae-87d38acb7f13" providerId="AD" clId="Web-{B5359606-1294-F269-431C-5451F6645015}" dt="2025-05-13T14:48:07.054" v="87" actId="20577"/>
          <ac:spMkLst>
            <pc:docMk/>
            <pc:sldMk cId="2911603539" sldId="366"/>
            <ac:spMk id="2" creationId="{00000000-0000-0000-0000-000000000000}"/>
          </ac:spMkLst>
        </pc:spChg>
      </pc:sldChg>
      <pc:sldChg chg="modNotes">
        <pc:chgData name="Laura Cameron" userId="S::laura.cameron@dundeecity.gov.uk::16788c78-030b-4b35-9aae-87d38acb7f13" providerId="AD" clId="Web-{B5359606-1294-F269-431C-5451F6645015}" dt="2025-05-13T14:45:29.847" v="22"/>
        <pc:sldMkLst>
          <pc:docMk/>
          <pc:sldMk cId="1876641896" sldId="378"/>
        </pc:sldMkLst>
      </pc:sldChg>
      <pc:sldChg chg="ord">
        <pc:chgData name="Laura Cameron" userId="S::laura.cameron@dundeecity.gov.uk::16788c78-030b-4b35-9aae-87d38acb7f13" providerId="AD" clId="Web-{B5359606-1294-F269-431C-5451F6645015}" dt="2025-05-13T14:33:20.550" v="3"/>
        <pc:sldMkLst>
          <pc:docMk/>
          <pc:sldMk cId="534428510" sldId="384"/>
        </pc:sldMkLst>
      </pc:sldChg>
      <pc:sldChg chg="ord">
        <pc:chgData name="Laura Cameron" userId="S::laura.cameron@dundeecity.gov.uk::16788c78-030b-4b35-9aae-87d38acb7f13" providerId="AD" clId="Web-{B5359606-1294-F269-431C-5451F6645015}" dt="2025-05-13T14:33:26.863" v="4"/>
        <pc:sldMkLst>
          <pc:docMk/>
          <pc:sldMk cId="1168773405" sldId="386"/>
        </pc:sldMkLst>
      </pc:sldChg>
      <pc:sldChg chg="modSp">
        <pc:chgData name="Laura Cameron" userId="S::laura.cameron@dundeecity.gov.uk::16788c78-030b-4b35-9aae-87d38acb7f13" providerId="AD" clId="Web-{B5359606-1294-F269-431C-5451F6645015}" dt="2025-05-13T14:32:22.408" v="2" actId="20577"/>
        <pc:sldMkLst>
          <pc:docMk/>
          <pc:sldMk cId="766328328" sldId="387"/>
        </pc:sldMkLst>
        <pc:spChg chg="mod">
          <ac:chgData name="Laura Cameron" userId="S::laura.cameron@dundeecity.gov.uk::16788c78-030b-4b35-9aae-87d38acb7f13" providerId="AD" clId="Web-{B5359606-1294-F269-431C-5451F6645015}" dt="2025-05-13T14:32:22.408" v="2" actId="20577"/>
          <ac:spMkLst>
            <pc:docMk/>
            <pc:sldMk cId="766328328" sldId="387"/>
            <ac:spMk id="3" creationId="{E5DBCFE9-5C2E-1239-D8E5-8D971F7231BC}"/>
          </ac:spMkLst>
        </pc:spChg>
      </pc:sldChg>
      <pc:sldChg chg="addSp delSp modSp new mod setBg">
        <pc:chgData name="Laura Cameron" userId="S::laura.cameron@dundeecity.gov.uk::16788c78-030b-4b35-9aae-87d38acb7f13" providerId="AD" clId="Web-{B5359606-1294-F269-431C-5451F6645015}" dt="2025-05-13T14:47:44.350" v="83"/>
        <pc:sldMkLst>
          <pc:docMk/>
          <pc:sldMk cId="36425375" sldId="388"/>
        </pc:sldMkLst>
        <pc:spChg chg="mod">
          <ac:chgData name="Laura Cameron" userId="S::laura.cameron@dundeecity.gov.uk::16788c78-030b-4b35-9aae-87d38acb7f13" providerId="AD" clId="Web-{B5359606-1294-F269-431C-5451F6645015}" dt="2025-05-13T14:47:44.350" v="83"/>
          <ac:spMkLst>
            <pc:docMk/>
            <pc:sldMk cId="36425375" sldId="388"/>
            <ac:spMk id="2" creationId="{FD567D6C-65F2-1881-2B56-23A6E5C401C8}"/>
          </ac:spMkLst>
        </pc:spChg>
        <pc:spChg chg="add">
          <ac:chgData name="Laura Cameron" userId="S::laura.cameron@dundeecity.gov.uk::16788c78-030b-4b35-9aae-87d38acb7f13" providerId="AD" clId="Web-{B5359606-1294-F269-431C-5451F6645015}" dt="2025-05-13T14:47:44.350" v="83"/>
          <ac:spMkLst>
            <pc:docMk/>
            <pc:sldMk cId="36425375" sldId="388"/>
            <ac:spMk id="9" creationId="{C1DD1A8A-57D5-4A81-AD04-532B043C5611}"/>
          </ac:spMkLst>
        </pc:spChg>
        <pc:spChg chg="add">
          <ac:chgData name="Laura Cameron" userId="S::laura.cameron@dundeecity.gov.uk::16788c78-030b-4b35-9aae-87d38acb7f13" providerId="AD" clId="Web-{B5359606-1294-F269-431C-5451F6645015}" dt="2025-05-13T14:47:44.350" v="83"/>
          <ac:spMkLst>
            <pc:docMk/>
            <pc:sldMk cId="36425375" sldId="388"/>
            <ac:spMk id="11" creationId="{007891EC-4501-44ED-A8C8-B11B6DB767AB}"/>
          </ac:spMkLst>
        </pc:spChg>
        <pc:picChg chg="add">
          <ac:chgData name="Laura Cameron" userId="S::laura.cameron@dundeecity.gov.uk::16788c78-030b-4b35-9aae-87d38acb7f13" providerId="AD" clId="Web-{B5359606-1294-F269-431C-5451F6645015}" dt="2025-05-13T14:47:44.350" v="83"/>
          <ac:picMkLst>
            <pc:docMk/>
            <pc:sldMk cId="36425375" sldId="388"/>
            <ac:picMk id="5" creationId="{C041DF57-898D-2641-6C74-8A1BB1FC7319}"/>
          </ac:picMkLst>
        </pc:picChg>
      </pc:sldChg>
    </pc:docChg>
  </pc:docChgLst>
  <pc:docChgLst>
    <pc:chgData name="Laura Cameron" userId="S::laura.cameron@dundeecity.gov.uk::16788c78-030b-4b35-9aae-87d38acb7f13" providerId="AD" clId="Web-{91C6D8B2-5319-4030-9EC1-6B38A20E748B}"/>
    <pc:docChg chg="modSld">
      <pc:chgData name="Laura Cameron" userId="S::laura.cameron@dundeecity.gov.uk::16788c78-030b-4b35-9aae-87d38acb7f13" providerId="AD" clId="Web-{91C6D8B2-5319-4030-9EC1-6B38A20E748B}" dt="2024-05-09T13:18:31.761" v="4" actId="14100"/>
      <pc:docMkLst>
        <pc:docMk/>
      </pc:docMkLst>
      <pc:sldChg chg="addSp modSp">
        <pc:chgData name="Laura Cameron" userId="S::laura.cameron@dundeecity.gov.uk::16788c78-030b-4b35-9aae-87d38acb7f13" providerId="AD" clId="Web-{91C6D8B2-5319-4030-9EC1-6B38A20E748B}" dt="2024-05-09T13:18:31.761" v="4" actId="14100"/>
        <pc:sldMkLst>
          <pc:docMk/>
          <pc:sldMk cId="3482550565" sldId="368"/>
        </pc:sldMkLst>
      </pc:sldChg>
    </pc:docChg>
  </pc:docChgLst>
  <pc:docChgLst>
    <pc:chgData name="Laura Cameron" userId="S::laura.cameron@dundeecity.gov.uk::16788c78-030b-4b35-9aae-87d38acb7f13" providerId="AD" clId="Web-{EE16402B-E5F1-7457-0D85-BB2826256DCB}"/>
    <pc:docChg chg="addSld modSld sldOrd">
      <pc:chgData name="Laura Cameron" userId="S::laura.cameron@dundeecity.gov.uk::16788c78-030b-4b35-9aae-87d38acb7f13" providerId="AD" clId="Web-{EE16402B-E5F1-7457-0D85-BB2826256DCB}" dt="2024-09-11T11:01:00.418" v="3032"/>
      <pc:docMkLst>
        <pc:docMk/>
      </pc:docMkLst>
      <pc:sldChg chg="addSp modSp mod setBg">
        <pc:chgData name="Laura Cameron" userId="S::laura.cameron@dundeecity.gov.uk::16788c78-030b-4b35-9aae-87d38acb7f13" providerId="AD" clId="Web-{EE16402B-E5F1-7457-0D85-BB2826256DCB}" dt="2024-09-11T10:28:15.059" v="1483" actId="20577"/>
        <pc:sldMkLst>
          <pc:docMk/>
          <pc:sldMk cId="4249159573" sldId="314"/>
        </pc:sldMkLst>
      </pc:sldChg>
      <pc:sldChg chg="addSp delSp modSp mod setBg">
        <pc:chgData name="Laura Cameron" userId="S::laura.cameron@dundeecity.gov.uk::16788c78-030b-4b35-9aae-87d38acb7f13" providerId="AD" clId="Web-{EE16402B-E5F1-7457-0D85-BB2826256DCB}" dt="2024-09-11T09:55:18.238" v="904"/>
        <pc:sldMkLst>
          <pc:docMk/>
          <pc:sldMk cId="2569559049" sldId="321"/>
        </pc:sldMkLst>
      </pc:sldChg>
      <pc:sldChg chg="modSp ord modNotes">
        <pc:chgData name="Laura Cameron" userId="S::laura.cameron@dundeecity.gov.uk::16788c78-030b-4b35-9aae-87d38acb7f13" providerId="AD" clId="Web-{EE16402B-E5F1-7457-0D85-BB2826256DCB}" dt="2024-09-11T10:02:05.485" v="1088" actId="20577"/>
        <pc:sldMkLst>
          <pc:docMk/>
          <pc:sldMk cId="2911603539" sldId="366"/>
        </pc:sldMkLst>
      </pc:sldChg>
      <pc:sldChg chg="modNotes">
        <pc:chgData name="Laura Cameron" userId="S::laura.cameron@dundeecity.gov.uk::16788c78-030b-4b35-9aae-87d38acb7f13" providerId="AD" clId="Web-{EE16402B-E5F1-7457-0D85-BB2826256DCB}" dt="2024-09-11T10:04:45.020" v="1091"/>
        <pc:sldMkLst>
          <pc:docMk/>
          <pc:sldMk cId="985408593" sldId="367"/>
        </pc:sldMkLst>
      </pc:sldChg>
      <pc:sldChg chg="modNotes">
        <pc:chgData name="Laura Cameron" userId="S::laura.cameron@dundeecity.gov.uk::16788c78-030b-4b35-9aae-87d38acb7f13" providerId="AD" clId="Web-{EE16402B-E5F1-7457-0D85-BB2826256DCB}" dt="2024-09-11T09:13:54.775" v="792"/>
        <pc:sldMkLst>
          <pc:docMk/>
          <pc:sldMk cId="3482550565" sldId="368"/>
        </pc:sldMkLst>
      </pc:sldChg>
      <pc:sldChg chg="modNotes">
        <pc:chgData name="Laura Cameron" userId="S::laura.cameron@dundeecity.gov.uk::16788c78-030b-4b35-9aae-87d38acb7f13" providerId="AD" clId="Web-{EE16402B-E5F1-7457-0D85-BB2826256DCB}" dt="2024-09-11T10:53:12.294" v="2625"/>
        <pc:sldMkLst>
          <pc:docMk/>
          <pc:sldMk cId="2095387007" sldId="372"/>
        </pc:sldMkLst>
      </pc:sldChg>
      <pc:sldChg chg="modSp modNotes">
        <pc:chgData name="Laura Cameron" userId="S::laura.cameron@dundeecity.gov.uk::16788c78-030b-4b35-9aae-87d38acb7f13" providerId="AD" clId="Web-{EE16402B-E5F1-7457-0D85-BB2826256DCB}" dt="2024-09-11T10:41:50.658" v="2043"/>
        <pc:sldMkLst>
          <pc:docMk/>
          <pc:sldMk cId="4177777023" sldId="373"/>
        </pc:sldMkLst>
      </pc:sldChg>
      <pc:sldChg chg="modSp modNotes">
        <pc:chgData name="Laura Cameron" userId="S::laura.cameron@dundeecity.gov.uk::16788c78-030b-4b35-9aae-87d38acb7f13" providerId="AD" clId="Web-{EE16402B-E5F1-7457-0D85-BB2826256DCB}" dt="2024-09-11T11:01:00.418" v="3032"/>
        <pc:sldMkLst>
          <pc:docMk/>
          <pc:sldMk cId="709468207" sldId="374"/>
        </pc:sldMkLst>
      </pc:sldChg>
      <pc:sldChg chg="addSp delSp modSp mod setBg setClrOvrMap modNotes">
        <pc:chgData name="Laura Cameron" userId="S::laura.cameron@dundeecity.gov.uk::16788c78-030b-4b35-9aae-87d38acb7f13" providerId="AD" clId="Web-{EE16402B-E5F1-7457-0D85-BB2826256DCB}" dt="2024-09-11T10:09:53.264" v="1335"/>
        <pc:sldMkLst>
          <pc:docMk/>
          <pc:sldMk cId="1161280001" sldId="375"/>
        </pc:sldMkLst>
      </pc:sldChg>
      <pc:sldChg chg="ord">
        <pc:chgData name="Laura Cameron" userId="S::laura.cameron@dundeecity.gov.uk::16788c78-030b-4b35-9aae-87d38acb7f13" providerId="AD" clId="Web-{EE16402B-E5F1-7457-0D85-BB2826256DCB}" dt="2024-09-11T10:01:55.343" v="1087"/>
        <pc:sldMkLst>
          <pc:docMk/>
          <pc:sldMk cId="940554660" sldId="376"/>
        </pc:sldMkLst>
      </pc:sldChg>
      <pc:sldChg chg="ord">
        <pc:chgData name="Laura Cameron" userId="S::laura.cameron@dundeecity.gov.uk::16788c78-030b-4b35-9aae-87d38acb7f13" providerId="AD" clId="Web-{EE16402B-E5F1-7457-0D85-BB2826256DCB}" dt="2024-09-11T10:01:55.343" v="1085"/>
        <pc:sldMkLst>
          <pc:docMk/>
          <pc:sldMk cId="2147471751" sldId="377"/>
        </pc:sldMkLst>
      </pc:sldChg>
      <pc:sldChg chg="modSp">
        <pc:chgData name="Laura Cameron" userId="S::laura.cameron@dundeecity.gov.uk::16788c78-030b-4b35-9aae-87d38acb7f13" providerId="AD" clId="Web-{EE16402B-E5F1-7457-0D85-BB2826256DCB}" dt="2024-09-11T09:19:43.847" v="823" actId="20577"/>
        <pc:sldMkLst>
          <pc:docMk/>
          <pc:sldMk cId="1876641896" sldId="378"/>
        </pc:sldMkLst>
      </pc:sldChg>
      <pc:sldChg chg="modNotes">
        <pc:chgData name="Laura Cameron" userId="S::laura.cameron@dundeecity.gov.uk::16788c78-030b-4b35-9aae-87d38acb7f13" providerId="AD" clId="Web-{EE16402B-E5F1-7457-0D85-BB2826256DCB}" dt="2024-09-11T09:59:10.323" v="1042"/>
        <pc:sldMkLst>
          <pc:docMk/>
          <pc:sldMk cId="3125605603" sldId="379"/>
        </pc:sldMkLst>
      </pc:sldChg>
      <pc:sldChg chg="ord">
        <pc:chgData name="Laura Cameron" userId="S::laura.cameron@dundeecity.gov.uk::16788c78-030b-4b35-9aae-87d38acb7f13" providerId="AD" clId="Web-{EE16402B-E5F1-7457-0D85-BB2826256DCB}" dt="2024-09-11T10:01:55.343" v="1086"/>
        <pc:sldMkLst>
          <pc:docMk/>
          <pc:sldMk cId="4018941283" sldId="381"/>
        </pc:sldMkLst>
      </pc:sldChg>
      <pc:sldChg chg="modSp ord modNotes">
        <pc:chgData name="Laura Cameron" userId="S::laura.cameron@dundeecity.gov.uk::16788c78-030b-4b35-9aae-87d38acb7f13" providerId="AD" clId="Web-{EE16402B-E5F1-7457-0D85-BB2826256DCB}" dt="2024-09-11T09:18:42.627" v="813" actId="1076"/>
        <pc:sldMkLst>
          <pc:docMk/>
          <pc:sldMk cId="326953295" sldId="382"/>
        </pc:sldMkLst>
      </pc:sldChg>
      <pc:sldChg chg="addSp delSp modSp modNotes">
        <pc:chgData name="Laura Cameron" userId="S::laura.cameron@dundeecity.gov.uk::16788c78-030b-4b35-9aae-87d38acb7f13" providerId="AD" clId="Web-{EE16402B-E5F1-7457-0D85-BB2826256DCB}" dt="2024-09-11T09:10:53.379" v="717" actId="20577"/>
        <pc:sldMkLst>
          <pc:docMk/>
          <pc:sldMk cId="2391675132" sldId="383"/>
        </pc:sldMkLst>
      </pc:sldChg>
      <pc:sldChg chg="addSp delSp modSp mod setBg modNotes">
        <pc:chgData name="Laura Cameron" userId="S::laura.cameron@dundeecity.gov.uk::16788c78-030b-4b35-9aae-87d38acb7f13" providerId="AD" clId="Web-{EE16402B-E5F1-7457-0D85-BB2826256DCB}" dt="2024-09-11T10:00:16.716" v="1080"/>
        <pc:sldMkLst>
          <pc:docMk/>
          <pc:sldMk cId="534428510" sldId="384"/>
        </pc:sldMkLst>
      </pc:sldChg>
      <pc:sldChg chg="addSp modSp new mod setBg modNotes">
        <pc:chgData name="Laura Cameron" userId="S::laura.cameron@dundeecity.gov.uk::16788c78-030b-4b35-9aae-87d38acb7f13" providerId="AD" clId="Web-{EE16402B-E5F1-7457-0D85-BB2826256DCB}" dt="2024-09-11T10:24:30.069" v="1472"/>
        <pc:sldMkLst>
          <pc:docMk/>
          <pc:sldMk cId="2818661126" sldId="385"/>
        </pc:sldMkLst>
      </pc:sldChg>
      <pc:sldChg chg="addSp delSp modSp new mod setBg modNotes">
        <pc:chgData name="Laura Cameron" userId="S::laura.cameron@dundeecity.gov.uk::16788c78-030b-4b35-9aae-87d38acb7f13" providerId="AD" clId="Web-{EE16402B-E5F1-7457-0D85-BB2826256DCB}" dt="2024-09-11T09:57:48.430" v="957"/>
        <pc:sldMkLst>
          <pc:docMk/>
          <pc:sldMk cId="1168773405" sldId="386"/>
        </pc:sldMkLst>
      </pc:sldChg>
    </pc:docChg>
  </pc:docChgLst>
  <pc:docChgLst>
    <pc:chgData name="Laura Cameron" userId="S::laura.cameron@dundeecity.gov.uk::16788c78-030b-4b35-9aae-87d38acb7f13" providerId="AD" clId="Web-{1FEB4E6A-366B-37F1-558D-3FDAA971057C}"/>
    <pc:docChg chg="modSld">
      <pc:chgData name="Laura Cameron" userId="S::laura.cameron@dundeecity.gov.uk::16788c78-030b-4b35-9aae-87d38acb7f13" providerId="AD" clId="Web-{1FEB4E6A-366B-37F1-558D-3FDAA971057C}" dt="2025-04-28T09:51:42.093" v="2" actId="1076"/>
      <pc:docMkLst>
        <pc:docMk/>
      </pc:docMkLst>
      <pc:sldChg chg="addSp delSp modSp">
        <pc:chgData name="Laura Cameron" userId="S::laura.cameron@dundeecity.gov.uk::16788c78-030b-4b35-9aae-87d38acb7f13" providerId="AD" clId="Web-{1FEB4E6A-366B-37F1-558D-3FDAA971057C}" dt="2025-04-28T09:51:42.093" v="2" actId="1076"/>
        <pc:sldMkLst>
          <pc:docMk/>
          <pc:sldMk cId="3276845137" sldId="302"/>
        </pc:sldMkLst>
        <pc:picChg chg="add mod">
          <ac:chgData name="Laura Cameron" userId="S::laura.cameron@dundeecity.gov.uk::16788c78-030b-4b35-9aae-87d38acb7f13" providerId="AD" clId="Web-{1FEB4E6A-366B-37F1-558D-3FDAA971057C}" dt="2025-04-28T09:51:42.093" v="2" actId="1076"/>
          <ac:picMkLst>
            <pc:docMk/>
            <pc:sldMk cId="3276845137" sldId="302"/>
            <ac:picMk id="6" creationId="{34CC6DE4-3FFD-1EDA-AD9F-F460308E7295}"/>
          </ac:picMkLst>
        </pc:picChg>
      </pc:sldChg>
    </pc:docChg>
  </pc:docChgLst>
  <pc:docChgLst>
    <pc:chgData name="Laura Winter" userId="S::winterl_angus.gov.uk#ext#@dundeecitygovuk.onmicrosoft.com::761b75eb-b7f4-4b27-8319-865c891cc546" providerId="AD" clId="Web-{3EEF732E-DFE1-4795-B368-68137FE423A8}"/>
    <pc:docChg chg="modSld">
      <pc:chgData name="Laura Winter" userId="S::winterl_angus.gov.uk#ext#@dundeecitygovuk.onmicrosoft.com::761b75eb-b7f4-4b27-8319-865c891cc546" providerId="AD" clId="Web-{3EEF732E-DFE1-4795-B368-68137FE423A8}" dt="2024-04-08T11:49:32.772" v="2" actId="14100"/>
      <pc:docMkLst>
        <pc:docMk/>
      </pc:docMkLst>
      <pc:sldChg chg="addSp modSp">
        <pc:chgData name="Laura Winter" userId="S::winterl_angus.gov.uk#ext#@dundeecitygovuk.onmicrosoft.com::761b75eb-b7f4-4b27-8319-865c891cc546" providerId="AD" clId="Web-{3EEF732E-DFE1-4795-B368-68137FE423A8}" dt="2024-04-08T11:49:32.772" v="2" actId="14100"/>
        <pc:sldMkLst>
          <pc:docMk/>
          <pc:sldMk cId="3276845137" sldId="302"/>
        </pc:sldMkLst>
      </pc:sldChg>
    </pc:docChg>
  </pc:docChgLst>
  <pc:docChgLst>
    <pc:chgData name="Laura Cameron" userId="S::laura.cameron@dundeecity.gov.uk::16788c78-030b-4b35-9aae-87d38acb7f13" providerId="AD" clId="Web-{72A1B96D-BAEC-477F-8A3D-1E095392FA39}"/>
    <pc:docChg chg="modSld">
      <pc:chgData name="Laura Cameron" userId="S::laura.cameron@dundeecity.gov.uk::16788c78-030b-4b35-9aae-87d38acb7f13" providerId="AD" clId="Web-{72A1B96D-BAEC-477F-8A3D-1E095392FA39}" dt="2024-09-11T13:19:26.220" v="5"/>
      <pc:docMkLst>
        <pc:docMk/>
      </pc:docMkLst>
      <pc:sldChg chg="modNotes">
        <pc:chgData name="Laura Cameron" userId="S::laura.cameron@dundeecity.gov.uk::16788c78-030b-4b35-9aae-87d38acb7f13" providerId="AD" clId="Web-{72A1B96D-BAEC-477F-8A3D-1E095392FA39}" dt="2024-09-11T13:19:26.220" v="5"/>
        <pc:sldMkLst>
          <pc:docMk/>
          <pc:sldMk cId="985408593" sldId="367"/>
        </pc:sldMkLst>
      </pc:sldChg>
    </pc:docChg>
  </pc:docChgLst>
  <pc:docChgLst>
    <pc:chgData name="Laura Cameron" userId="16788c78-030b-4b35-9aae-87d38acb7f13" providerId="ADAL" clId="{919905D7-514A-4461-86BA-C18C2B1833B6}"/>
    <pc:docChg chg="modSld sldOrd">
      <pc:chgData name="Laura Cameron" userId="16788c78-030b-4b35-9aae-87d38acb7f13" providerId="ADAL" clId="{919905D7-514A-4461-86BA-C18C2B1833B6}" dt="2025-05-28T14:19:21.637" v="100" actId="6549"/>
      <pc:docMkLst>
        <pc:docMk/>
      </pc:docMkLst>
      <pc:sldChg chg="ord">
        <pc:chgData name="Laura Cameron" userId="16788c78-030b-4b35-9aae-87d38acb7f13" providerId="ADAL" clId="{919905D7-514A-4461-86BA-C18C2B1833B6}" dt="2025-05-14T12:36:07.483" v="97"/>
        <pc:sldMkLst>
          <pc:docMk/>
          <pc:sldMk cId="4220372880" sldId="309"/>
        </pc:sldMkLst>
      </pc:sldChg>
      <pc:sldChg chg="ord">
        <pc:chgData name="Laura Cameron" userId="16788c78-030b-4b35-9aae-87d38acb7f13" providerId="ADAL" clId="{919905D7-514A-4461-86BA-C18C2B1833B6}" dt="2025-05-14T12:36:07.483" v="97"/>
        <pc:sldMkLst>
          <pc:docMk/>
          <pc:sldMk cId="4249159573" sldId="314"/>
        </pc:sldMkLst>
      </pc:sldChg>
      <pc:sldChg chg="modSp mod">
        <pc:chgData name="Laura Cameron" userId="16788c78-030b-4b35-9aae-87d38acb7f13" providerId="ADAL" clId="{919905D7-514A-4461-86BA-C18C2B1833B6}" dt="2025-05-28T14:19:21.637" v="100" actId="6549"/>
        <pc:sldMkLst>
          <pc:docMk/>
          <pc:sldMk cId="1607406354" sldId="363"/>
        </pc:sldMkLst>
        <pc:spChg chg="mod">
          <ac:chgData name="Laura Cameron" userId="16788c78-030b-4b35-9aae-87d38acb7f13" providerId="ADAL" clId="{919905D7-514A-4461-86BA-C18C2B1833B6}" dt="2025-05-28T14:19:21.637" v="100" actId="6549"/>
          <ac:spMkLst>
            <pc:docMk/>
            <pc:sldMk cId="1607406354" sldId="363"/>
            <ac:spMk id="6" creationId="{D1578298-E7C4-E045-BA1A-D9471D0FEB78}"/>
          </ac:spMkLst>
        </pc:spChg>
      </pc:sldChg>
      <pc:sldChg chg="ord">
        <pc:chgData name="Laura Cameron" userId="16788c78-030b-4b35-9aae-87d38acb7f13" providerId="ADAL" clId="{919905D7-514A-4461-86BA-C18C2B1833B6}" dt="2025-05-14T12:36:07.483" v="97"/>
        <pc:sldMkLst>
          <pc:docMk/>
          <pc:sldMk cId="985408593" sldId="367"/>
        </pc:sldMkLst>
      </pc:sldChg>
      <pc:sldChg chg="ord">
        <pc:chgData name="Laura Cameron" userId="16788c78-030b-4b35-9aae-87d38acb7f13" providerId="ADAL" clId="{919905D7-514A-4461-86BA-C18C2B1833B6}" dt="2025-05-14T10:47:01.111" v="91"/>
        <pc:sldMkLst>
          <pc:docMk/>
          <pc:sldMk cId="2095387007" sldId="372"/>
        </pc:sldMkLst>
      </pc:sldChg>
      <pc:sldChg chg="ord">
        <pc:chgData name="Laura Cameron" userId="16788c78-030b-4b35-9aae-87d38acb7f13" providerId="ADAL" clId="{919905D7-514A-4461-86BA-C18C2B1833B6}" dt="2025-05-14T10:46:53.581" v="89"/>
        <pc:sldMkLst>
          <pc:docMk/>
          <pc:sldMk cId="4177777023" sldId="373"/>
        </pc:sldMkLst>
      </pc:sldChg>
      <pc:sldChg chg="ord">
        <pc:chgData name="Laura Cameron" userId="16788c78-030b-4b35-9aae-87d38acb7f13" providerId="ADAL" clId="{919905D7-514A-4461-86BA-C18C2B1833B6}" dt="2025-05-14T10:47:06.627" v="93"/>
        <pc:sldMkLst>
          <pc:docMk/>
          <pc:sldMk cId="709468207" sldId="374"/>
        </pc:sldMkLst>
      </pc:sldChg>
      <pc:sldChg chg="ord">
        <pc:chgData name="Laura Cameron" userId="16788c78-030b-4b35-9aae-87d38acb7f13" providerId="ADAL" clId="{919905D7-514A-4461-86BA-C18C2B1833B6}" dt="2025-05-14T10:47:15.444" v="95"/>
        <pc:sldMkLst>
          <pc:docMk/>
          <pc:sldMk cId="1161280001" sldId="375"/>
        </pc:sldMkLst>
      </pc:sldChg>
      <pc:sldChg chg="ord">
        <pc:chgData name="Laura Cameron" userId="16788c78-030b-4b35-9aae-87d38acb7f13" providerId="ADAL" clId="{919905D7-514A-4461-86BA-C18C2B1833B6}" dt="2025-05-14T12:36:07.483" v="97"/>
        <pc:sldMkLst>
          <pc:docMk/>
          <pc:sldMk cId="2857750528" sldId="380"/>
        </pc:sldMkLst>
      </pc:sldChg>
      <pc:sldChg chg="ord">
        <pc:chgData name="Laura Cameron" userId="16788c78-030b-4b35-9aae-87d38acb7f13" providerId="ADAL" clId="{919905D7-514A-4461-86BA-C18C2B1833B6}" dt="2025-05-14T12:36:47.120" v="99"/>
        <pc:sldMkLst>
          <pc:docMk/>
          <pc:sldMk cId="36425375" sldId="38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3625F-7724-4846-932C-295B96064E1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71BF2B-C827-4C91-9D50-3F4D6C950EEA}">
      <dgm:prSet/>
      <dgm:spPr/>
      <dgm:t>
        <a:bodyPr/>
        <a:lstStyle/>
        <a:p>
          <a:pPr>
            <a:lnSpc>
              <a:spcPct val="100000"/>
            </a:lnSpc>
          </a:pPr>
          <a:r>
            <a:rPr lang="en-GB"/>
            <a:t>Professional Curiosity Guidance</a:t>
          </a:r>
          <a:endParaRPr lang="en-US"/>
        </a:p>
      </dgm:t>
    </dgm:pt>
    <dgm:pt modelId="{0453F3F0-E761-48F3-A286-D61A164944CD}" type="parTrans" cxnId="{BE54E830-F1B6-4665-BC2E-00E37B7AE249}">
      <dgm:prSet/>
      <dgm:spPr/>
      <dgm:t>
        <a:bodyPr/>
        <a:lstStyle/>
        <a:p>
          <a:endParaRPr lang="en-US"/>
        </a:p>
      </dgm:t>
    </dgm:pt>
    <dgm:pt modelId="{D4CCC3A5-7597-42E7-86B6-2F6282B1E8C6}" type="sibTrans" cxnId="{BE54E830-F1B6-4665-BC2E-00E37B7AE249}">
      <dgm:prSet/>
      <dgm:spPr/>
      <dgm:t>
        <a:bodyPr/>
        <a:lstStyle/>
        <a:p>
          <a:endParaRPr lang="en-US"/>
        </a:p>
      </dgm:t>
    </dgm:pt>
    <dgm:pt modelId="{8E5069CD-8E02-45E8-A727-5EFEC9B128CA}">
      <dgm:prSet/>
      <dgm:spPr/>
      <dgm:t>
        <a:bodyPr/>
        <a:lstStyle/>
        <a:p>
          <a:pPr>
            <a:lnSpc>
              <a:spcPct val="100000"/>
            </a:lnSpc>
          </a:pPr>
          <a:r>
            <a:rPr lang="en-GB"/>
            <a:t>Critical friend feedback – strengths as a decision maker</a:t>
          </a:r>
          <a:endParaRPr lang="en-US"/>
        </a:p>
      </dgm:t>
    </dgm:pt>
    <dgm:pt modelId="{894694E4-2CD1-430B-AEE2-E61E8FA75BCA}" type="parTrans" cxnId="{95510064-B715-4104-A75F-490CD46D76DE}">
      <dgm:prSet/>
      <dgm:spPr/>
      <dgm:t>
        <a:bodyPr/>
        <a:lstStyle/>
        <a:p>
          <a:endParaRPr lang="en-US"/>
        </a:p>
      </dgm:t>
    </dgm:pt>
    <dgm:pt modelId="{59E39442-CBDA-472F-8751-F0500B88A27A}" type="sibTrans" cxnId="{95510064-B715-4104-A75F-490CD46D76DE}">
      <dgm:prSet/>
      <dgm:spPr/>
      <dgm:t>
        <a:bodyPr/>
        <a:lstStyle/>
        <a:p>
          <a:endParaRPr lang="en-US"/>
        </a:p>
      </dgm:t>
    </dgm:pt>
    <dgm:pt modelId="{3E5D41F0-690A-4630-B72F-BF29F9C53C7E}">
      <dgm:prSet/>
      <dgm:spPr/>
      <dgm:t>
        <a:bodyPr/>
        <a:lstStyle/>
        <a:p>
          <a:pPr>
            <a:lnSpc>
              <a:spcPct val="100000"/>
            </a:lnSpc>
          </a:pPr>
          <a:r>
            <a:rPr lang="en-GB"/>
            <a:t>Introduction to Case study</a:t>
          </a:r>
          <a:endParaRPr lang="en-US"/>
        </a:p>
      </dgm:t>
    </dgm:pt>
    <dgm:pt modelId="{BEF24E03-CF0C-43F9-A84F-8056D1B23BAB}" type="parTrans" cxnId="{8B8192D2-B432-4988-B9B9-44F22E070D54}">
      <dgm:prSet/>
      <dgm:spPr/>
      <dgm:t>
        <a:bodyPr/>
        <a:lstStyle/>
        <a:p>
          <a:endParaRPr lang="en-US"/>
        </a:p>
      </dgm:t>
    </dgm:pt>
    <dgm:pt modelId="{E342E749-0582-4C2A-955B-696F982D5371}" type="sibTrans" cxnId="{8B8192D2-B432-4988-B9B9-44F22E070D54}">
      <dgm:prSet/>
      <dgm:spPr/>
      <dgm:t>
        <a:bodyPr/>
        <a:lstStyle/>
        <a:p>
          <a:endParaRPr lang="en-US"/>
        </a:p>
      </dgm:t>
    </dgm:pt>
    <dgm:pt modelId="{0274066B-C3EE-4298-9C99-5DF590D2F1A8}" type="pres">
      <dgm:prSet presAssocID="{9E23625F-7724-4846-932C-295B96064E1A}" presName="root" presStyleCnt="0">
        <dgm:presLayoutVars>
          <dgm:dir/>
          <dgm:resizeHandles val="exact"/>
        </dgm:presLayoutVars>
      </dgm:prSet>
      <dgm:spPr/>
    </dgm:pt>
    <dgm:pt modelId="{2855600F-F7BC-40D3-A187-F3E02F26144C}" type="pres">
      <dgm:prSet presAssocID="{F171BF2B-C827-4C91-9D50-3F4D6C950EEA}" presName="compNode" presStyleCnt="0"/>
      <dgm:spPr/>
    </dgm:pt>
    <dgm:pt modelId="{C13D5CD4-E4D0-43E5-98D9-3995D3D9F663}" type="pres">
      <dgm:prSet presAssocID="{F171BF2B-C827-4C91-9D50-3F4D6C950EE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B553826C-5A00-4D77-BB58-552B6782147B}" type="pres">
      <dgm:prSet presAssocID="{F171BF2B-C827-4C91-9D50-3F4D6C950EEA}" presName="spaceRect" presStyleCnt="0"/>
      <dgm:spPr/>
    </dgm:pt>
    <dgm:pt modelId="{38880097-41BA-4A24-B082-7FCC8905E4CA}" type="pres">
      <dgm:prSet presAssocID="{F171BF2B-C827-4C91-9D50-3F4D6C950EEA}" presName="textRect" presStyleLbl="revTx" presStyleIdx="0" presStyleCnt="3">
        <dgm:presLayoutVars>
          <dgm:chMax val="1"/>
          <dgm:chPref val="1"/>
        </dgm:presLayoutVars>
      </dgm:prSet>
      <dgm:spPr/>
    </dgm:pt>
    <dgm:pt modelId="{2D1FB7CC-32E6-4879-A3E0-191A16940784}" type="pres">
      <dgm:prSet presAssocID="{D4CCC3A5-7597-42E7-86B6-2F6282B1E8C6}" presName="sibTrans" presStyleCnt="0"/>
      <dgm:spPr/>
    </dgm:pt>
    <dgm:pt modelId="{FCDB9B89-C3A0-4086-8FB1-188C1BB64A37}" type="pres">
      <dgm:prSet presAssocID="{8E5069CD-8E02-45E8-A727-5EFEC9B128CA}" presName="compNode" presStyleCnt="0"/>
      <dgm:spPr/>
    </dgm:pt>
    <dgm:pt modelId="{0A9C05EC-144A-4E05-9CD6-F6E25F5F9D18}" type="pres">
      <dgm:prSet presAssocID="{8E5069CD-8E02-45E8-A727-5EFEC9B128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4AB6DFD2-F081-46B3-9CBF-19B202BE58D6}" type="pres">
      <dgm:prSet presAssocID="{8E5069CD-8E02-45E8-A727-5EFEC9B128CA}" presName="spaceRect" presStyleCnt="0"/>
      <dgm:spPr/>
    </dgm:pt>
    <dgm:pt modelId="{271343E3-4633-4998-86FC-0315E7EF5AA2}" type="pres">
      <dgm:prSet presAssocID="{8E5069CD-8E02-45E8-A727-5EFEC9B128CA}" presName="textRect" presStyleLbl="revTx" presStyleIdx="1" presStyleCnt="3">
        <dgm:presLayoutVars>
          <dgm:chMax val="1"/>
          <dgm:chPref val="1"/>
        </dgm:presLayoutVars>
      </dgm:prSet>
      <dgm:spPr/>
    </dgm:pt>
    <dgm:pt modelId="{901A947A-4CF8-4F1B-8537-0668174B2641}" type="pres">
      <dgm:prSet presAssocID="{59E39442-CBDA-472F-8751-F0500B88A27A}" presName="sibTrans" presStyleCnt="0"/>
      <dgm:spPr/>
    </dgm:pt>
    <dgm:pt modelId="{7DC41410-A93C-4D81-94FD-4736BE71E735}" type="pres">
      <dgm:prSet presAssocID="{3E5D41F0-690A-4630-B72F-BF29F9C53C7E}" presName="compNode" presStyleCnt="0"/>
      <dgm:spPr/>
    </dgm:pt>
    <dgm:pt modelId="{8103DAE6-D708-4FD6-B750-59BCAE892484}" type="pres">
      <dgm:prSet presAssocID="{3E5D41F0-690A-4630-B72F-BF29F9C53C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E3ED6F49-53D3-45D0-8E80-9A31579B860C}" type="pres">
      <dgm:prSet presAssocID="{3E5D41F0-690A-4630-B72F-BF29F9C53C7E}" presName="spaceRect" presStyleCnt="0"/>
      <dgm:spPr/>
    </dgm:pt>
    <dgm:pt modelId="{70EB374B-9CCE-4338-812F-7E883A84FC63}" type="pres">
      <dgm:prSet presAssocID="{3E5D41F0-690A-4630-B72F-BF29F9C53C7E}" presName="textRect" presStyleLbl="revTx" presStyleIdx="2" presStyleCnt="3">
        <dgm:presLayoutVars>
          <dgm:chMax val="1"/>
          <dgm:chPref val="1"/>
        </dgm:presLayoutVars>
      </dgm:prSet>
      <dgm:spPr/>
    </dgm:pt>
  </dgm:ptLst>
  <dgm:cxnLst>
    <dgm:cxn modelId="{6C6BB007-581D-4400-9811-04A04C9CD9A8}" type="presOf" srcId="{8E5069CD-8E02-45E8-A727-5EFEC9B128CA}" destId="{271343E3-4633-4998-86FC-0315E7EF5AA2}" srcOrd="0" destOrd="0" presId="urn:microsoft.com/office/officeart/2018/2/layout/IconLabelList"/>
    <dgm:cxn modelId="{A0B57014-95BE-416A-B9B4-CAE13C6A481E}" type="presOf" srcId="{9E23625F-7724-4846-932C-295B96064E1A}" destId="{0274066B-C3EE-4298-9C99-5DF590D2F1A8}" srcOrd="0" destOrd="0" presId="urn:microsoft.com/office/officeart/2018/2/layout/IconLabelList"/>
    <dgm:cxn modelId="{6F439A29-8874-43F5-A487-A151270EA868}" type="presOf" srcId="{F171BF2B-C827-4C91-9D50-3F4D6C950EEA}" destId="{38880097-41BA-4A24-B082-7FCC8905E4CA}" srcOrd="0" destOrd="0" presId="urn:microsoft.com/office/officeart/2018/2/layout/IconLabelList"/>
    <dgm:cxn modelId="{BE54E830-F1B6-4665-BC2E-00E37B7AE249}" srcId="{9E23625F-7724-4846-932C-295B96064E1A}" destId="{F171BF2B-C827-4C91-9D50-3F4D6C950EEA}" srcOrd="0" destOrd="0" parTransId="{0453F3F0-E761-48F3-A286-D61A164944CD}" sibTransId="{D4CCC3A5-7597-42E7-86B6-2F6282B1E8C6}"/>
    <dgm:cxn modelId="{95510064-B715-4104-A75F-490CD46D76DE}" srcId="{9E23625F-7724-4846-932C-295B96064E1A}" destId="{8E5069CD-8E02-45E8-A727-5EFEC9B128CA}" srcOrd="1" destOrd="0" parTransId="{894694E4-2CD1-430B-AEE2-E61E8FA75BCA}" sibTransId="{59E39442-CBDA-472F-8751-F0500B88A27A}"/>
    <dgm:cxn modelId="{C759AE73-2104-45B3-8AF9-85003AA91B44}" type="presOf" srcId="{3E5D41F0-690A-4630-B72F-BF29F9C53C7E}" destId="{70EB374B-9CCE-4338-812F-7E883A84FC63}" srcOrd="0" destOrd="0" presId="urn:microsoft.com/office/officeart/2018/2/layout/IconLabelList"/>
    <dgm:cxn modelId="{8B8192D2-B432-4988-B9B9-44F22E070D54}" srcId="{9E23625F-7724-4846-932C-295B96064E1A}" destId="{3E5D41F0-690A-4630-B72F-BF29F9C53C7E}" srcOrd="2" destOrd="0" parTransId="{BEF24E03-CF0C-43F9-A84F-8056D1B23BAB}" sibTransId="{E342E749-0582-4C2A-955B-696F982D5371}"/>
    <dgm:cxn modelId="{AB38F0C7-EFDE-48C3-AF8D-908D5BB56AF5}" type="presParOf" srcId="{0274066B-C3EE-4298-9C99-5DF590D2F1A8}" destId="{2855600F-F7BC-40D3-A187-F3E02F26144C}" srcOrd="0" destOrd="0" presId="urn:microsoft.com/office/officeart/2018/2/layout/IconLabelList"/>
    <dgm:cxn modelId="{007602B7-CAF2-4760-B300-69F6DF367B50}" type="presParOf" srcId="{2855600F-F7BC-40D3-A187-F3E02F26144C}" destId="{C13D5CD4-E4D0-43E5-98D9-3995D3D9F663}" srcOrd="0" destOrd="0" presId="urn:microsoft.com/office/officeart/2018/2/layout/IconLabelList"/>
    <dgm:cxn modelId="{E3855764-F497-411D-BFC6-3A66CD3978CA}" type="presParOf" srcId="{2855600F-F7BC-40D3-A187-F3E02F26144C}" destId="{B553826C-5A00-4D77-BB58-552B6782147B}" srcOrd="1" destOrd="0" presId="urn:microsoft.com/office/officeart/2018/2/layout/IconLabelList"/>
    <dgm:cxn modelId="{E1FD422F-941F-4897-8431-3D930D4D9A84}" type="presParOf" srcId="{2855600F-F7BC-40D3-A187-F3E02F26144C}" destId="{38880097-41BA-4A24-B082-7FCC8905E4CA}" srcOrd="2" destOrd="0" presId="urn:microsoft.com/office/officeart/2018/2/layout/IconLabelList"/>
    <dgm:cxn modelId="{4871F112-788D-462C-AF65-7AAC5F60E80B}" type="presParOf" srcId="{0274066B-C3EE-4298-9C99-5DF590D2F1A8}" destId="{2D1FB7CC-32E6-4879-A3E0-191A16940784}" srcOrd="1" destOrd="0" presId="urn:microsoft.com/office/officeart/2018/2/layout/IconLabelList"/>
    <dgm:cxn modelId="{B9F8F84E-F785-478D-8E34-CDF4FCA58A9A}" type="presParOf" srcId="{0274066B-C3EE-4298-9C99-5DF590D2F1A8}" destId="{FCDB9B89-C3A0-4086-8FB1-188C1BB64A37}" srcOrd="2" destOrd="0" presId="urn:microsoft.com/office/officeart/2018/2/layout/IconLabelList"/>
    <dgm:cxn modelId="{4DFB3E19-E627-4520-802B-29C6AD8EBE0F}" type="presParOf" srcId="{FCDB9B89-C3A0-4086-8FB1-188C1BB64A37}" destId="{0A9C05EC-144A-4E05-9CD6-F6E25F5F9D18}" srcOrd="0" destOrd="0" presId="urn:microsoft.com/office/officeart/2018/2/layout/IconLabelList"/>
    <dgm:cxn modelId="{5B6C6902-D823-448D-99AA-B75EE85A3986}" type="presParOf" srcId="{FCDB9B89-C3A0-4086-8FB1-188C1BB64A37}" destId="{4AB6DFD2-F081-46B3-9CBF-19B202BE58D6}" srcOrd="1" destOrd="0" presId="urn:microsoft.com/office/officeart/2018/2/layout/IconLabelList"/>
    <dgm:cxn modelId="{4093B2A1-2FA6-455E-8FBD-1315106665C9}" type="presParOf" srcId="{FCDB9B89-C3A0-4086-8FB1-188C1BB64A37}" destId="{271343E3-4633-4998-86FC-0315E7EF5AA2}" srcOrd="2" destOrd="0" presId="urn:microsoft.com/office/officeart/2018/2/layout/IconLabelList"/>
    <dgm:cxn modelId="{E38F21BC-86DE-4743-A857-6D004CFFB137}" type="presParOf" srcId="{0274066B-C3EE-4298-9C99-5DF590D2F1A8}" destId="{901A947A-4CF8-4F1B-8537-0668174B2641}" srcOrd="3" destOrd="0" presId="urn:microsoft.com/office/officeart/2018/2/layout/IconLabelList"/>
    <dgm:cxn modelId="{1AE4D859-18FB-410D-96D4-59CC9FE8417F}" type="presParOf" srcId="{0274066B-C3EE-4298-9C99-5DF590D2F1A8}" destId="{7DC41410-A93C-4D81-94FD-4736BE71E735}" srcOrd="4" destOrd="0" presId="urn:microsoft.com/office/officeart/2018/2/layout/IconLabelList"/>
    <dgm:cxn modelId="{414C2141-8C26-4FB0-BB0B-1D42029072D2}" type="presParOf" srcId="{7DC41410-A93C-4D81-94FD-4736BE71E735}" destId="{8103DAE6-D708-4FD6-B750-59BCAE892484}" srcOrd="0" destOrd="0" presId="urn:microsoft.com/office/officeart/2018/2/layout/IconLabelList"/>
    <dgm:cxn modelId="{DB1ADA96-4DD9-4EB0-B68D-2E7206D56918}" type="presParOf" srcId="{7DC41410-A93C-4D81-94FD-4736BE71E735}" destId="{E3ED6F49-53D3-45D0-8E80-9A31579B860C}" srcOrd="1" destOrd="0" presId="urn:microsoft.com/office/officeart/2018/2/layout/IconLabelList"/>
    <dgm:cxn modelId="{EA6DE0BC-D325-455E-8A6A-1EEDEAA9D106}" type="presParOf" srcId="{7DC41410-A93C-4D81-94FD-4736BE71E735}" destId="{70EB374B-9CCE-4338-812F-7E883A84FC6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32C58-B9BC-4E3F-8F10-CBB028DCC4E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88FA633-D3A8-492A-9E42-7957DD68BFD6}">
      <dgm:prSet/>
      <dgm:spPr/>
      <dgm:t>
        <a:bodyPr/>
        <a:lstStyle/>
        <a:p>
          <a:r>
            <a:rPr lang="en-GB"/>
            <a:t>Mrs A referral </a:t>
          </a:r>
          <a:endParaRPr lang="en-US"/>
        </a:p>
      </dgm:t>
    </dgm:pt>
    <dgm:pt modelId="{5CE602A9-FA1E-4BB3-9E6A-B38E3BB6FC8A}" type="parTrans" cxnId="{6A340418-BBA6-4306-B95E-95706E995BEE}">
      <dgm:prSet/>
      <dgm:spPr/>
      <dgm:t>
        <a:bodyPr/>
        <a:lstStyle/>
        <a:p>
          <a:endParaRPr lang="en-US"/>
        </a:p>
      </dgm:t>
    </dgm:pt>
    <dgm:pt modelId="{AF029282-CB36-45DC-95DF-FB01480D4546}" type="sibTrans" cxnId="{6A340418-BBA6-4306-B95E-95706E995BEE}">
      <dgm:prSet/>
      <dgm:spPr/>
      <dgm:t>
        <a:bodyPr/>
        <a:lstStyle/>
        <a:p>
          <a:endParaRPr lang="en-US"/>
        </a:p>
      </dgm:t>
    </dgm:pt>
    <dgm:pt modelId="{CBBF9EA6-79DB-42AF-8098-5DE2BFF2DFE8}">
      <dgm:prSet/>
      <dgm:spPr/>
      <dgm:t>
        <a:bodyPr/>
        <a:lstStyle/>
        <a:p>
          <a:r>
            <a:rPr lang="en-GB" dirty="0"/>
            <a:t>Based in the information provided…what is the decision you will come to about next steps?</a:t>
          </a:r>
          <a:endParaRPr lang="en-US" dirty="0"/>
        </a:p>
      </dgm:t>
    </dgm:pt>
    <dgm:pt modelId="{EE36F755-C56F-443A-8755-670C53326465}" type="parTrans" cxnId="{17D08B90-1CE2-401D-8C0E-C6842FA9BF2D}">
      <dgm:prSet/>
      <dgm:spPr/>
      <dgm:t>
        <a:bodyPr/>
        <a:lstStyle/>
        <a:p>
          <a:endParaRPr lang="en-US"/>
        </a:p>
      </dgm:t>
    </dgm:pt>
    <dgm:pt modelId="{D3C83FD4-D293-4D8A-916E-6CA20AF191F6}" type="sibTrans" cxnId="{17D08B90-1CE2-401D-8C0E-C6842FA9BF2D}">
      <dgm:prSet/>
      <dgm:spPr/>
      <dgm:t>
        <a:bodyPr/>
        <a:lstStyle/>
        <a:p>
          <a:endParaRPr lang="en-US"/>
        </a:p>
      </dgm:t>
    </dgm:pt>
    <dgm:pt modelId="{7A53674E-6917-414B-B8B8-592534E6C040}">
      <dgm:prSet/>
      <dgm:spPr/>
      <dgm:t>
        <a:bodyPr/>
        <a:lstStyle/>
        <a:p>
          <a:r>
            <a:rPr lang="en-GB" dirty="0"/>
            <a:t>What further info do you need? </a:t>
          </a:r>
          <a:endParaRPr lang="en-US" dirty="0"/>
        </a:p>
      </dgm:t>
    </dgm:pt>
    <dgm:pt modelId="{4AA6ABA2-DB30-4495-8D8F-56A0E411370B}" type="parTrans" cxnId="{18FF14EC-BAFB-4A2B-A370-8AF67238FED9}">
      <dgm:prSet/>
      <dgm:spPr/>
      <dgm:t>
        <a:bodyPr/>
        <a:lstStyle/>
        <a:p>
          <a:endParaRPr lang="en-US"/>
        </a:p>
      </dgm:t>
    </dgm:pt>
    <dgm:pt modelId="{F45C779B-772B-4735-A88E-CEFBE2E74DE8}" type="sibTrans" cxnId="{18FF14EC-BAFB-4A2B-A370-8AF67238FED9}">
      <dgm:prSet/>
      <dgm:spPr/>
      <dgm:t>
        <a:bodyPr/>
        <a:lstStyle/>
        <a:p>
          <a:endParaRPr lang="en-US"/>
        </a:p>
      </dgm:t>
    </dgm:pt>
    <dgm:pt modelId="{D542AEC9-5E32-47D0-9DB1-69740B209E9F}">
      <dgm:prSet/>
      <dgm:spPr/>
      <dgm:t>
        <a:bodyPr/>
        <a:lstStyle/>
        <a:p>
          <a:r>
            <a:rPr lang="en-GB" dirty="0"/>
            <a:t>Who will be the key people you have to involve? </a:t>
          </a:r>
          <a:endParaRPr lang="en-US" dirty="0"/>
        </a:p>
      </dgm:t>
    </dgm:pt>
    <dgm:pt modelId="{148E4F80-C5DE-401F-8EBC-AB60B56F913D}" type="parTrans" cxnId="{F0F9861E-E1CB-472A-9AF8-455754CB93E5}">
      <dgm:prSet/>
      <dgm:spPr/>
      <dgm:t>
        <a:bodyPr/>
        <a:lstStyle/>
        <a:p>
          <a:endParaRPr lang="en-US"/>
        </a:p>
      </dgm:t>
    </dgm:pt>
    <dgm:pt modelId="{EECAE012-4ED8-48F1-9835-C32609E8E9F1}" type="sibTrans" cxnId="{F0F9861E-E1CB-472A-9AF8-455754CB93E5}">
      <dgm:prSet/>
      <dgm:spPr/>
      <dgm:t>
        <a:bodyPr/>
        <a:lstStyle/>
        <a:p>
          <a:endParaRPr lang="en-US"/>
        </a:p>
      </dgm:t>
    </dgm:pt>
    <dgm:pt modelId="{A5ED2561-FCF6-4854-ACCB-1A525A56F916}">
      <dgm:prSet/>
      <dgm:spPr/>
      <dgm:t>
        <a:bodyPr/>
        <a:lstStyle/>
        <a:p>
          <a:r>
            <a:rPr lang="en-GB" dirty="0"/>
            <a:t>What about capacity? </a:t>
          </a:r>
          <a:endParaRPr lang="en-US" dirty="0"/>
        </a:p>
      </dgm:t>
    </dgm:pt>
    <dgm:pt modelId="{B2332AB9-413D-41BC-B85B-B731DB824F00}" type="parTrans" cxnId="{C046BA65-112C-4CD5-911D-D8CCEB70933A}">
      <dgm:prSet/>
      <dgm:spPr/>
      <dgm:t>
        <a:bodyPr/>
        <a:lstStyle/>
        <a:p>
          <a:endParaRPr lang="en-US"/>
        </a:p>
      </dgm:t>
    </dgm:pt>
    <dgm:pt modelId="{F5B6D3B3-1F0B-4B0F-A6F8-B4A23891FCD4}" type="sibTrans" cxnId="{C046BA65-112C-4CD5-911D-D8CCEB70933A}">
      <dgm:prSet/>
      <dgm:spPr/>
      <dgm:t>
        <a:bodyPr/>
        <a:lstStyle/>
        <a:p>
          <a:endParaRPr lang="en-US"/>
        </a:p>
      </dgm:t>
    </dgm:pt>
    <dgm:pt modelId="{49193694-C50D-458A-80A4-5405836C9470}">
      <dgm:prSet/>
      <dgm:spPr/>
      <dgm:t>
        <a:bodyPr/>
        <a:lstStyle/>
        <a:p>
          <a:r>
            <a:rPr lang="en-GB" dirty="0"/>
            <a:t>What are your options?</a:t>
          </a:r>
          <a:endParaRPr lang="en-US" dirty="0"/>
        </a:p>
      </dgm:t>
    </dgm:pt>
    <dgm:pt modelId="{11218B1A-082A-4AF5-A700-6D78DE3B60D3}" type="parTrans" cxnId="{87CF71C7-0ECE-4C41-BE78-B7CF8B4ADF3E}">
      <dgm:prSet/>
      <dgm:spPr/>
      <dgm:t>
        <a:bodyPr/>
        <a:lstStyle/>
        <a:p>
          <a:endParaRPr lang="en-US"/>
        </a:p>
      </dgm:t>
    </dgm:pt>
    <dgm:pt modelId="{E86D0BD4-2C98-4D60-9E80-2B59E2FD1546}" type="sibTrans" cxnId="{87CF71C7-0ECE-4C41-BE78-B7CF8B4ADF3E}">
      <dgm:prSet/>
      <dgm:spPr/>
      <dgm:t>
        <a:bodyPr/>
        <a:lstStyle/>
        <a:p>
          <a:endParaRPr lang="en-US"/>
        </a:p>
      </dgm:t>
    </dgm:pt>
    <dgm:pt modelId="{5C6E4C0F-E772-CB48-89D5-B17D541A733F}" type="pres">
      <dgm:prSet presAssocID="{E3D32C58-B9BC-4E3F-8F10-CBB028DCC4E9}" presName="linear" presStyleCnt="0">
        <dgm:presLayoutVars>
          <dgm:animLvl val="lvl"/>
          <dgm:resizeHandles val="exact"/>
        </dgm:presLayoutVars>
      </dgm:prSet>
      <dgm:spPr/>
    </dgm:pt>
    <dgm:pt modelId="{0177E2F0-D555-734A-A24A-AF216087A258}" type="pres">
      <dgm:prSet presAssocID="{B88FA633-D3A8-492A-9E42-7957DD68BFD6}" presName="parentText" presStyleLbl="node1" presStyleIdx="0" presStyleCnt="1">
        <dgm:presLayoutVars>
          <dgm:chMax val="0"/>
          <dgm:bulletEnabled val="1"/>
        </dgm:presLayoutVars>
      </dgm:prSet>
      <dgm:spPr/>
    </dgm:pt>
    <dgm:pt modelId="{E5FC0D4F-702C-BA4D-A481-24B72D40AD3E}" type="pres">
      <dgm:prSet presAssocID="{B88FA633-D3A8-492A-9E42-7957DD68BFD6}" presName="childText" presStyleLbl="revTx" presStyleIdx="0" presStyleCnt="1">
        <dgm:presLayoutVars>
          <dgm:bulletEnabled val="1"/>
        </dgm:presLayoutVars>
      </dgm:prSet>
      <dgm:spPr/>
    </dgm:pt>
  </dgm:ptLst>
  <dgm:cxnLst>
    <dgm:cxn modelId="{8E4A0909-2E78-3149-8400-9E4A99579EA5}" type="presOf" srcId="{A5ED2561-FCF6-4854-ACCB-1A525A56F916}" destId="{E5FC0D4F-702C-BA4D-A481-24B72D40AD3E}" srcOrd="0" destOrd="3" presId="urn:microsoft.com/office/officeart/2005/8/layout/vList2"/>
    <dgm:cxn modelId="{37767616-BD4E-6546-A82D-01964C4705F7}" type="presOf" srcId="{49193694-C50D-458A-80A4-5405836C9470}" destId="{E5FC0D4F-702C-BA4D-A481-24B72D40AD3E}" srcOrd="0" destOrd="4" presId="urn:microsoft.com/office/officeart/2005/8/layout/vList2"/>
    <dgm:cxn modelId="{6A340418-BBA6-4306-B95E-95706E995BEE}" srcId="{E3D32C58-B9BC-4E3F-8F10-CBB028DCC4E9}" destId="{B88FA633-D3A8-492A-9E42-7957DD68BFD6}" srcOrd="0" destOrd="0" parTransId="{5CE602A9-FA1E-4BB3-9E6A-B38E3BB6FC8A}" sibTransId="{AF029282-CB36-45DC-95DF-FB01480D4546}"/>
    <dgm:cxn modelId="{F0F9861E-E1CB-472A-9AF8-455754CB93E5}" srcId="{B88FA633-D3A8-492A-9E42-7957DD68BFD6}" destId="{D542AEC9-5E32-47D0-9DB1-69740B209E9F}" srcOrd="2" destOrd="0" parTransId="{148E4F80-C5DE-401F-8EBC-AB60B56F913D}" sibTransId="{EECAE012-4ED8-48F1-9835-C32609E8E9F1}"/>
    <dgm:cxn modelId="{EAE25830-138A-3E4C-8FED-910B7362266F}" type="presOf" srcId="{E3D32C58-B9BC-4E3F-8F10-CBB028DCC4E9}" destId="{5C6E4C0F-E772-CB48-89D5-B17D541A733F}" srcOrd="0" destOrd="0" presId="urn:microsoft.com/office/officeart/2005/8/layout/vList2"/>
    <dgm:cxn modelId="{445F8863-35C7-F446-B846-620D3DA8D414}" type="presOf" srcId="{D542AEC9-5E32-47D0-9DB1-69740B209E9F}" destId="{E5FC0D4F-702C-BA4D-A481-24B72D40AD3E}" srcOrd="0" destOrd="2" presId="urn:microsoft.com/office/officeart/2005/8/layout/vList2"/>
    <dgm:cxn modelId="{C046BA65-112C-4CD5-911D-D8CCEB70933A}" srcId="{B88FA633-D3A8-492A-9E42-7957DD68BFD6}" destId="{A5ED2561-FCF6-4854-ACCB-1A525A56F916}" srcOrd="3" destOrd="0" parTransId="{B2332AB9-413D-41BC-B85B-B731DB824F00}" sibTransId="{F5B6D3B3-1F0B-4B0F-A6F8-B4A23891FCD4}"/>
    <dgm:cxn modelId="{78F84A7E-ACA9-974F-9D42-FF5A7B1316F6}" type="presOf" srcId="{7A53674E-6917-414B-B8B8-592534E6C040}" destId="{E5FC0D4F-702C-BA4D-A481-24B72D40AD3E}" srcOrd="0" destOrd="1" presId="urn:microsoft.com/office/officeart/2005/8/layout/vList2"/>
    <dgm:cxn modelId="{C3BCF487-A512-A84F-98A3-02A5BACE7D56}" type="presOf" srcId="{B88FA633-D3A8-492A-9E42-7957DD68BFD6}" destId="{0177E2F0-D555-734A-A24A-AF216087A258}" srcOrd="0" destOrd="0" presId="urn:microsoft.com/office/officeart/2005/8/layout/vList2"/>
    <dgm:cxn modelId="{17D08B90-1CE2-401D-8C0E-C6842FA9BF2D}" srcId="{B88FA633-D3A8-492A-9E42-7957DD68BFD6}" destId="{CBBF9EA6-79DB-42AF-8098-5DE2BFF2DFE8}" srcOrd="0" destOrd="0" parTransId="{EE36F755-C56F-443A-8755-670C53326465}" sibTransId="{D3C83FD4-D293-4D8A-916E-6CA20AF191F6}"/>
    <dgm:cxn modelId="{BAFBECB3-1E4F-B14B-B29C-080B1A954E52}" type="presOf" srcId="{CBBF9EA6-79DB-42AF-8098-5DE2BFF2DFE8}" destId="{E5FC0D4F-702C-BA4D-A481-24B72D40AD3E}" srcOrd="0" destOrd="0" presId="urn:microsoft.com/office/officeart/2005/8/layout/vList2"/>
    <dgm:cxn modelId="{87CF71C7-0ECE-4C41-BE78-B7CF8B4ADF3E}" srcId="{B88FA633-D3A8-492A-9E42-7957DD68BFD6}" destId="{49193694-C50D-458A-80A4-5405836C9470}" srcOrd="4" destOrd="0" parTransId="{11218B1A-082A-4AF5-A700-6D78DE3B60D3}" sibTransId="{E86D0BD4-2C98-4D60-9E80-2B59E2FD1546}"/>
    <dgm:cxn modelId="{18FF14EC-BAFB-4A2B-A370-8AF67238FED9}" srcId="{B88FA633-D3A8-492A-9E42-7957DD68BFD6}" destId="{7A53674E-6917-414B-B8B8-592534E6C040}" srcOrd="1" destOrd="0" parTransId="{4AA6ABA2-DB30-4495-8D8F-56A0E411370B}" sibTransId="{F45C779B-772B-4735-A88E-CEFBE2E74DE8}"/>
    <dgm:cxn modelId="{4856361D-AC70-AC49-8360-BD05C2360B53}" type="presParOf" srcId="{5C6E4C0F-E772-CB48-89D5-B17D541A733F}" destId="{0177E2F0-D555-734A-A24A-AF216087A258}" srcOrd="0" destOrd="0" presId="urn:microsoft.com/office/officeart/2005/8/layout/vList2"/>
    <dgm:cxn modelId="{C3BF6F7E-FEC6-6244-B3E4-F5E7AE88C825}" type="presParOf" srcId="{5C6E4C0F-E772-CB48-89D5-B17D541A733F}" destId="{E5FC0D4F-702C-BA4D-A481-24B72D40AD3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37CCD5-8649-47D4-84EA-D7622C0D50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9A2925F-8F6B-4720-A1F4-C7A7A128C4B0}">
      <dgm:prSet/>
      <dgm:spPr>
        <a:solidFill>
          <a:schemeClr val="bg1"/>
        </a:solidFill>
      </dgm:spPr>
      <dgm:t>
        <a:bodyPr/>
        <a:lstStyle/>
        <a:p>
          <a:r>
            <a:rPr lang="en-GB" b="1">
              <a:solidFill>
                <a:schemeClr val="tx1"/>
              </a:solidFill>
            </a:rPr>
            <a:t>What are the facts/data? </a:t>
          </a:r>
          <a:endParaRPr lang="en-US">
            <a:solidFill>
              <a:schemeClr val="tx1"/>
            </a:solidFill>
          </a:endParaRPr>
        </a:p>
      </dgm:t>
    </dgm:pt>
    <dgm:pt modelId="{2E749D1B-3050-4404-BFC9-2C4406606373}" type="parTrans" cxnId="{6489042F-D7C1-45B3-A83D-88883643944E}">
      <dgm:prSet/>
      <dgm:spPr/>
      <dgm:t>
        <a:bodyPr/>
        <a:lstStyle/>
        <a:p>
          <a:endParaRPr lang="en-US"/>
        </a:p>
      </dgm:t>
    </dgm:pt>
    <dgm:pt modelId="{4B618B2C-7F6E-4A6F-899C-82EE16011079}" type="sibTrans" cxnId="{6489042F-D7C1-45B3-A83D-88883643944E}">
      <dgm:prSet/>
      <dgm:spPr/>
      <dgm:t>
        <a:bodyPr/>
        <a:lstStyle/>
        <a:p>
          <a:endParaRPr lang="en-US"/>
        </a:p>
      </dgm:t>
    </dgm:pt>
    <dgm:pt modelId="{AA44923B-9AB2-4465-B3DA-93880E03027D}">
      <dgm:prSet/>
      <dgm:spPr>
        <a:solidFill>
          <a:srgbClr val="C00000"/>
        </a:solidFill>
      </dgm:spPr>
      <dgm:t>
        <a:bodyPr/>
        <a:lstStyle/>
        <a:p>
          <a:r>
            <a:rPr lang="en-GB" b="1"/>
            <a:t>What does your gut tell you/how do you feel about this? </a:t>
          </a:r>
          <a:endParaRPr lang="en-US"/>
        </a:p>
      </dgm:t>
    </dgm:pt>
    <dgm:pt modelId="{50918D50-38B0-4C77-9E2B-B39CB233C162}" type="parTrans" cxnId="{AB306657-30DD-4325-90DD-19911AB4F886}">
      <dgm:prSet/>
      <dgm:spPr/>
      <dgm:t>
        <a:bodyPr/>
        <a:lstStyle/>
        <a:p>
          <a:endParaRPr lang="en-US"/>
        </a:p>
      </dgm:t>
    </dgm:pt>
    <dgm:pt modelId="{0C95A860-C19A-4352-820E-E3DD10C36FFC}" type="sibTrans" cxnId="{AB306657-30DD-4325-90DD-19911AB4F886}">
      <dgm:prSet/>
      <dgm:spPr/>
      <dgm:t>
        <a:bodyPr/>
        <a:lstStyle/>
        <a:p>
          <a:endParaRPr lang="en-US"/>
        </a:p>
      </dgm:t>
    </dgm:pt>
    <dgm:pt modelId="{97763B97-B53B-4D61-B14E-33B8C998B8D0}">
      <dgm:prSet/>
      <dgm:spPr>
        <a:solidFill>
          <a:schemeClr val="tx1">
            <a:lumMod val="75000"/>
            <a:lumOff val="25000"/>
          </a:schemeClr>
        </a:solidFill>
      </dgm:spPr>
      <dgm:t>
        <a:bodyPr/>
        <a:lstStyle/>
        <a:p>
          <a:r>
            <a:rPr lang="en-GB" b="1"/>
            <a:t>What is the worse case scenario? </a:t>
          </a:r>
          <a:endParaRPr lang="en-US"/>
        </a:p>
      </dgm:t>
    </dgm:pt>
    <dgm:pt modelId="{2077B230-BCBE-4ED2-96C1-894D5441E970}" type="parTrans" cxnId="{DA6568B4-7666-431C-A1CB-EBB0D4DA2847}">
      <dgm:prSet/>
      <dgm:spPr/>
      <dgm:t>
        <a:bodyPr/>
        <a:lstStyle/>
        <a:p>
          <a:endParaRPr lang="en-US"/>
        </a:p>
      </dgm:t>
    </dgm:pt>
    <dgm:pt modelId="{838934A5-CEC1-4C17-884E-8B41EF76262D}" type="sibTrans" cxnId="{DA6568B4-7666-431C-A1CB-EBB0D4DA2847}">
      <dgm:prSet/>
      <dgm:spPr/>
      <dgm:t>
        <a:bodyPr/>
        <a:lstStyle/>
        <a:p>
          <a:endParaRPr lang="en-US"/>
        </a:p>
      </dgm:t>
    </dgm:pt>
    <dgm:pt modelId="{A06D88FE-AD8F-4C4F-A06A-F94945FBC4D3}">
      <dgm:prSet/>
      <dgm:spPr>
        <a:solidFill>
          <a:schemeClr val="accent6">
            <a:lumMod val="75000"/>
          </a:schemeClr>
        </a:solidFill>
      </dgm:spPr>
      <dgm:t>
        <a:bodyPr/>
        <a:lstStyle/>
        <a:p>
          <a:r>
            <a:rPr lang="en-GB" b="1"/>
            <a:t>What are some creative solutions/new ideas? </a:t>
          </a:r>
          <a:endParaRPr lang="en-US"/>
        </a:p>
      </dgm:t>
    </dgm:pt>
    <dgm:pt modelId="{88BE9FF8-D478-45D7-94F6-0CE0FC034CE6}" type="parTrans" cxnId="{1F3421BD-87C3-4EE3-8A95-B002DC96EE32}">
      <dgm:prSet/>
      <dgm:spPr/>
      <dgm:t>
        <a:bodyPr/>
        <a:lstStyle/>
        <a:p>
          <a:endParaRPr lang="en-US"/>
        </a:p>
      </dgm:t>
    </dgm:pt>
    <dgm:pt modelId="{2ED7917A-829A-4EF6-934B-EC9331D8AECF}" type="sibTrans" cxnId="{1F3421BD-87C3-4EE3-8A95-B002DC96EE32}">
      <dgm:prSet/>
      <dgm:spPr/>
      <dgm:t>
        <a:bodyPr/>
        <a:lstStyle/>
        <a:p>
          <a:endParaRPr lang="en-US"/>
        </a:p>
      </dgm:t>
    </dgm:pt>
    <dgm:pt modelId="{906066A1-358A-4721-8992-7FC9EE7585C4}">
      <dgm:prSet/>
      <dgm:spPr>
        <a:solidFill>
          <a:srgbClr val="FFC000"/>
        </a:solidFill>
      </dgm:spPr>
      <dgm:t>
        <a:bodyPr/>
        <a:lstStyle/>
        <a:p>
          <a:r>
            <a:rPr lang="en-GB" b="1"/>
            <a:t>What is the best possible outcome/opportunities? </a:t>
          </a:r>
          <a:endParaRPr lang="en-US"/>
        </a:p>
      </dgm:t>
    </dgm:pt>
    <dgm:pt modelId="{928094C8-D91E-4CF8-8165-BBE926EB6809}" type="parTrans" cxnId="{FCC81B72-2C74-46DC-8A57-0618C648F0BE}">
      <dgm:prSet/>
      <dgm:spPr/>
      <dgm:t>
        <a:bodyPr/>
        <a:lstStyle/>
        <a:p>
          <a:endParaRPr lang="en-US"/>
        </a:p>
      </dgm:t>
    </dgm:pt>
    <dgm:pt modelId="{F5A3E593-E32C-48BB-B66C-2D9380311C64}" type="sibTrans" cxnId="{FCC81B72-2C74-46DC-8A57-0618C648F0BE}">
      <dgm:prSet/>
      <dgm:spPr/>
      <dgm:t>
        <a:bodyPr/>
        <a:lstStyle/>
        <a:p>
          <a:endParaRPr lang="en-US"/>
        </a:p>
      </dgm:t>
    </dgm:pt>
    <dgm:pt modelId="{5EBD48E7-9202-2D44-9B1C-3691932C9120}" type="pres">
      <dgm:prSet presAssocID="{B437CCD5-8649-47D4-84EA-D7622C0D5076}" presName="linear" presStyleCnt="0">
        <dgm:presLayoutVars>
          <dgm:animLvl val="lvl"/>
          <dgm:resizeHandles val="exact"/>
        </dgm:presLayoutVars>
      </dgm:prSet>
      <dgm:spPr/>
    </dgm:pt>
    <dgm:pt modelId="{CF0E7F25-BA68-804F-BEF1-17785AF7719F}" type="pres">
      <dgm:prSet presAssocID="{D9A2925F-8F6B-4720-A1F4-C7A7A128C4B0}" presName="parentText" presStyleLbl="node1" presStyleIdx="0" presStyleCnt="5" custLinFactY="-65738" custLinFactNeighborY="-100000">
        <dgm:presLayoutVars>
          <dgm:chMax val="0"/>
          <dgm:bulletEnabled val="1"/>
        </dgm:presLayoutVars>
      </dgm:prSet>
      <dgm:spPr/>
    </dgm:pt>
    <dgm:pt modelId="{14F2F992-6627-BE41-8B7B-2016B418AE3C}" type="pres">
      <dgm:prSet presAssocID="{4B618B2C-7F6E-4A6F-899C-82EE16011079}" presName="spacer" presStyleCnt="0"/>
      <dgm:spPr/>
    </dgm:pt>
    <dgm:pt modelId="{F9213591-DF8D-164A-970E-C82FC9C96B24}" type="pres">
      <dgm:prSet presAssocID="{AA44923B-9AB2-4465-B3DA-93880E03027D}" presName="parentText" presStyleLbl="node1" presStyleIdx="1" presStyleCnt="5" custLinFactY="100000" custLinFactNeighborY="169339">
        <dgm:presLayoutVars>
          <dgm:chMax val="0"/>
          <dgm:bulletEnabled val="1"/>
        </dgm:presLayoutVars>
      </dgm:prSet>
      <dgm:spPr/>
    </dgm:pt>
    <dgm:pt modelId="{F3898DFA-5920-4E45-8756-FC97EFF59B71}" type="pres">
      <dgm:prSet presAssocID="{0C95A860-C19A-4352-820E-E3DD10C36FFC}" presName="spacer" presStyleCnt="0"/>
      <dgm:spPr/>
    </dgm:pt>
    <dgm:pt modelId="{F4C9B245-450C-614D-A14F-08FBED573CCE}" type="pres">
      <dgm:prSet presAssocID="{97763B97-B53B-4D61-B14E-33B8C998B8D0}" presName="parentText" presStyleLbl="node1" presStyleIdx="2" presStyleCnt="5" custLinFactY="-76591" custLinFactNeighborY="-100000">
        <dgm:presLayoutVars>
          <dgm:chMax val="0"/>
          <dgm:bulletEnabled val="1"/>
        </dgm:presLayoutVars>
      </dgm:prSet>
      <dgm:spPr/>
    </dgm:pt>
    <dgm:pt modelId="{A28BFE7A-54E8-6941-BBA1-E4D30755DE99}" type="pres">
      <dgm:prSet presAssocID="{838934A5-CEC1-4C17-884E-8B41EF76262D}" presName="spacer" presStyleCnt="0"/>
      <dgm:spPr/>
    </dgm:pt>
    <dgm:pt modelId="{80E8B3DB-BD65-0149-BAE1-47C5F9E9AA34}" type="pres">
      <dgm:prSet presAssocID="{906066A1-358A-4721-8992-7FC9EE7585C4}" presName="parentText" presStyleLbl="node1" presStyleIdx="3" presStyleCnt="5" custLinFactY="-264584" custLinFactNeighborY="-300000">
        <dgm:presLayoutVars>
          <dgm:chMax val="0"/>
          <dgm:bulletEnabled val="1"/>
        </dgm:presLayoutVars>
      </dgm:prSet>
      <dgm:spPr/>
    </dgm:pt>
    <dgm:pt modelId="{9036E529-E486-3743-8CA7-79FE9F510B57}" type="pres">
      <dgm:prSet presAssocID="{F5A3E593-E32C-48BB-B66C-2D9380311C64}" presName="spacer" presStyleCnt="0"/>
      <dgm:spPr/>
    </dgm:pt>
    <dgm:pt modelId="{A542C290-8240-554F-9827-1D053C31627B}" type="pres">
      <dgm:prSet presAssocID="{A06D88FE-AD8F-4C4F-A06A-F94945FBC4D3}" presName="parentText" presStyleLbl="node1" presStyleIdx="4" presStyleCnt="5" custLinFactY="-100000" custLinFactNeighborY="-101011">
        <dgm:presLayoutVars>
          <dgm:chMax val="0"/>
          <dgm:bulletEnabled val="1"/>
        </dgm:presLayoutVars>
      </dgm:prSet>
      <dgm:spPr/>
    </dgm:pt>
  </dgm:ptLst>
  <dgm:cxnLst>
    <dgm:cxn modelId="{F1397E25-C0FD-314B-AD5F-710C9C1EA2E6}" type="presOf" srcId="{B437CCD5-8649-47D4-84EA-D7622C0D5076}" destId="{5EBD48E7-9202-2D44-9B1C-3691932C9120}" srcOrd="0" destOrd="0" presId="urn:microsoft.com/office/officeart/2005/8/layout/vList2"/>
    <dgm:cxn modelId="{659EE727-82EB-2940-B3B0-7013A19DA0D5}" type="presOf" srcId="{D9A2925F-8F6B-4720-A1F4-C7A7A128C4B0}" destId="{CF0E7F25-BA68-804F-BEF1-17785AF7719F}" srcOrd="0" destOrd="0" presId="urn:microsoft.com/office/officeart/2005/8/layout/vList2"/>
    <dgm:cxn modelId="{6489042F-D7C1-45B3-A83D-88883643944E}" srcId="{B437CCD5-8649-47D4-84EA-D7622C0D5076}" destId="{D9A2925F-8F6B-4720-A1F4-C7A7A128C4B0}" srcOrd="0" destOrd="0" parTransId="{2E749D1B-3050-4404-BFC9-2C4406606373}" sibTransId="{4B618B2C-7F6E-4A6F-899C-82EE16011079}"/>
    <dgm:cxn modelId="{AB306657-30DD-4325-90DD-19911AB4F886}" srcId="{B437CCD5-8649-47D4-84EA-D7622C0D5076}" destId="{AA44923B-9AB2-4465-B3DA-93880E03027D}" srcOrd="1" destOrd="0" parTransId="{50918D50-38B0-4C77-9E2B-B39CB233C162}" sibTransId="{0C95A860-C19A-4352-820E-E3DD10C36FFC}"/>
    <dgm:cxn modelId="{FCC81B72-2C74-46DC-8A57-0618C648F0BE}" srcId="{B437CCD5-8649-47D4-84EA-D7622C0D5076}" destId="{906066A1-358A-4721-8992-7FC9EE7585C4}" srcOrd="3" destOrd="0" parTransId="{928094C8-D91E-4CF8-8165-BBE926EB6809}" sibTransId="{F5A3E593-E32C-48BB-B66C-2D9380311C64}"/>
    <dgm:cxn modelId="{E081B480-D575-5F47-ACC8-D89E92679B91}" type="presOf" srcId="{A06D88FE-AD8F-4C4F-A06A-F94945FBC4D3}" destId="{A542C290-8240-554F-9827-1D053C31627B}" srcOrd="0" destOrd="0" presId="urn:microsoft.com/office/officeart/2005/8/layout/vList2"/>
    <dgm:cxn modelId="{DA6568B4-7666-431C-A1CB-EBB0D4DA2847}" srcId="{B437CCD5-8649-47D4-84EA-D7622C0D5076}" destId="{97763B97-B53B-4D61-B14E-33B8C998B8D0}" srcOrd="2" destOrd="0" parTransId="{2077B230-BCBE-4ED2-96C1-894D5441E970}" sibTransId="{838934A5-CEC1-4C17-884E-8B41EF76262D}"/>
    <dgm:cxn modelId="{1F3421BD-87C3-4EE3-8A95-B002DC96EE32}" srcId="{B437CCD5-8649-47D4-84EA-D7622C0D5076}" destId="{A06D88FE-AD8F-4C4F-A06A-F94945FBC4D3}" srcOrd="4" destOrd="0" parTransId="{88BE9FF8-D478-45D7-94F6-0CE0FC034CE6}" sibTransId="{2ED7917A-829A-4EF6-934B-EC9331D8AECF}"/>
    <dgm:cxn modelId="{14F700C3-90A5-E741-867B-8C6CD20A22FB}" type="presOf" srcId="{AA44923B-9AB2-4465-B3DA-93880E03027D}" destId="{F9213591-DF8D-164A-970E-C82FC9C96B24}" srcOrd="0" destOrd="0" presId="urn:microsoft.com/office/officeart/2005/8/layout/vList2"/>
    <dgm:cxn modelId="{833FFAE9-ACE1-0049-A597-6C7907FC3E9C}" type="presOf" srcId="{906066A1-358A-4721-8992-7FC9EE7585C4}" destId="{80E8B3DB-BD65-0149-BAE1-47C5F9E9AA34}" srcOrd="0" destOrd="0" presId="urn:microsoft.com/office/officeart/2005/8/layout/vList2"/>
    <dgm:cxn modelId="{B2A9A3FC-3C7E-0245-BBED-E4762CF8461C}" type="presOf" srcId="{97763B97-B53B-4D61-B14E-33B8C998B8D0}" destId="{F4C9B245-450C-614D-A14F-08FBED573CCE}" srcOrd="0" destOrd="0" presId="urn:microsoft.com/office/officeart/2005/8/layout/vList2"/>
    <dgm:cxn modelId="{6B7F659C-24CF-4F40-ACAC-968620D86E70}" type="presParOf" srcId="{5EBD48E7-9202-2D44-9B1C-3691932C9120}" destId="{CF0E7F25-BA68-804F-BEF1-17785AF7719F}" srcOrd="0" destOrd="0" presId="urn:microsoft.com/office/officeart/2005/8/layout/vList2"/>
    <dgm:cxn modelId="{7171DAD4-54EB-2045-83F7-F3E7FFA60EE7}" type="presParOf" srcId="{5EBD48E7-9202-2D44-9B1C-3691932C9120}" destId="{14F2F992-6627-BE41-8B7B-2016B418AE3C}" srcOrd="1" destOrd="0" presId="urn:microsoft.com/office/officeart/2005/8/layout/vList2"/>
    <dgm:cxn modelId="{1782EAD0-0BA3-8740-BED5-446AC32041BA}" type="presParOf" srcId="{5EBD48E7-9202-2D44-9B1C-3691932C9120}" destId="{F9213591-DF8D-164A-970E-C82FC9C96B24}" srcOrd="2" destOrd="0" presId="urn:microsoft.com/office/officeart/2005/8/layout/vList2"/>
    <dgm:cxn modelId="{AF6CAE7E-F039-9040-B432-C357AD7BA340}" type="presParOf" srcId="{5EBD48E7-9202-2D44-9B1C-3691932C9120}" destId="{F3898DFA-5920-4E45-8756-FC97EFF59B71}" srcOrd="3" destOrd="0" presId="urn:microsoft.com/office/officeart/2005/8/layout/vList2"/>
    <dgm:cxn modelId="{093F2000-99C0-6A49-8615-3807E004C3AD}" type="presParOf" srcId="{5EBD48E7-9202-2D44-9B1C-3691932C9120}" destId="{F4C9B245-450C-614D-A14F-08FBED573CCE}" srcOrd="4" destOrd="0" presId="urn:microsoft.com/office/officeart/2005/8/layout/vList2"/>
    <dgm:cxn modelId="{1855DD21-FE15-2246-A15B-F2963415D1B2}" type="presParOf" srcId="{5EBD48E7-9202-2D44-9B1C-3691932C9120}" destId="{A28BFE7A-54E8-6941-BBA1-E4D30755DE99}" srcOrd="5" destOrd="0" presId="urn:microsoft.com/office/officeart/2005/8/layout/vList2"/>
    <dgm:cxn modelId="{59F69876-B59C-9040-BC6B-02B2337AD4AF}" type="presParOf" srcId="{5EBD48E7-9202-2D44-9B1C-3691932C9120}" destId="{80E8B3DB-BD65-0149-BAE1-47C5F9E9AA34}" srcOrd="6" destOrd="0" presId="urn:microsoft.com/office/officeart/2005/8/layout/vList2"/>
    <dgm:cxn modelId="{738C11CD-5B69-FD45-88CD-B67744E6C4D7}" type="presParOf" srcId="{5EBD48E7-9202-2D44-9B1C-3691932C9120}" destId="{9036E529-E486-3743-8CA7-79FE9F510B57}" srcOrd="7" destOrd="0" presId="urn:microsoft.com/office/officeart/2005/8/layout/vList2"/>
    <dgm:cxn modelId="{55C6A14D-37FE-FD45-8124-D8B652E7A777}" type="presParOf" srcId="{5EBD48E7-9202-2D44-9B1C-3691932C9120}" destId="{A542C290-8240-554F-9827-1D053C31627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A171A9-B8B1-42F3-B816-FCBD235FF1B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D29F9DA-4F5C-462F-B478-58E0A88AD744}">
      <dgm:prSet phldrT="[Text]" phldr="0"/>
      <dgm:spPr/>
      <dgm:t>
        <a:bodyPr/>
        <a:lstStyle/>
        <a:p>
          <a:pPr rtl="0"/>
          <a:r>
            <a:rPr lang="en-US">
              <a:latin typeface="Calibri Light" panose="020F0302020204030204"/>
            </a:rPr>
            <a:t>Look and Listen</a:t>
          </a:r>
          <a:endParaRPr lang="en-US"/>
        </a:p>
      </dgm:t>
    </dgm:pt>
    <dgm:pt modelId="{99C54417-08A6-4412-9108-9FD735E5342A}" type="parTrans" cxnId="{8EA81562-3FFC-4F1C-A11E-5F72AA589DE2}">
      <dgm:prSet/>
      <dgm:spPr/>
      <dgm:t>
        <a:bodyPr/>
        <a:lstStyle/>
        <a:p>
          <a:endParaRPr lang="en-US"/>
        </a:p>
      </dgm:t>
    </dgm:pt>
    <dgm:pt modelId="{84BC48E5-AC04-441E-9570-A2E98A54E6BB}" type="sibTrans" cxnId="{8EA81562-3FFC-4F1C-A11E-5F72AA589DE2}">
      <dgm:prSet/>
      <dgm:spPr/>
      <dgm:t>
        <a:bodyPr/>
        <a:lstStyle/>
        <a:p>
          <a:endParaRPr lang="en-US"/>
        </a:p>
      </dgm:t>
    </dgm:pt>
    <dgm:pt modelId="{58A10D5C-B193-4E61-86C7-3FAD36FFC7D7}">
      <dgm:prSet phldrT="[Text]" phldr="0"/>
      <dgm:spPr/>
      <dgm:t>
        <a:bodyPr/>
        <a:lstStyle/>
        <a:p>
          <a:pPr rtl="0"/>
          <a:r>
            <a:rPr lang="en-US">
              <a:latin typeface="Calibri Light" panose="020F0302020204030204"/>
            </a:rPr>
            <a:t>Ask and Act</a:t>
          </a:r>
          <a:endParaRPr lang="en-US"/>
        </a:p>
      </dgm:t>
    </dgm:pt>
    <dgm:pt modelId="{6523F7C7-3C83-4985-ABE9-40E3D5249BF3}" type="parTrans" cxnId="{C891D748-385A-4F05-9B46-6E9667487003}">
      <dgm:prSet/>
      <dgm:spPr/>
      <dgm:t>
        <a:bodyPr/>
        <a:lstStyle/>
        <a:p>
          <a:endParaRPr lang="en-US"/>
        </a:p>
      </dgm:t>
    </dgm:pt>
    <dgm:pt modelId="{AE38A4A9-916E-4C2F-9AE3-CFFBE476CB6D}" type="sibTrans" cxnId="{C891D748-385A-4F05-9B46-6E9667487003}">
      <dgm:prSet/>
      <dgm:spPr/>
      <dgm:t>
        <a:bodyPr/>
        <a:lstStyle/>
        <a:p>
          <a:endParaRPr lang="en-US"/>
        </a:p>
      </dgm:t>
    </dgm:pt>
    <dgm:pt modelId="{34F806DC-BF5E-4DAA-AC3A-FBF1BD525891}">
      <dgm:prSet phldrT="[Text]" phldr="0"/>
      <dgm:spPr/>
      <dgm:t>
        <a:bodyPr/>
        <a:lstStyle/>
        <a:p>
          <a:pPr rtl="0"/>
          <a:r>
            <a:rPr lang="en-US">
              <a:latin typeface="Calibri Light" panose="020F0302020204030204"/>
            </a:rPr>
            <a:t>Check out and Reflect</a:t>
          </a:r>
          <a:endParaRPr lang="en-US"/>
        </a:p>
      </dgm:t>
    </dgm:pt>
    <dgm:pt modelId="{317726D7-AADF-45C9-984A-95A0CA53D8DD}" type="parTrans" cxnId="{867F3F1E-AC10-4290-BC33-BE5AC2D58B1F}">
      <dgm:prSet/>
      <dgm:spPr/>
      <dgm:t>
        <a:bodyPr/>
        <a:lstStyle/>
        <a:p>
          <a:endParaRPr lang="en-US"/>
        </a:p>
      </dgm:t>
    </dgm:pt>
    <dgm:pt modelId="{08D40EED-F6AB-42A2-B751-42D733C547A1}" type="sibTrans" cxnId="{867F3F1E-AC10-4290-BC33-BE5AC2D58B1F}">
      <dgm:prSet/>
      <dgm:spPr/>
      <dgm:t>
        <a:bodyPr/>
        <a:lstStyle/>
        <a:p>
          <a:endParaRPr lang="en-US"/>
        </a:p>
      </dgm:t>
    </dgm:pt>
    <dgm:pt modelId="{1640CC1C-78EC-4152-B1A2-016D48BE5732}">
      <dgm:prSet phldrT="[Text]" phldr="0"/>
      <dgm:spPr/>
      <dgm:t>
        <a:bodyPr/>
        <a:lstStyle/>
        <a:p>
          <a:pPr rtl="0"/>
          <a:r>
            <a:rPr lang="en-US">
              <a:latin typeface="Calibri Light" panose="020F0302020204030204"/>
            </a:rPr>
            <a:t>Explore and Understand</a:t>
          </a:r>
          <a:endParaRPr lang="en-US"/>
        </a:p>
      </dgm:t>
    </dgm:pt>
    <dgm:pt modelId="{6E07EA24-DA27-4D26-8081-363F4B3D48F4}" type="parTrans" cxnId="{E57F5F8D-28CB-440C-924D-F0F85C39B5E6}">
      <dgm:prSet/>
      <dgm:spPr/>
      <dgm:t>
        <a:bodyPr/>
        <a:lstStyle/>
        <a:p>
          <a:endParaRPr lang="en-US"/>
        </a:p>
      </dgm:t>
    </dgm:pt>
    <dgm:pt modelId="{1F666593-E7A5-4DB2-BFEB-C11450C3E960}" type="sibTrans" cxnId="{E57F5F8D-28CB-440C-924D-F0F85C39B5E6}">
      <dgm:prSet/>
      <dgm:spPr/>
      <dgm:t>
        <a:bodyPr/>
        <a:lstStyle/>
        <a:p>
          <a:endParaRPr lang="en-US"/>
        </a:p>
      </dgm:t>
    </dgm:pt>
    <dgm:pt modelId="{6261CB23-9CC2-48CC-B5AF-C974A6D875A7}">
      <dgm:prSet phldrT="[Text]" phldr="0"/>
      <dgm:spPr/>
      <dgm:t>
        <a:bodyPr/>
        <a:lstStyle/>
        <a:p>
          <a:pPr rtl="0"/>
          <a:r>
            <a:rPr lang="en-US">
              <a:latin typeface="Calibri Light" panose="020F0302020204030204"/>
            </a:rPr>
            <a:t>Predict but don’t assume or presume</a:t>
          </a:r>
        </a:p>
      </dgm:t>
    </dgm:pt>
    <dgm:pt modelId="{AEE20B7A-6A56-4D67-B0F2-32C40D8C2843}" type="parTrans" cxnId="{0661ABE2-F813-4198-9712-6F651B6548E5}">
      <dgm:prSet/>
      <dgm:spPr/>
      <dgm:t>
        <a:bodyPr/>
        <a:lstStyle/>
        <a:p>
          <a:endParaRPr lang="en-US"/>
        </a:p>
      </dgm:t>
    </dgm:pt>
    <dgm:pt modelId="{288BBF97-9547-42E5-A582-0596D36868A7}" type="sibTrans" cxnId="{0661ABE2-F813-4198-9712-6F651B6548E5}">
      <dgm:prSet/>
      <dgm:spPr/>
      <dgm:t>
        <a:bodyPr/>
        <a:lstStyle/>
        <a:p>
          <a:endParaRPr lang="en-US"/>
        </a:p>
      </dgm:t>
    </dgm:pt>
    <dgm:pt modelId="{55C687E0-8F66-49C9-BE04-6E9C23068F13}">
      <dgm:prSet phldr="0"/>
      <dgm:spPr/>
      <dgm:t>
        <a:bodyPr/>
        <a:lstStyle/>
        <a:p>
          <a:pPr rtl="0"/>
          <a:r>
            <a:rPr lang="en-US">
              <a:latin typeface="Calibri Light" panose="020F0302020204030204"/>
            </a:rPr>
            <a:t>Remain Flexible and Open Minded</a:t>
          </a:r>
        </a:p>
      </dgm:t>
    </dgm:pt>
    <dgm:pt modelId="{5B939B93-E4F7-4A3E-BFB6-4A0854E3A9BB}" type="parTrans" cxnId="{42892728-C10B-40AD-95BD-D14250305B8A}">
      <dgm:prSet/>
      <dgm:spPr/>
    </dgm:pt>
    <dgm:pt modelId="{731DB48D-F2A2-4C16-B160-124FC5E577A7}" type="sibTrans" cxnId="{42892728-C10B-40AD-95BD-D14250305B8A}">
      <dgm:prSet/>
      <dgm:spPr/>
    </dgm:pt>
    <dgm:pt modelId="{D34EDDB7-AC05-4FC7-A6A5-91E2496F6E97}">
      <dgm:prSet phldr="0"/>
      <dgm:spPr/>
      <dgm:t>
        <a:bodyPr/>
        <a:lstStyle/>
        <a:p>
          <a:pPr rtl="0"/>
          <a:r>
            <a:rPr lang="en-US">
              <a:latin typeface="Calibri Light" panose="020F0302020204030204"/>
            </a:rPr>
            <a:t>Look further and enquire deeper</a:t>
          </a:r>
          <a:endParaRPr lang="en-US"/>
        </a:p>
      </dgm:t>
    </dgm:pt>
    <dgm:pt modelId="{F5AE6674-0136-4A50-B80D-5CF814BE1E97}" type="parTrans" cxnId="{7230EC2A-A6B8-40EC-903A-EB945D2134E9}">
      <dgm:prSet/>
      <dgm:spPr/>
    </dgm:pt>
    <dgm:pt modelId="{D92B9F58-3858-4A6B-AE36-C719DAA6F892}" type="sibTrans" cxnId="{7230EC2A-A6B8-40EC-903A-EB945D2134E9}">
      <dgm:prSet/>
      <dgm:spPr/>
    </dgm:pt>
    <dgm:pt modelId="{25A87A6C-F97F-4BEA-A45E-CA4E2628CE56}">
      <dgm:prSet phldr="0"/>
      <dgm:spPr/>
      <dgm:t>
        <a:bodyPr/>
        <a:lstStyle/>
        <a:p>
          <a:pPr rtl="0"/>
          <a:r>
            <a:rPr lang="en-US">
              <a:latin typeface="Calibri Light" panose="020F0302020204030204"/>
            </a:rPr>
            <a:t>See beyond the obvious</a:t>
          </a:r>
        </a:p>
      </dgm:t>
    </dgm:pt>
    <dgm:pt modelId="{34A1F9E3-02DC-4721-9A45-3046BAEF1B82}" type="parTrans" cxnId="{F846ACE8-3AEF-4EDB-9EB9-F16E0DD6A882}">
      <dgm:prSet/>
      <dgm:spPr/>
    </dgm:pt>
    <dgm:pt modelId="{E270C4E4-2BD7-43DB-99C2-D3CDD6314A6B}" type="sibTrans" cxnId="{F846ACE8-3AEF-4EDB-9EB9-F16E0DD6A882}">
      <dgm:prSet/>
      <dgm:spPr/>
    </dgm:pt>
    <dgm:pt modelId="{87EB6FDE-E456-47B6-872F-DB88EA82900D}">
      <dgm:prSet phldr="0"/>
      <dgm:spPr/>
      <dgm:t>
        <a:bodyPr/>
        <a:lstStyle/>
        <a:p>
          <a:pPr rtl="0"/>
          <a:r>
            <a:rPr lang="en-US">
              <a:latin typeface="Calibri Light" panose="020F0302020204030204"/>
            </a:rPr>
            <a:t>See the whole picture</a:t>
          </a:r>
        </a:p>
      </dgm:t>
    </dgm:pt>
    <dgm:pt modelId="{D6B3EBB6-B786-446F-A7CE-370D6BE84E2B}" type="parTrans" cxnId="{C8DCBB08-E79A-4B96-AFB0-B451EBEB8815}">
      <dgm:prSet/>
      <dgm:spPr/>
    </dgm:pt>
    <dgm:pt modelId="{1F71E2D7-2903-4EB7-9D45-2B3038255093}" type="sibTrans" cxnId="{C8DCBB08-E79A-4B96-AFB0-B451EBEB8815}">
      <dgm:prSet/>
      <dgm:spPr/>
    </dgm:pt>
    <dgm:pt modelId="{DD18E0D4-646A-453B-AB79-384DE758473E}">
      <dgm:prSet phldr="0"/>
      <dgm:spPr/>
      <dgm:t>
        <a:bodyPr/>
        <a:lstStyle/>
        <a:p>
          <a:pPr rtl="0"/>
          <a:r>
            <a:rPr lang="en-US">
              <a:latin typeface="Calibri Light" panose="020F0302020204030204"/>
            </a:rPr>
            <a:t>Think the unthinkable</a:t>
          </a:r>
        </a:p>
      </dgm:t>
    </dgm:pt>
    <dgm:pt modelId="{D0B71E6D-57F6-4A98-A4F5-E9D4B95A39BC}" type="parTrans" cxnId="{FF6CBE71-BD01-46CC-890D-B9EEAF7E2C91}">
      <dgm:prSet/>
      <dgm:spPr/>
    </dgm:pt>
    <dgm:pt modelId="{885C2B80-75A6-4A69-8FB5-49845456378D}" type="sibTrans" cxnId="{FF6CBE71-BD01-46CC-890D-B9EEAF7E2C91}">
      <dgm:prSet/>
      <dgm:spPr/>
    </dgm:pt>
    <dgm:pt modelId="{9831F15D-558A-4FBC-A3CF-0FBC84AE13BE}">
      <dgm:prSet phldr="0"/>
      <dgm:spPr/>
      <dgm:t>
        <a:bodyPr/>
        <a:lstStyle/>
        <a:p>
          <a:pPr rtl="0"/>
          <a:r>
            <a:rPr lang="en-US">
              <a:latin typeface="Calibri Light" panose="020F0302020204030204"/>
            </a:rPr>
            <a:t>Believe the unbelievable</a:t>
          </a:r>
        </a:p>
      </dgm:t>
    </dgm:pt>
    <dgm:pt modelId="{8EA93C4A-051F-4C4E-85A4-6B6FA18A3A4E}" type="parTrans" cxnId="{6D280349-8CFD-41C9-8229-B10784916274}">
      <dgm:prSet/>
      <dgm:spPr/>
    </dgm:pt>
    <dgm:pt modelId="{F6DE996B-7896-4432-A551-C8FCC64DFD40}" type="sibTrans" cxnId="{6D280349-8CFD-41C9-8229-B10784916274}">
      <dgm:prSet/>
      <dgm:spPr/>
    </dgm:pt>
    <dgm:pt modelId="{0623A7A8-5B37-4811-B3F4-4B58A4A6F59D}">
      <dgm:prSet phldr="0"/>
      <dgm:spPr/>
      <dgm:t>
        <a:bodyPr/>
        <a:lstStyle/>
        <a:p>
          <a:pPr rtl="0"/>
          <a:r>
            <a:rPr lang="en-US">
              <a:latin typeface="Calibri Light" panose="020F0302020204030204"/>
            </a:rPr>
            <a:t>Think Wider look for Signs</a:t>
          </a:r>
        </a:p>
      </dgm:t>
    </dgm:pt>
    <dgm:pt modelId="{F48A0917-1ECE-4811-9995-BE37B1A0FE5F}" type="parTrans" cxnId="{64AD0771-DE4F-4026-9C75-11BA0072B224}">
      <dgm:prSet/>
      <dgm:spPr/>
    </dgm:pt>
    <dgm:pt modelId="{10F50C9B-D3AF-46A9-8704-FAA20A845517}" type="sibTrans" cxnId="{64AD0771-DE4F-4026-9C75-11BA0072B224}">
      <dgm:prSet/>
      <dgm:spPr/>
    </dgm:pt>
    <dgm:pt modelId="{8C14351D-EF88-45BB-8742-2B9BCEF4B706}">
      <dgm:prSet phldr="0"/>
      <dgm:spPr/>
      <dgm:t>
        <a:bodyPr/>
        <a:lstStyle/>
        <a:p>
          <a:pPr rtl="0"/>
          <a:r>
            <a:rPr lang="en-US">
              <a:latin typeface="Calibri Light" panose="020F0302020204030204"/>
            </a:rPr>
            <a:t>Respectful Uncertainty</a:t>
          </a:r>
        </a:p>
      </dgm:t>
    </dgm:pt>
    <dgm:pt modelId="{E7AD3D87-6EB3-4FF4-887F-299EC97652F4}" type="parTrans" cxnId="{031BCDB0-B281-4E28-A3F8-022946CD39CB}">
      <dgm:prSet/>
      <dgm:spPr/>
    </dgm:pt>
    <dgm:pt modelId="{F5851B29-69EC-4848-9DE6-B3719EE08FD5}" type="sibTrans" cxnId="{031BCDB0-B281-4E28-A3F8-022946CD39CB}">
      <dgm:prSet/>
      <dgm:spPr/>
    </dgm:pt>
    <dgm:pt modelId="{B1E62274-ED26-4450-954D-521184B03C95}">
      <dgm:prSet phldr="0"/>
      <dgm:spPr/>
      <dgm:t>
        <a:bodyPr/>
        <a:lstStyle/>
        <a:p>
          <a:pPr rtl="0"/>
          <a:r>
            <a:rPr lang="en-US">
              <a:latin typeface="Calibri Light" panose="020F0302020204030204"/>
            </a:rPr>
            <a:t>Professional Judgement, Common Sense and Intuition</a:t>
          </a:r>
        </a:p>
      </dgm:t>
    </dgm:pt>
    <dgm:pt modelId="{218FF907-C4A3-4B25-BBD0-3E3C4D66D286}" type="parTrans" cxnId="{EA86EAB6-F0B6-49F2-9B26-06BAB277A691}">
      <dgm:prSet/>
      <dgm:spPr/>
    </dgm:pt>
    <dgm:pt modelId="{460748C7-CF12-4994-AC3F-FAC802E74F4A}" type="sibTrans" cxnId="{EA86EAB6-F0B6-49F2-9B26-06BAB277A691}">
      <dgm:prSet/>
      <dgm:spPr/>
    </dgm:pt>
    <dgm:pt modelId="{45DAE729-0513-4B78-B872-D586F9A34240}" type="pres">
      <dgm:prSet presAssocID="{75A171A9-B8B1-42F3-B816-FCBD235FF1BD}" presName="diagram" presStyleCnt="0">
        <dgm:presLayoutVars>
          <dgm:dir/>
          <dgm:resizeHandles val="exact"/>
        </dgm:presLayoutVars>
      </dgm:prSet>
      <dgm:spPr/>
    </dgm:pt>
    <dgm:pt modelId="{4CA9D140-E0E3-41EE-A223-61BC9485D795}" type="pres">
      <dgm:prSet presAssocID="{FD29F9DA-4F5C-462F-B478-58E0A88AD744}" presName="node" presStyleLbl="node1" presStyleIdx="0" presStyleCnt="14">
        <dgm:presLayoutVars>
          <dgm:bulletEnabled val="1"/>
        </dgm:presLayoutVars>
      </dgm:prSet>
      <dgm:spPr/>
    </dgm:pt>
    <dgm:pt modelId="{2B042270-E70A-4C0F-9FA2-5C35C190C536}" type="pres">
      <dgm:prSet presAssocID="{84BC48E5-AC04-441E-9570-A2E98A54E6BB}" presName="sibTrans" presStyleCnt="0"/>
      <dgm:spPr/>
    </dgm:pt>
    <dgm:pt modelId="{D66B6737-623D-4607-999A-04809F02C09A}" type="pres">
      <dgm:prSet presAssocID="{58A10D5C-B193-4E61-86C7-3FAD36FFC7D7}" presName="node" presStyleLbl="node1" presStyleIdx="1" presStyleCnt="14">
        <dgm:presLayoutVars>
          <dgm:bulletEnabled val="1"/>
        </dgm:presLayoutVars>
      </dgm:prSet>
      <dgm:spPr/>
    </dgm:pt>
    <dgm:pt modelId="{A39B7BB7-8EB8-49E5-A0BC-1C58829F77DA}" type="pres">
      <dgm:prSet presAssocID="{AE38A4A9-916E-4C2F-9AE3-CFFBE476CB6D}" presName="sibTrans" presStyleCnt="0"/>
      <dgm:spPr/>
    </dgm:pt>
    <dgm:pt modelId="{EE0A8CAF-256D-4F0D-916B-0165E7329044}" type="pres">
      <dgm:prSet presAssocID="{34F806DC-BF5E-4DAA-AC3A-FBF1BD525891}" presName="node" presStyleLbl="node1" presStyleIdx="2" presStyleCnt="14">
        <dgm:presLayoutVars>
          <dgm:bulletEnabled val="1"/>
        </dgm:presLayoutVars>
      </dgm:prSet>
      <dgm:spPr/>
    </dgm:pt>
    <dgm:pt modelId="{74E07296-87EE-4367-8A40-3656607C1C90}" type="pres">
      <dgm:prSet presAssocID="{08D40EED-F6AB-42A2-B751-42D733C547A1}" presName="sibTrans" presStyleCnt="0"/>
      <dgm:spPr/>
    </dgm:pt>
    <dgm:pt modelId="{887708E3-B7CD-4D16-98E2-57061603F5B6}" type="pres">
      <dgm:prSet presAssocID="{1640CC1C-78EC-4152-B1A2-016D48BE5732}" presName="node" presStyleLbl="node1" presStyleIdx="3" presStyleCnt="14">
        <dgm:presLayoutVars>
          <dgm:bulletEnabled val="1"/>
        </dgm:presLayoutVars>
      </dgm:prSet>
      <dgm:spPr/>
    </dgm:pt>
    <dgm:pt modelId="{9AA7E141-4462-4FA0-B190-549EC76CAD0C}" type="pres">
      <dgm:prSet presAssocID="{1F666593-E7A5-4DB2-BFEB-C11450C3E960}" presName="sibTrans" presStyleCnt="0"/>
      <dgm:spPr/>
    </dgm:pt>
    <dgm:pt modelId="{0E61ED6A-A0F3-4EDF-9154-57E90F2AD21D}" type="pres">
      <dgm:prSet presAssocID="{6261CB23-9CC2-48CC-B5AF-C974A6D875A7}" presName="node" presStyleLbl="node1" presStyleIdx="4" presStyleCnt="14">
        <dgm:presLayoutVars>
          <dgm:bulletEnabled val="1"/>
        </dgm:presLayoutVars>
      </dgm:prSet>
      <dgm:spPr/>
    </dgm:pt>
    <dgm:pt modelId="{1B7B2EBA-7AA8-4540-A07E-A3FE764B81BA}" type="pres">
      <dgm:prSet presAssocID="{288BBF97-9547-42E5-A582-0596D36868A7}" presName="sibTrans" presStyleCnt="0"/>
      <dgm:spPr/>
    </dgm:pt>
    <dgm:pt modelId="{0BCA6968-A1B2-4B29-B292-7198A4E725F4}" type="pres">
      <dgm:prSet presAssocID="{D34EDDB7-AC05-4FC7-A6A5-91E2496F6E97}" presName="node" presStyleLbl="node1" presStyleIdx="5" presStyleCnt="14">
        <dgm:presLayoutVars>
          <dgm:bulletEnabled val="1"/>
        </dgm:presLayoutVars>
      </dgm:prSet>
      <dgm:spPr/>
    </dgm:pt>
    <dgm:pt modelId="{61D7D210-34E9-4FB6-8432-C8AB6396BB10}" type="pres">
      <dgm:prSet presAssocID="{D92B9F58-3858-4A6B-AE36-C719DAA6F892}" presName="sibTrans" presStyleCnt="0"/>
      <dgm:spPr/>
    </dgm:pt>
    <dgm:pt modelId="{EF5D41B5-C30B-4706-935D-F1A88FBF496A}" type="pres">
      <dgm:prSet presAssocID="{55C687E0-8F66-49C9-BE04-6E9C23068F13}" presName="node" presStyleLbl="node1" presStyleIdx="6" presStyleCnt="14">
        <dgm:presLayoutVars>
          <dgm:bulletEnabled val="1"/>
        </dgm:presLayoutVars>
      </dgm:prSet>
      <dgm:spPr/>
    </dgm:pt>
    <dgm:pt modelId="{951C71A9-D7CA-491A-8878-7278EE006C8A}" type="pres">
      <dgm:prSet presAssocID="{731DB48D-F2A2-4C16-B160-124FC5E577A7}" presName="sibTrans" presStyleCnt="0"/>
      <dgm:spPr/>
    </dgm:pt>
    <dgm:pt modelId="{C555DFE6-0359-4E41-B293-6E5BEDD00F55}" type="pres">
      <dgm:prSet presAssocID="{25A87A6C-F97F-4BEA-A45E-CA4E2628CE56}" presName="node" presStyleLbl="node1" presStyleIdx="7" presStyleCnt="14">
        <dgm:presLayoutVars>
          <dgm:bulletEnabled val="1"/>
        </dgm:presLayoutVars>
      </dgm:prSet>
      <dgm:spPr/>
    </dgm:pt>
    <dgm:pt modelId="{16523D88-FE9B-454C-A5D6-5E703503F7D6}" type="pres">
      <dgm:prSet presAssocID="{E270C4E4-2BD7-43DB-99C2-D3CDD6314A6B}" presName="sibTrans" presStyleCnt="0"/>
      <dgm:spPr/>
    </dgm:pt>
    <dgm:pt modelId="{78162BE1-A0C4-436A-A246-F7020E281E72}" type="pres">
      <dgm:prSet presAssocID="{87EB6FDE-E456-47B6-872F-DB88EA82900D}" presName="node" presStyleLbl="node1" presStyleIdx="8" presStyleCnt="14">
        <dgm:presLayoutVars>
          <dgm:bulletEnabled val="1"/>
        </dgm:presLayoutVars>
      </dgm:prSet>
      <dgm:spPr/>
    </dgm:pt>
    <dgm:pt modelId="{211BBF47-1A77-47A5-ABE3-4068071E51AB}" type="pres">
      <dgm:prSet presAssocID="{1F71E2D7-2903-4EB7-9D45-2B3038255093}" presName="sibTrans" presStyleCnt="0"/>
      <dgm:spPr/>
    </dgm:pt>
    <dgm:pt modelId="{79615A2D-61A9-4A87-80C9-0B297259A1E8}" type="pres">
      <dgm:prSet presAssocID="{DD18E0D4-646A-453B-AB79-384DE758473E}" presName="node" presStyleLbl="node1" presStyleIdx="9" presStyleCnt="14">
        <dgm:presLayoutVars>
          <dgm:bulletEnabled val="1"/>
        </dgm:presLayoutVars>
      </dgm:prSet>
      <dgm:spPr/>
    </dgm:pt>
    <dgm:pt modelId="{02B8CAC5-5A86-40B9-AF6C-268DA0135167}" type="pres">
      <dgm:prSet presAssocID="{885C2B80-75A6-4A69-8FB5-49845456378D}" presName="sibTrans" presStyleCnt="0"/>
      <dgm:spPr/>
    </dgm:pt>
    <dgm:pt modelId="{89EC9756-C2F0-4BA1-A648-27B5CBEC1DAD}" type="pres">
      <dgm:prSet presAssocID="{9831F15D-558A-4FBC-A3CF-0FBC84AE13BE}" presName="node" presStyleLbl="node1" presStyleIdx="10" presStyleCnt="14">
        <dgm:presLayoutVars>
          <dgm:bulletEnabled val="1"/>
        </dgm:presLayoutVars>
      </dgm:prSet>
      <dgm:spPr/>
    </dgm:pt>
    <dgm:pt modelId="{A4A73D48-564A-4A10-9522-F4F7DF58622F}" type="pres">
      <dgm:prSet presAssocID="{F6DE996B-7896-4432-A551-C8FCC64DFD40}" presName="sibTrans" presStyleCnt="0"/>
      <dgm:spPr/>
    </dgm:pt>
    <dgm:pt modelId="{26199777-1730-4C76-BC40-9D7643267276}" type="pres">
      <dgm:prSet presAssocID="{0623A7A8-5B37-4811-B3F4-4B58A4A6F59D}" presName="node" presStyleLbl="node1" presStyleIdx="11" presStyleCnt="14">
        <dgm:presLayoutVars>
          <dgm:bulletEnabled val="1"/>
        </dgm:presLayoutVars>
      </dgm:prSet>
      <dgm:spPr/>
    </dgm:pt>
    <dgm:pt modelId="{C0E4A214-24AA-4929-B602-F72245045412}" type="pres">
      <dgm:prSet presAssocID="{10F50C9B-D3AF-46A9-8704-FAA20A845517}" presName="sibTrans" presStyleCnt="0"/>
      <dgm:spPr/>
    </dgm:pt>
    <dgm:pt modelId="{F2549B5D-BFAF-4B53-9991-48D0431CE0FF}" type="pres">
      <dgm:prSet presAssocID="{8C14351D-EF88-45BB-8742-2B9BCEF4B706}" presName="node" presStyleLbl="node1" presStyleIdx="12" presStyleCnt="14">
        <dgm:presLayoutVars>
          <dgm:bulletEnabled val="1"/>
        </dgm:presLayoutVars>
      </dgm:prSet>
      <dgm:spPr/>
    </dgm:pt>
    <dgm:pt modelId="{C9BC4219-A732-4DFD-B8AE-D17006FE4911}" type="pres">
      <dgm:prSet presAssocID="{F5851B29-69EC-4848-9DE6-B3719EE08FD5}" presName="sibTrans" presStyleCnt="0"/>
      <dgm:spPr/>
    </dgm:pt>
    <dgm:pt modelId="{05EC0596-C5A1-44C9-8A88-786496BB2487}" type="pres">
      <dgm:prSet presAssocID="{B1E62274-ED26-4450-954D-521184B03C95}" presName="node" presStyleLbl="node1" presStyleIdx="13" presStyleCnt="14">
        <dgm:presLayoutVars>
          <dgm:bulletEnabled val="1"/>
        </dgm:presLayoutVars>
      </dgm:prSet>
      <dgm:spPr/>
    </dgm:pt>
  </dgm:ptLst>
  <dgm:cxnLst>
    <dgm:cxn modelId="{C8DCBB08-E79A-4B96-AFB0-B451EBEB8815}" srcId="{75A171A9-B8B1-42F3-B816-FCBD235FF1BD}" destId="{87EB6FDE-E456-47B6-872F-DB88EA82900D}" srcOrd="8" destOrd="0" parTransId="{D6B3EBB6-B786-446F-A7CE-370D6BE84E2B}" sibTransId="{1F71E2D7-2903-4EB7-9D45-2B3038255093}"/>
    <dgm:cxn modelId="{867F3F1E-AC10-4290-BC33-BE5AC2D58B1F}" srcId="{75A171A9-B8B1-42F3-B816-FCBD235FF1BD}" destId="{34F806DC-BF5E-4DAA-AC3A-FBF1BD525891}" srcOrd="2" destOrd="0" parTransId="{317726D7-AADF-45C9-984A-95A0CA53D8DD}" sibTransId="{08D40EED-F6AB-42A2-B751-42D733C547A1}"/>
    <dgm:cxn modelId="{36B3E720-25CC-42B7-A1D5-26DCCA9BBBF5}" type="presOf" srcId="{75A171A9-B8B1-42F3-B816-FCBD235FF1BD}" destId="{45DAE729-0513-4B78-B872-D586F9A34240}" srcOrd="0" destOrd="0" presId="urn:microsoft.com/office/officeart/2005/8/layout/default"/>
    <dgm:cxn modelId="{42892728-C10B-40AD-95BD-D14250305B8A}" srcId="{75A171A9-B8B1-42F3-B816-FCBD235FF1BD}" destId="{55C687E0-8F66-49C9-BE04-6E9C23068F13}" srcOrd="6" destOrd="0" parTransId="{5B939B93-E4F7-4A3E-BFB6-4A0854E3A9BB}" sibTransId="{731DB48D-F2A2-4C16-B160-124FC5E577A7}"/>
    <dgm:cxn modelId="{7230EC2A-A6B8-40EC-903A-EB945D2134E9}" srcId="{75A171A9-B8B1-42F3-B816-FCBD235FF1BD}" destId="{D34EDDB7-AC05-4FC7-A6A5-91E2496F6E97}" srcOrd="5" destOrd="0" parTransId="{F5AE6674-0136-4A50-B80D-5CF814BE1E97}" sibTransId="{D92B9F58-3858-4A6B-AE36-C719DAA6F892}"/>
    <dgm:cxn modelId="{0994862B-F577-4544-BFC1-9413C00A5963}" type="presOf" srcId="{D34EDDB7-AC05-4FC7-A6A5-91E2496F6E97}" destId="{0BCA6968-A1B2-4B29-B292-7198A4E725F4}" srcOrd="0" destOrd="0" presId="urn:microsoft.com/office/officeart/2005/8/layout/default"/>
    <dgm:cxn modelId="{01F3E52E-A400-4D93-872E-55861151C8C9}" type="presOf" srcId="{FD29F9DA-4F5C-462F-B478-58E0A88AD744}" destId="{4CA9D140-E0E3-41EE-A223-61BC9485D795}" srcOrd="0" destOrd="0" presId="urn:microsoft.com/office/officeart/2005/8/layout/default"/>
    <dgm:cxn modelId="{C891D748-385A-4F05-9B46-6E9667487003}" srcId="{75A171A9-B8B1-42F3-B816-FCBD235FF1BD}" destId="{58A10D5C-B193-4E61-86C7-3FAD36FFC7D7}" srcOrd="1" destOrd="0" parTransId="{6523F7C7-3C83-4985-ABE9-40E3D5249BF3}" sibTransId="{AE38A4A9-916E-4C2F-9AE3-CFFBE476CB6D}"/>
    <dgm:cxn modelId="{6D280349-8CFD-41C9-8229-B10784916274}" srcId="{75A171A9-B8B1-42F3-B816-FCBD235FF1BD}" destId="{9831F15D-558A-4FBC-A3CF-0FBC84AE13BE}" srcOrd="10" destOrd="0" parTransId="{8EA93C4A-051F-4C4E-85A4-6B6FA18A3A4E}" sibTransId="{F6DE996B-7896-4432-A551-C8FCC64DFD40}"/>
    <dgm:cxn modelId="{8EA81562-3FFC-4F1C-A11E-5F72AA589DE2}" srcId="{75A171A9-B8B1-42F3-B816-FCBD235FF1BD}" destId="{FD29F9DA-4F5C-462F-B478-58E0A88AD744}" srcOrd="0" destOrd="0" parTransId="{99C54417-08A6-4412-9108-9FD735E5342A}" sibTransId="{84BC48E5-AC04-441E-9570-A2E98A54E6BB}"/>
    <dgm:cxn modelId="{D2AA0B6C-4EB2-46D0-AC68-F85F6879BC90}" type="presOf" srcId="{B1E62274-ED26-4450-954D-521184B03C95}" destId="{05EC0596-C5A1-44C9-8A88-786496BB2487}" srcOrd="0" destOrd="0" presId="urn:microsoft.com/office/officeart/2005/8/layout/default"/>
    <dgm:cxn modelId="{64AD0771-DE4F-4026-9C75-11BA0072B224}" srcId="{75A171A9-B8B1-42F3-B816-FCBD235FF1BD}" destId="{0623A7A8-5B37-4811-B3F4-4B58A4A6F59D}" srcOrd="11" destOrd="0" parTransId="{F48A0917-1ECE-4811-9995-BE37B1A0FE5F}" sibTransId="{10F50C9B-D3AF-46A9-8704-FAA20A845517}"/>
    <dgm:cxn modelId="{FF6CBE71-BD01-46CC-890D-B9EEAF7E2C91}" srcId="{75A171A9-B8B1-42F3-B816-FCBD235FF1BD}" destId="{DD18E0D4-646A-453B-AB79-384DE758473E}" srcOrd="9" destOrd="0" parTransId="{D0B71E6D-57F6-4A98-A4F5-E9D4B95A39BC}" sibTransId="{885C2B80-75A6-4A69-8FB5-49845456378D}"/>
    <dgm:cxn modelId="{FFA6C277-7B19-49C1-9E8B-4356F329D037}" type="presOf" srcId="{9831F15D-558A-4FBC-A3CF-0FBC84AE13BE}" destId="{89EC9756-C2F0-4BA1-A648-27B5CBEC1DAD}" srcOrd="0" destOrd="0" presId="urn:microsoft.com/office/officeart/2005/8/layout/default"/>
    <dgm:cxn modelId="{A4CFA478-E8DD-4961-9431-066D6E5518AF}" type="presOf" srcId="{34F806DC-BF5E-4DAA-AC3A-FBF1BD525891}" destId="{EE0A8CAF-256D-4F0D-916B-0165E7329044}" srcOrd="0" destOrd="0" presId="urn:microsoft.com/office/officeart/2005/8/layout/default"/>
    <dgm:cxn modelId="{D7EC2380-EBAC-4D47-B959-DDABA582F2DC}" type="presOf" srcId="{55C687E0-8F66-49C9-BE04-6E9C23068F13}" destId="{EF5D41B5-C30B-4706-935D-F1A88FBF496A}" srcOrd="0" destOrd="0" presId="urn:microsoft.com/office/officeart/2005/8/layout/default"/>
    <dgm:cxn modelId="{0D4FDA80-8273-4812-AF39-4416EAAC252E}" type="presOf" srcId="{8C14351D-EF88-45BB-8742-2B9BCEF4B706}" destId="{F2549B5D-BFAF-4B53-9991-48D0431CE0FF}" srcOrd="0" destOrd="0" presId="urn:microsoft.com/office/officeart/2005/8/layout/default"/>
    <dgm:cxn modelId="{E57F5F8D-28CB-440C-924D-F0F85C39B5E6}" srcId="{75A171A9-B8B1-42F3-B816-FCBD235FF1BD}" destId="{1640CC1C-78EC-4152-B1A2-016D48BE5732}" srcOrd="3" destOrd="0" parTransId="{6E07EA24-DA27-4D26-8081-363F4B3D48F4}" sibTransId="{1F666593-E7A5-4DB2-BFEB-C11450C3E960}"/>
    <dgm:cxn modelId="{4C8547A3-A014-4992-A981-770EB6E5A3D5}" type="presOf" srcId="{0623A7A8-5B37-4811-B3F4-4B58A4A6F59D}" destId="{26199777-1730-4C76-BC40-9D7643267276}" srcOrd="0" destOrd="0" presId="urn:microsoft.com/office/officeart/2005/8/layout/default"/>
    <dgm:cxn modelId="{8E4CEFA5-C891-439C-A040-55DCA941DAEF}" type="presOf" srcId="{6261CB23-9CC2-48CC-B5AF-C974A6D875A7}" destId="{0E61ED6A-A0F3-4EDF-9154-57E90F2AD21D}" srcOrd="0" destOrd="0" presId="urn:microsoft.com/office/officeart/2005/8/layout/default"/>
    <dgm:cxn modelId="{031BCDB0-B281-4E28-A3F8-022946CD39CB}" srcId="{75A171A9-B8B1-42F3-B816-FCBD235FF1BD}" destId="{8C14351D-EF88-45BB-8742-2B9BCEF4B706}" srcOrd="12" destOrd="0" parTransId="{E7AD3D87-6EB3-4FF4-887F-299EC97652F4}" sibTransId="{F5851B29-69EC-4848-9DE6-B3719EE08FD5}"/>
    <dgm:cxn modelId="{EA86EAB6-F0B6-49F2-9B26-06BAB277A691}" srcId="{75A171A9-B8B1-42F3-B816-FCBD235FF1BD}" destId="{B1E62274-ED26-4450-954D-521184B03C95}" srcOrd="13" destOrd="0" parTransId="{218FF907-C4A3-4B25-BBD0-3E3C4D66D286}" sibTransId="{460748C7-CF12-4994-AC3F-FAC802E74F4A}"/>
    <dgm:cxn modelId="{15BAD3BC-0023-4034-8C6A-352C840AB686}" type="presOf" srcId="{25A87A6C-F97F-4BEA-A45E-CA4E2628CE56}" destId="{C555DFE6-0359-4E41-B293-6E5BEDD00F55}" srcOrd="0" destOrd="0" presId="urn:microsoft.com/office/officeart/2005/8/layout/default"/>
    <dgm:cxn modelId="{71A3E8BD-4DA9-408C-8831-363F15A916A2}" type="presOf" srcId="{58A10D5C-B193-4E61-86C7-3FAD36FFC7D7}" destId="{D66B6737-623D-4607-999A-04809F02C09A}" srcOrd="0" destOrd="0" presId="urn:microsoft.com/office/officeart/2005/8/layout/default"/>
    <dgm:cxn modelId="{A2C231C0-AD1B-4029-AB8E-722BB5E94C0A}" type="presOf" srcId="{DD18E0D4-646A-453B-AB79-384DE758473E}" destId="{79615A2D-61A9-4A87-80C9-0B297259A1E8}" srcOrd="0" destOrd="0" presId="urn:microsoft.com/office/officeart/2005/8/layout/default"/>
    <dgm:cxn modelId="{282325D6-82B7-481F-BEED-59FD5125E3E5}" type="presOf" srcId="{1640CC1C-78EC-4152-B1A2-016D48BE5732}" destId="{887708E3-B7CD-4D16-98E2-57061603F5B6}" srcOrd="0" destOrd="0" presId="urn:microsoft.com/office/officeart/2005/8/layout/default"/>
    <dgm:cxn modelId="{0F6461DD-5848-423C-9C90-A64C01310E95}" type="presOf" srcId="{87EB6FDE-E456-47B6-872F-DB88EA82900D}" destId="{78162BE1-A0C4-436A-A246-F7020E281E72}" srcOrd="0" destOrd="0" presId="urn:microsoft.com/office/officeart/2005/8/layout/default"/>
    <dgm:cxn modelId="{0661ABE2-F813-4198-9712-6F651B6548E5}" srcId="{75A171A9-B8B1-42F3-B816-FCBD235FF1BD}" destId="{6261CB23-9CC2-48CC-B5AF-C974A6D875A7}" srcOrd="4" destOrd="0" parTransId="{AEE20B7A-6A56-4D67-B0F2-32C40D8C2843}" sibTransId="{288BBF97-9547-42E5-A582-0596D36868A7}"/>
    <dgm:cxn modelId="{F846ACE8-3AEF-4EDB-9EB9-F16E0DD6A882}" srcId="{75A171A9-B8B1-42F3-B816-FCBD235FF1BD}" destId="{25A87A6C-F97F-4BEA-A45E-CA4E2628CE56}" srcOrd="7" destOrd="0" parTransId="{34A1F9E3-02DC-4721-9A45-3046BAEF1B82}" sibTransId="{E270C4E4-2BD7-43DB-99C2-D3CDD6314A6B}"/>
    <dgm:cxn modelId="{BC15C4CE-F874-457B-B56F-939713D0BD53}" type="presParOf" srcId="{45DAE729-0513-4B78-B872-D586F9A34240}" destId="{4CA9D140-E0E3-41EE-A223-61BC9485D795}" srcOrd="0" destOrd="0" presId="urn:microsoft.com/office/officeart/2005/8/layout/default"/>
    <dgm:cxn modelId="{07137E79-1613-4231-A541-E565354AEBC8}" type="presParOf" srcId="{45DAE729-0513-4B78-B872-D586F9A34240}" destId="{2B042270-E70A-4C0F-9FA2-5C35C190C536}" srcOrd="1" destOrd="0" presId="urn:microsoft.com/office/officeart/2005/8/layout/default"/>
    <dgm:cxn modelId="{9ED2110E-7BDB-416B-90F3-162134A229BD}" type="presParOf" srcId="{45DAE729-0513-4B78-B872-D586F9A34240}" destId="{D66B6737-623D-4607-999A-04809F02C09A}" srcOrd="2" destOrd="0" presId="urn:microsoft.com/office/officeart/2005/8/layout/default"/>
    <dgm:cxn modelId="{C9D777D6-7D2B-484D-87E5-AFE876307FD1}" type="presParOf" srcId="{45DAE729-0513-4B78-B872-D586F9A34240}" destId="{A39B7BB7-8EB8-49E5-A0BC-1C58829F77DA}" srcOrd="3" destOrd="0" presId="urn:microsoft.com/office/officeart/2005/8/layout/default"/>
    <dgm:cxn modelId="{BDE6F91F-F3BC-4A83-955C-47A3CA69F1D5}" type="presParOf" srcId="{45DAE729-0513-4B78-B872-D586F9A34240}" destId="{EE0A8CAF-256D-4F0D-916B-0165E7329044}" srcOrd="4" destOrd="0" presId="urn:microsoft.com/office/officeart/2005/8/layout/default"/>
    <dgm:cxn modelId="{DEBAE3B8-B8C4-43E7-8D35-45EAE744678F}" type="presParOf" srcId="{45DAE729-0513-4B78-B872-D586F9A34240}" destId="{74E07296-87EE-4367-8A40-3656607C1C90}" srcOrd="5" destOrd="0" presId="urn:microsoft.com/office/officeart/2005/8/layout/default"/>
    <dgm:cxn modelId="{632B4A5D-D93D-4422-A55D-08B684A19C0F}" type="presParOf" srcId="{45DAE729-0513-4B78-B872-D586F9A34240}" destId="{887708E3-B7CD-4D16-98E2-57061603F5B6}" srcOrd="6" destOrd="0" presId="urn:microsoft.com/office/officeart/2005/8/layout/default"/>
    <dgm:cxn modelId="{643804C0-4061-4C7C-B874-F52CB17531EE}" type="presParOf" srcId="{45DAE729-0513-4B78-B872-D586F9A34240}" destId="{9AA7E141-4462-4FA0-B190-549EC76CAD0C}" srcOrd="7" destOrd="0" presId="urn:microsoft.com/office/officeart/2005/8/layout/default"/>
    <dgm:cxn modelId="{B7A45854-4A2C-4F7A-B662-695C0B941FE3}" type="presParOf" srcId="{45DAE729-0513-4B78-B872-D586F9A34240}" destId="{0E61ED6A-A0F3-4EDF-9154-57E90F2AD21D}" srcOrd="8" destOrd="0" presId="urn:microsoft.com/office/officeart/2005/8/layout/default"/>
    <dgm:cxn modelId="{736DA842-DED7-4726-8EA0-2172056A5000}" type="presParOf" srcId="{45DAE729-0513-4B78-B872-D586F9A34240}" destId="{1B7B2EBA-7AA8-4540-A07E-A3FE764B81BA}" srcOrd="9" destOrd="0" presId="urn:microsoft.com/office/officeart/2005/8/layout/default"/>
    <dgm:cxn modelId="{8AE11032-4448-4F13-983C-3292E5DF3030}" type="presParOf" srcId="{45DAE729-0513-4B78-B872-D586F9A34240}" destId="{0BCA6968-A1B2-4B29-B292-7198A4E725F4}" srcOrd="10" destOrd="0" presId="urn:microsoft.com/office/officeart/2005/8/layout/default"/>
    <dgm:cxn modelId="{FD1390B1-F462-40A6-BF19-DEDE5C7EA7F5}" type="presParOf" srcId="{45DAE729-0513-4B78-B872-D586F9A34240}" destId="{61D7D210-34E9-4FB6-8432-C8AB6396BB10}" srcOrd="11" destOrd="0" presId="urn:microsoft.com/office/officeart/2005/8/layout/default"/>
    <dgm:cxn modelId="{2B32BB84-4A6D-4104-8A76-311467A77667}" type="presParOf" srcId="{45DAE729-0513-4B78-B872-D586F9A34240}" destId="{EF5D41B5-C30B-4706-935D-F1A88FBF496A}" srcOrd="12" destOrd="0" presId="urn:microsoft.com/office/officeart/2005/8/layout/default"/>
    <dgm:cxn modelId="{19B51B33-25A8-4FB9-9D1D-38D916F82EA4}" type="presParOf" srcId="{45DAE729-0513-4B78-B872-D586F9A34240}" destId="{951C71A9-D7CA-491A-8878-7278EE006C8A}" srcOrd="13" destOrd="0" presId="urn:microsoft.com/office/officeart/2005/8/layout/default"/>
    <dgm:cxn modelId="{7312118C-2558-4411-856D-0B7C87F58603}" type="presParOf" srcId="{45DAE729-0513-4B78-B872-D586F9A34240}" destId="{C555DFE6-0359-4E41-B293-6E5BEDD00F55}" srcOrd="14" destOrd="0" presId="urn:microsoft.com/office/officeart/2005/8/layout/default"/>
    <dgm:cxn modelId="{46B8B202-D487-4594-9503-4CED0F1C8A17}" type="presParOf" srcId="{45DAE729-0513-4B78-B872-D586F9A34240}" destId="{16523D88-FE9B-454C-A5D6-5E703503F7D6}" srcOrd="15" destOrd="0" presId="urn:microsoft.com/office/officeart/2005/8/layout/default"/>
    <dgm:cxn modelId="{DCA5456A-DF09-4686-9986-962FE4947C9C}" type="presParOf" srcId="{45DAE729-0513-4B78-B872-D586F9A34240}" destId="{78162BE1-A0C4-436A-A246-F7020E281E72}" srcOrd="16" destOrd="0" presId="urn:microsoft.com/office/officeart/2005/8/layout/default"/>
    <dgm:cxn modelId="{8079BBEF-746C-422A-B467-F9F0BB0ECE0F}" type="presParOf" srcId="{45DAE729-0513-4B78-B872-D586F9A34240}" destId="{211BBF47-1A77-47A5-ABE3-4068071E51AB}" srcOrd="17" destOrd="0" presId="urn:microsoft.com/office/officeart/2005/8/layout/default"/>
    <dgm:cxn modelId="{11F89256-2B74-4727-8E52-19729F657C75}" type="presParOf" srcId="{45DAE729-0513-4B78-B872-D586F9A34240}" destId="{79615A2D-61A9-4A87-80C9-0B297259A1E8}" srcOrd="18" destOrd="0" presId="urn:microsoft.com/office/officeart/2005/8/layout/default"/>
    <dgm:cxn modelId="{37E8A280-9D37-4E6D-BBAA-8B6552C8EFB8}" type="presParOf" srcId="{45DAE729-0513-4B78-B872-D586F9A34240}" destId="{02B8CAC5-5A86-40B9-AF6C-268DA0135167}" srcOrd="19" destOrd="0" presId="urn:microsoft.com/office/officeart/2005/8/layout/default"/>
    <dgm:cxn modelId="{07E81497-DB00-47A5-9578-C0571F83E58A}" type="presParOf" srcId="{45DAE729-0513-4B78-B872-D586F9A34240}" destId="{89EC9756-C2F0-4BA1-A648-27B5CBEC1DAD}" srcOrd="20" destOrd="0" presId="urn:microsoft.com/office/officeart/2005/8/layout/default"/>
    <dgm:cxn modelId="{0267A5D7-99C3-482C-83C6-D9E7CF7663FE}" type="presParOf" srcId="{45DAE729-0513-4B78-B872-D586F9A34240}" destId="{A4A73D48-564A-4A10-9522-F4F7DF58622F}" srcOrd="21" destOrd="0" presId="urn:microsoft.com/office/officeart/2005/8/layout/default"/>
    <dgm:cxn modelId="{F6BFEFC9-31BC-4E06-9A27-2CF540D6D9D5}" type="presParOf" srcId="{45DAE729-0513-4B78-B872-D586F9A34240}" destId="{26199777-1730-4C76-BC40-9D7643267276}" srcOrd="22" destOrd="0" presId="urn:microsoft.com/office/officeart/2005/8/layout/default"/>
    <dgm:cxn modelId="{064CEA71-2EE6-405F-872D-65FB2263FB93}" type="presParOf" srcId="{45DAE729-0513-4B78-B872-D586F9A34240}" destId="{C0E4A214-24AA-4929-B602-F72245045412}" srcOrd="23" destOrd="0" presId="urn:microsoft.com/office/officeart/2005/8/layout/default"/>
    <dgm:cxn modelId="{8EA240E4-68AB-4027-AD99-25AB983D837E}" type="presParOf" srcId="{45DAE729-0513-4B78-B872-D586F9A34240}" destId="{F2549B5D-BFAF-4B53-9991-48D0431CE0FF}" srcOrd="24" destOrd="0" presId="urn:microsoft.com/office/officeart/2005/8/layout/default"/>
    <dgm:cxn modelId="{E2A7FAE7-1914-4121-AEA0-17EDC1E70ADB}" type="presParOf" srcId="{45DAE729-0513-4B78-B872-D586F9A34240}" destId="{C9BC4219-A732-4DFD-B8AE-D17006FE4911}" srcOrd="25" destOrd="0" presId="urn:microsoft.com/office/officeart/2005/8/layout/default"/>
    <dgm:cxn modelId="{79D97B89-6F09-4AEC-8D30-F88830F97752}" type="presParOf" srcId="{45DAE729-0513-4B78-B872-D586F9A34240}" destId="{05EC0596-C5A1-44C9-8A88-786496BB2487}" srcOrd="2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D2D16E-555B-EC40-9D83-95ADB7B527AE}"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en-GB"/>
        </a:p>
      </dgm:t>
    </dgm:pt>
    <dgm:pt modelId="{4B09F994-46B8-9945-A73D-8A821533A4FD}">
      <dgm:prSet phldrT="[Text]"/>
      <dgm:spPr/>
      <dgm:t>
        <a:bodyPr/>
        <a:lstStyle/>
        <a:p>
          <a:r>
            <a:rPr lang="en-GB"/>
            <a:t>Disguised compliance</a:t>
          </a:r>
          <a:r>
            <a:rPr lang="en-GB" b="1"/>
            <a:t> </a:t>
          </a:r>
          <a:endParaRPr lang="en-GB"/>
        </a:p>
      </dgm:t>
    </dgm:pt>
    <dgm:pt modelId="{736FBB24-BA0E-AE42-AD28-A21E8A5F4752}" type="parTrans" cxnId="{2B3D73FA-6DA2-0C40-B89F-410E310B4BF7}">
      <dgm:prSet/>
      <dgm:spPr/>
      <dgm:t>
        <a:bodyPr/>
        <a:lstStyle/>
        <a:p>
          <a:endParaRPr lang="en-GB"/>
        </a:p>
      </dgm:t>
    </dgm:pt>
    <dgm:pt modelId="{38FE9CD3-64FD-FD47-AE72-79B129ADDD7C}" type="sibTrans" cxnId="{2B3D73FA-6DA2-0C40-B89F-410E310B4BF7}">
      <dgm:prSet/>
      <dgm:spPr/>
      <dgm:t>
        <a:bodyPr/>
        <a:lstStyle/>
        <a:p>
          <a:endParaRPr lang="en-GB"/>
        </a:p>
      </dgm:t>
    </dgm:pt>
    <dgm:pt modelId="{697813E1-DE94-634A-8CFD-FC284CC176A5}">
      <dgm:prSet phldrT="[Text]"/>
      <dgm:spPr/>
      <dgm:t>
        <a:bodyPr/>
        <a:lstStyle/>
        <a:p>
          <a:r>
            <a:rPr lang="en-GB" b="0"/>
            <a:t>Knowing</a:t>
          </a:r>
          <a:r>
            <a:rPr lang="en-GB" b="0" baseline="0"/>
            <a:t> but not knowing </a:t>
          </a:r>
          <a:endParaRPr lang="en-GB"/>
        </a:p>
      </dgm:t>
    </dgm:pt>
    <dgm:pt modelId="{55DF455B-5D16-5D4F-AA10-0BB21F9D174B}" type="parTrans" cxnId="{03A0A7A8-C9D0-CA4F-9183-40B8BDAE4FD4}">
      <dgm:prSet/>
      <dgm:spPr/>
      <dgm:t>
        <a:bodyPr/>
        <a:lstStyle/>
        <a:p>
          <a:endParaRPr lang="en-GB"/>
        </a:p>
      </dgm:t>
    </dgm:pt>
    <dgm:pt modelId="{F826D768-E568-494D-8BDC-F6A03C5E95FF}" type="sibTrans" cxnId="{03A0A7A8-C9D0-CA4F-9183-40B8BDAE4FD4}">
      <dgm:prSet/>
      <dgm:spPr/>
      <dgm:t>
        <a:bodyPr/>
        <a:lstStyle/>
        <a:p>
          <a:endParaRPr lang="en-GB"/>
        </a:p>
      </dgm:t>
    </dgm:pt>
    <dgm:pt modelId="{79322893-EF46-BB44-BE47-27684E4E625A}">
      <dgm:prSet/>
      <dgm:spPr/>
      <dgm:t>
        <a:bodyPr/>
        <a:lstStyle/>
        <a:p>
          <a:r>
            <a:rPr lang="en-GB"/>
            <a:t>Rule of optimism</a:t>
          </a:r>
          <a:endParaRPr lang="en-GB" b="1"/>
        </a:p>
      </dgm:t>
    </dgm:pt>
    <dgm:pt modelId="{7BB71740-3C6F-B540-B594-A21E608C4536}" type="parTrans" cxnId="{B297DA8B-EED6-0042-BAD3-B19309103DD6}">
      <dgm:prSet/>
      <dgm:spPr/>
      <dgm:t>
        <a:bodyPr/>
        <a:lstStyle/>
        <a:p>
          <a:endParaRPr lang="en-GB"/>
        </a:p>
      </dgm:t>
    </dgm:pt>
    <dgm:pt modelId="{C0646333-37F4-BF46-8409-2AA4C079E0CA}" type="sibTrans" cxnId="{B297DA8B-EED6-0042-BAD3-B19309103DD6}">
      <dgm:prSet/>
      <dgm:spPr/>
      <dgm:t>
        <a:bodyPr/>
        <a:lstStyle/>
        <a:p>
          <a:endParaRPr lang="en-GB"/>
        </a:p>
      </dgm:t>
    </dgm:pt>
    <dgm:pt modelId="{132349AC-1BD5-564C-83D1-8C4D3F176B39}">
      <dgm:prSet/>
      <dgm:spPr/>
      <dgm:t>
        <a:bodyPr/>
        <a:lstStyle/>
        <a:p>
          <a:r>
            <a:rPr lang="en-GB"/>
            <a:t>Accumulating risk</a:t>
          </a:r>
          <a:endParaRPr lang="en-GB" b="1"/>
        </a:p>
      </dgm:t>
    </dgm:pt>
    <dgm:pt modelId="{6838FDE6-81B8-EF4D-9524-421FB586260B}" type="parTrans" cxnId="{B7314185-773D-7440-86C1-08CA721CAD40}">
      <dgm:prSet/>
      <dgm:spPr/>
      <dgm:t>
        <a:bodyPr/>
        <a:lstStyle/>
        <a:p>
          <a:endParaRPr lang="en-GB"/>
        </a:p>
      </dgm:t>
    </dgm:pt>
    <dgm:pt modelId="{D43D1BE4-6701-114B-A873-B48C2D7DFE97}" type="sibTrans" cxnId="{B7314185-773D-7440-86C1-08CA721CAD40}">
      <dgm:prSet/>
      <dgm:spPr/>
      <dgm:t>
        <a:bodyPr/>
        <a:lstStyle/>
        <a:p>
          <a:endParaRPr lang="en-GB"/>
        </a:p>
      </dgm:t>
    </dgm:pt>
    <dgm:pt modelId="{0B80033F-3764-F346-B086-E0BFF37B1965}" type="pres">
      <dgm:prSet presAssocID="{ACD2D16E-555B-EC40-9D83-95ADB7B527AE}" presName="Name0" presStyleCnt="0">
        <dgm:presLayoutVars>
          <dgm:dir/>
          <dgm:resizeHandles val="exact"/>
        </dgm:presLayoutVars>
      </dgm:prSet>
      <dgm:spPr/>
    </dgm:pt>
    <dgm:pt modelId="{289B5A1D-FF92-6542-B8C1-01FFEC811C3B}" type="pres">
      <dgm:prSet presAssocID="{4B09F994-46B8-9945-A73D-8A821533A4FD}" presName="Name5" presStyleLbl="vennNode1" presStyleIdx="0" presStyleCnt="4">
        <dgm:presLayoutVars>
          <dgm:bulletEnabled val="1"/>
        </dgm:presLayoutVars>
      </dgm:prSet>
      <dgm:spPr/>
    </dgm:pt>
    <dgm:pt modelId="{CEECA5ED-1D2F-A845-8741-15E296AD4DD4}" type="pres">
      <dgm:prSet presAssocID="{38FE9CD3-64FD-FD47-AE72-79B129ADDD7C}" presName="space" presStyleCnt="0"/>
      <dgm:spPr/>
    </dgm:pt>
    <dgm:pt modelId="{C12E8CC3-BF5A-ED4D-A14F-E694E2F6678F}" type="pres">
      <dgm:prSet presAssocID="{697813E1-DE94-634A-8CFD-FC284CC176A5}" presName="Name5" presStyleLbl="vennNode1" presStyleIdx="1" presStyleCnt="4">
        <dgm:presLayoutVars>
          <dgm:bulletEnabled val="1"/>
        </dgm:presLayoutVars>
      </dgm:prSet>
      <dgm:spPr/>
    </dgm:pt>
    <dgm:pt modelId="{050D4A88-180D-E847-8AF4-26717FAD10AE}" type="pres">
      <dgm:prSet presAssocID="{F826D768-E568-494D-8BDC-F6A03C5E95FF}" presName="space" presStyleCnt="0"/>
      <dgm:spPr/>
    </dgm:pt>
    <dgm:pt modelId="{D35F951C-930F-5847-B80B-C6CC892BA11E}" type="pres">
      <dgm:prSet presAssocID="{132349AC-1BD5-564C-83D1-8C4D3F176B39}" presName="Name5" presStyleLbl="vennNode1" presStyleIdx="2" presStyleCnt="4">
        <dgm:presLayoutVars>
          <dgm:bulletEnabled val="1"/>
        </dgm:presLayoutVars>
      </dgm:prSet>
      <dgm:spPr/>
    </dgm:pt>
    <dgm:pt modelId="{6E60E575-0CE0-FF4A-A1BB-2F0B7A3DEFF7}" type="pres">
      <dgm:prSet presAssocID="{D43D1BE4-6701-114B-A873-B48C2D7DFE97}" presName="space" presStyleCnt="0"/>
      <dgm:spPr/>
    </dgm:pt>
    <dgm:pt modelId="{040369B7-5F69-9B4D-8BEC-35CFC61B70F8}" type="pres">
      <dgm:prSet presAssocID="{79322893-EF46-BB44-BE47-27684E4E625A}" presName="Name5" presStyleLbl="vennNode1" presStyleIdx="3" presStyleCnt="4">
        <dgm:presLayoutVars>
          <dgm:bulletEnabled val="1"/>
        </dgm:presLayoutVars>
      </dgm:prSet>
      <dgm:spPr/>
    </dgm:pt>
  </dgm:ptLst>
  <dgm:cxnLst>
    <dgm:cxn modelId="{A6513718-3256-8B44-9520-46674D5CBEF1}" type="presOf" srcId="{4B09F994-46B8-9945-A73D-8A821533A4FD}" destId="{289B5A1D-FF92-6542-B8C1-01FFEC811C3B}" srcOrd="0" destOrd="0" presId="urn:microsoft.com/office/officeart/2005/8/layout/venn3"/>
    <dgm:cxn modelId="{90E36E4D-6E8D-5946-B2CA-4393A672CA33}" type="presOf" srcId="{132349AC-1BD5-564C-83D1-8C4D3F176B39}" destId="{D35F951C-930F-5847-B80B-C6CC892BA11E}" srcOrd="0" destOrd="0" presId="urn:microsoft.com/office/officeart/2005/8/layout/venn3"/>
    <dgm:cxn modelId="{B7314185-773D-7440-86C1-08CA721CAD40}" srcId="{ACD2D16E-555B-EC40-9D83-95ADB7B527AE}" destId="{132349AC-1BD5-564C-83D1-8C4D3F176B39}" srcOrd="2" destOrd="0" parTransId="{6838FDE6-81B8-EF4D-9524-421FB586260B}" sibTransId="{D43D1BE4-6701-114B-A873-B48C2D7DFE97}"/>
    <dgm:cxn modelId="{B297DA8B-EED6-0042-BAD3-B19309103DD6}" srcId="{ACD2D16E-555B-EC40-9D83-95ADB7B527AE}" destId="{79322893-EF46-BB44-BE47-27684E4E625A}" srcOrd="3" destOrd="0" parTransId="{7BB71740-3C6F-B540-B594-A21E608C4536}" sibTransId="{C0646333-37F4-BF46-8409-2AA4C079E0CA}"/>
    <dgm:cxn modelId="{03A0A7A8-C9D0-CA4F-9183-40B8BDAE4FD4}" srcId="{ACD2D16E-555B-EC40-9D83-95ADB7B527AE}" destId="{697813E1-DE94-634A-8CFD-FC284CC176A5}" srcOrd="1" destOrd="0" parTransId="{55DF455B-5D16-5D4F-AA10-0BB21F9D174B}" sibTransId="{F826D768-E568-494D-8BDC-F6A03C5E95FF}"/>
    <dgm:cxn modelId="{5EE145C7-DD01-824F-B895-791A0297BC6A}" type="presOf" srcId="{79322893-EF46-BB44-BE47-27684E4E625A}" destId="{040369B7-5F69-9B4D-8BEC-35CFC61B70F8}" srcOrd="0" destOrd="0" presId="urn:microsoft.com/office/officeart/2005/8/layout/venn3"/>
    <dgm:cxn modelId="{0C7963DE-B289-604C-814E-443396591DA7}" type="presOf" srcId="{ACD2D16E-555B-EC40-9D83-95ADB7B527AE}" destId="{0B80033F-3764-F346-B086-E0BFF37B1965}" srcOrd="0" destOrd="0" presId="urn:microsoft.com/office/officeart/2005/8/layout/venn3"/>
    <dgm:cxn modelId="{F5253CEF-562D-F942-ADE6-C3E751E325A3}" type="presOf" srcId="{697813E1-DE94-634A-8CFD-FC284CC176A5}" destId="{C12E8CC3-BF5A-ED4D-A14F-E694E2F6678F}" srcOrd="0" destOrd="0" presId="urn:microsoft.com/office/officeart/2005/8/layout/venn3"/>
    <dgm:cxn modelId="{2B3D73FA-6DA2-0C40-B89F-410E310B4BF7}" srcId="{ACD2D16E-555B-EC40-9D83-95ADB7B527AE}" destId="{4B09F994-46B8-9945-A73D-8A821533A4FD}" srcOrd="0" destOrd="0" parTransId="{736FBB24-BA0E-AE42-AD28-A21E8A5F4752}" sibTransId="{38FE9CD3-64FD-FD47-AE72-79B129ADDD7C}"/>
    <dgm:cxn modelId="{E51F83D2-9811-AD43-B5C8-DDC021D19B60}" type="presParOf" srcId="{0B80033F-3764-F346-B086-E0BFF37B1965}" destId="{289B5A1D-FF92-6542-B8C1-01FFEC811C3B}" srcOrd="0" destOrd="0" presId="urn:microsoft.com/office/officeart/2005/8/layout/venn3"/>
    <dgm:cxn modelId="{5E176BCC-C419-374D-8729-ADC16D3E84EA}" type="presParOf" srcId="{0B80033F-3764-F346-B086-E0BFF37B1965}" destId="{CEECA5ED-1D2F-A845-8741-15E296AD4DD4}" srcOrd="1" destOrd="0" presId="urn:microsoft.com/office/officeart/2005/8/layout/venn3"/>
    <dgm:cxn modelId="{164BEBC6-0D4C-1646-86EB-268FE7EEEF74}" type="presParOf" srcId="{0B80033F-3764-F346-B086-E0BFF37B1965}" destId="{C12E8CC3-BF5A-ED4D-A14F-E694E2F6678F}" srcOrd="2" destOrd="0" presId="urn:microsoft.com/office/officeart/2005/8/layout/venn3"/>
    <dgm:cxn modelId="{1B72C8F6-07C3-7F42-9B64-DD601F3E33E8}" type="presParOf" srcId="{0B80033F-3764-F346-B086-E0BFF37B1965}" destId="{050D4A88-180D-E847-8AF4-26717FAD10AE}" srcOrd="3" destOrd="0" presId="urn:microsoft.com/office/officeart/2005/8/layout/venn3"/>
    <dgm:cxn modelId="{73F6DF62-7A4A-E241-84D2-16C57EA229A8}" type="presParOf" srcId="{0B80033F-3764-F346-B086-E0BFF37B1965}" destId="{D35F951C-930F-5847-B80B-C6CC892BA11E}" srcOrd="4" destOrd="0" presId="urn:microsoft.com/office/officeart/2005/8/layout/venn3"/>
    <dgm:cxn modelId="{F74E849A-ED72-984B-BD58-4C899CE4AC0B}" type="presParOf" srcId="{0B80033F-3764-F346-B086-E0BFF37B1965}" destId="{6E60E575-0CE0-FF4A-A1BB-2F0B7A3DEFF7}" srcOrd="5" destOrd="0" presId="urn:microsoft.com/office/officeart/2005/8/layout/venn3"/>
    <dgm:cxn modelId="{CCAF6C2F-1763-C242-8E0A-19F21716F377}" type="presParOf" srcId="{0B80033F-3764-F346-B086-E0BFF37B1965}" destId="{040369B7-5F69-9B4D-8BEC-35CFC61B70F8}"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B343EA-9AC3-4B44-B122-5D6E59A0E2D0}" type="doc">
      <dgm:prSet loTypeId="urn:microsoft.com/office/officeart/2005/8/layout/arrow1" loCatId="relationship" qsTypeId="urn:microsoft.com/office/officeart/2005/8/quickstyle/simple1" qsCatId="simple" csTypeId="urn:microsoft.com/office/officeart/2005/8/colors/colorful4" csCatId="colorful" phldr="1"/>
      <dgm:spPr/>
    </dgm:pt>
    <dgm:pt modelId="{2F8F2A49-5129-1C4E-9924-6C927B0B4D56}">
      <dgm:prSet phldrT="[Text]"/>
      <dgm:spPr/>
      <dgm:t>
        <a:bodyPr/>
        <a:lstStyle/>
        <a:p>
          <a:r>
            <a:rPr lang="en-GB" b="1"/>
            <a:t>Normalisation </a:t>
          </a:r>
        </a:p>
      </dgm:t>
    </dgm:pt>
    <dgm:pt modelId="{05A64D00-F632-3B46-A4B5-02C1284480B2}" type="parTrans" cxnId="{88ECE8B0-DCE8-484E-8FE4-DDDB7115AAF7}">
      <dgm:prSet/>
      <dgm:spPr/>
      <dgm:t>
        <a:bodyPr/>
        <a:lstStyle/>
        <a:p>
          <a:endParaRPr lang="en-GB"/>
        </a:p>
      </dgm:t>
    </dgm:pt>
    <dgm:pt modelId="{CE28E1D5-256A-0F45-9D47-1A1645B04DAD}" type="sibTrans" cxnId="{88ECE8B0-DCE8-484E-8FE4-DDDB7115AAF7}">
      <dgm:prSet/>
      <dgm:spPr/>
      <dgm:t>
        <a:bodyPr/>
        <a:lstStyle/>
        <a:p>
          <a:endParaRPr lang="en-GB"/>
        </a:p>
      </dgm:t>
    </dgm:pt>
    <dgm:pt modelId="{316FAD41-99FA-4340-963F-71A37A5AA796}">
      <dgm:prSet phldrT="[Text]"/>
      <dgm:spPr/>
      <dgm:t>
        <a:bodyPr/>
        <a:lstStyle/>
        <a:p>
          <a:r>
            <a:rPr lang="en-GB" b="1"/>
            <a:t>Confirmation bias</a:t>
          </a:r>
        </a:p>
      </dgm:t>
    </dgm:pt>
    <dgm:pt modelId="{79296B6A-17B5-7049-A242-E90B933F1251}" type="parTrans" cxnId="{2BDDE46B-21E9-C64B-B703-69D38144CF41}">
      <dgm:prSet/>
      <dgm:spPr/>
      <dgm:t>
        <a:bodyPr/>
        <a:lstStyle/>
        <a:p>
          <a:endParaRPr lang="en-GB"/>
        </a:p>
      </dgm:t>
    </dgm:pt>
    <dgm:pt modelId="{0F874905-9833-724C-95F9-9E1F807C6267}" type="sibTrans" cxnId="{2BDDE46B-21E9-C64B-B703-69D38144CF41}">
      <dgm:prSet/>
      <dgm:spPr/>
      <dgm:t>
        <a:bodyPr/>
        <a:lstStyle/>
        <a:p>
          <a:endParaRPr lang="en-GB"/>
        </a:p>
      </dgm:t>
    </dgm:pt>
    <dgm:pt modelId="{7FD3E49B-DD23-D747-88BF-2BE9DB7E3DF0}">
      <dgm:prSet phldrT="[Text]" custT="1"/>
      <dgm:spPr/>
      <dgm:t>
        <a:bodyPr/>
        <a:lstStyle/>
        <a:p>
          <a:r>
            <a:rPr lang="en-GB" sz="2400" b="1"/>
            <a:t>Professional deference</a:t>
          </a:r>
        </a:p>
      </dgm:t>
    </dgm:pt>
    <dgm:pt modelId="{E17C2AE8-EA34-8A45-B9AF-2CA42087B7A1}" type="parTrans" cxnId="{E8BED02E-4B9B-B54E-8487-6B0E1DC494E6}">
      <dgm:prSet/>
      <dgm:spPr/>
      <dgm:t>
        <a:bodyPr/>
        <a:lstStyle/>
        <a:p>
          <a:endParaRPr lang="en-GB"/>
        </a:p>
      </dgm:t>
    </dgm:pt>
    <dgm:pt modelId="{21C6824F-B3E1-224D-A8A6-4234BB2953AA}" type="sibTrans" cxnId="{E8BED02E-4B9B-B54E-8487-6B0E1DC494E6}">
      <dgm:prSet/>
      <dgm:spPr/>
      <dgm:t>
        <a:bodyPr/>
        <a:lstStyle/>
        <a:p>
          <a:endParaRPr lang="en-GB"/>
        </a:p>
      </dgm:t>
    </dgm:pt>
    <dgm:pt modelId="{B123BF9F-EB7C-8242-8B87-8DFC5A6DBCCB}">
      <dgm:prSet/>
      <dgm:spPr/>
      <dgm:t>
        <a:bodyPr/>
        <a:lstStyle/>
        <a:p>
          <a:r>
            <a:rPr lang="en-GB" b="1"/>
            <a:t>Lack of confidence in managing tension and dealing with uncertainty</a:t>
          </a:r>
        </a:p>
      </dgm:t>
    </dgm:pt>
    <dgm:pt modelId="{2D4E7235-70A2-684A-BBB7-6FDAD73F2739}" type="parTrans" cxnId="{5A0CD427-6598-6344-A37D-042FF848BEEF}">
      <dgm:prSet/>
      <dgm:spPr/>
      <dgm:t>
        <a:bodyPr/>
        <a:lstStyle/>
        <a:p>
          <a:endParaRPr lang="en-GB"/>
        </a:p>
      </dgm:t>
    </dgm:pt>
    <dgm:pt modelId="{8B4B4BD6-D644-2249-B481-5A1569AC15C5}" type="sibTrans" cxnId="{5A0CD427-6598-6344-A37D-042FF848BEEF}">
      <dgm:prSet/>
      <dgm:spPr/>
      <dgm:t>
        <a:bodyPr/>
        <a:lstStyle/>
        <a:p>
          <a:endParaRPr lang="en-GB"/>
        </a:p>
      </dgm:t>
    </dgm:pt>
    <dgm:pt modelId="{2E4933D3-E64A-4F9C-911D-161114981877}" type="pres">
      <dgm:prSet presAssocID="{C1B343EA-9AC3-4B44-B122-5D6E59A0E2D0}" presName="cycle" presStyleCnt="0">
        <dgm:presLayoutVars>
          <dgm:dir/>
          <dgm:resizeHandles val="exact"/>
        </dgm:presLayoutVars>
      </dgm:prSet>
      <dgm:spPr/>
    </dgm:pt>
    <dgm:pt modelId="{4A9BAB93-607C-4E12-8A1D-BA3764F47B32}" type="pres">
      <dgm:prSet presAssocID="{2F8F2A49-5129-1C4E-9924-6C927B0B4D56}" presName="arrow" presStyleLbl="node1" presStyleIdx="0" presStyleCnt="4">
        <dgm:presLayoutVars>
          <dgm:bulletEnabled val="1"/>
        </dgm:presLayoutVars>
      </dgm:prSet>
      <dgm:spPr/>
    </dgm:pt>
    <dgm:pt modelId="{87079E60-B91D-48B8-A88A-822B6EBDED45}" type="pres">
      <dgm:prSet presAssocID="{316FAD41-99FA-4340-963F-71A37A5AA796}" presName="arrow" presStyleLbl="node1" presStyleIdx="1" presStyleCnt="4">
        <dgm:presLayoutVars>
          <dgm:bulletEnabled val="1"/>
        </dgm:presLayoutVars>
      </dgm:prSet>
      <dgm:spPr/>
    </dgm:pt>
    <dgm:pt modelId="{D2DCFE02-226B-477E-BE2A-C0809D5669EB}" type="pres">
      <dgm:prSet presAssocID="{B123BF9F-EB7C-8242-8B87-8DFC5A6DBCCB}" presName="arrow" presStyleLbl="node1" presStyleIdx="2" presStyleCnt="4">
        <dgm:presLayoutVars>
          <dgm:bulletEnabled val="1"/>
        </dgm:presLayoutVars>
      </dgm:prSet>
      <dgm:spPr/>
    </dgm:pt>
    <dgm:pt modelId="{115B59B1-D27D-4C2C-B359-6C19EE26D0D0}" type="pres">
      <dgm:prSet presAssocID="{7FD3E49B-DD23-D747-88BF-2BE9DB7E3DF0}" presName="arrow" presStyleLbl="node1" presStyleIdx="3" presStyleCnt="4">
        <dgm:presLayoutVars>
          <dgm:bulletEnabled val="1"/>
        </dgm:presLayoutVars>
      </dgm:prSet>
      <dgm:spPr/>
    </dgm:pt>
  </dgm:ptLst>
  <dgm:cxnLst>
    <dgm:cxn modelId="{5A0CD427-6598-6344-A37D-042FF848BEEF}" srcId="{C1B343EA-9AC3-4B44-B122-5D6E59A0E2D0}" destId="{B123BF9F-EB7C-8242-8B87-8DFC5A6DBCCB}" srcOrd="2" destOrd="0" parTransId="{2D4E7235-70A2-684A-BBB7-6FDAD73F2739}" sibTransId="{8B4B4BD6-D644-2249-B481-5A1569AC15C5}"/>
    <dgm:cxn modelId="{E8BED02E-4B9B-B54E-8487-6B0E1DC494E6}" srcId="{C1B343EA-9AC3-4B44-B122-5D6E59A0E2D0}" destId="{7FD3E49B-DD23-D747-88BF-2BE9DB7E3DF0}" srcOrd="3" destOrd="0" parTransId="{E17C2AE8-EA34-8A45-B9AF-2CA42087B7A1}" sibTransId="{21C6824F-B3E1-224D-A8A6-4234BB2953AA}"/>
    <dgm:cxn modelId="{F979CA46-2C36-42A3-8997-008ACD202793}" type="presOf" srcId="{2F8F2A49-5129-1C4E-9924-6C927B0B4D56}" destId="{4A9BAB93-607C-4E12-8A1D-BA3764F47B32}" srcOrd="0" destOrd="0" presId="urn:microsoft.com/office/officeart/2005/8/layout/arrow1"/>
    <dgm:cxn modelId="{5FA64963-1102-4C4E-BE0C-32C3B94161C7}" type="presOf" srcId="{C1B343EA-9AC3-4B44-B122-5D6E59A0E2D0}" destId="{2E4933D3-E64A-4F9C-911D-161114981877}" srcOrd="0" destOrd="0" presId="urn:microsoft.com/office/officeart/2005/8/layout/arrow1"/>
    <dgm:cxn modelId="{2BDDE46B-21E9-C64B-B703-69D38144CF41}" srcId="{C1B343EA-9AC3-4B44-B122-5D6E59A0E2D0}" destId="{316FAD41-99FA-4340-963F-71A37A5AA796}" srcOrd="1" destOrd="0" parTransId="{79296B6A-17B5-7049-A242-E90B933F1251}" sibTransId="{0F874905-9833-724C-95F9-9E1F807C6267}"/>
    <dgm:cxn modelId="{4CA903A0-28A1-44E3-A455-69E4037AA684}" type="presOf" srcId="{316FAD41-99FA-4340-963F-71A37A5AA796}" destId="{87079E60-B91D-48B8-A88A-822B6EBDED45}" srcOrd="0" destOrd="0" presId="urn:microsoft.com/office/officeart/2005/8/layout/arrow1"/>
    <dgm:cxn modelId="{88ECE8B0-DCE8-484E-8FE4-DDDB7115AAF7}" srcId="{C1B343EA-9AC3-4B44-B122-5D6E59A0E2D0}" destId="{2F8F2A49-5129-1C4E-9924-6C927B0B4D56}" srcOrd="0" destOrd="0" parTransId="{05A64D00-F632-3B46-A4B5-02C1284480B2}" sibTransId="{CE28E1D5-256A-0F45-9D47-1A1645B04DAD}"/>
    <dgm:cxn modelId="{92D08DC9-E2AE-40EA-844A-B9F2948522FD}" type="presOf" srcId="{7FD3E49B-DD23-D747-88BF-2BE9DB7E3DF0}" destId="{115B59B1-D27D-4C2C-B359-6C19EE26D0D0}" srcOrd="0" destOrd="0" presId="urn:microsoft.com/office/officeart/2005/8/layout/arrow1"/>
    <dgm:cxn modelId="{11E08DE7-6F00-4C8F-9055-BCC0B8A5DE2F}" type="presOf" srcId="{B123BF9F-EB7C-8242-8B87-8DFC5A6DBCCB}" destId="{D2DCFE02-226B-477E-BE2A-C0809D5669EB}" srcOrd="0" destOrd="0" presId="urn:microsoft.com/office/officeart/2005/8/layout/arrow1"/>
    <dgm:cxn modelId="{50ABFCF1-2587-4BD2-A626-423811A6D1E8}" type="presParOf" srcId="{2E4933D3-E64A-4F9C-911D-161114981877}" destId="{4A9BAB93-607C-4E12-8A1D-BA3764F47B32}" srcOrd="0" destOrd="0" presId="urn:microsoft.com/office/officeart/2005/8/layout/arrow1"/>
    <dgm:cxn modelId="{F5EEB451-DEB9-4C33-A950-40E3CC8B9CF9}" type="presParOf" srcId="{2E4933D3-E64A-4F9C-911D-161114981877}" destId="{87079E60-B91D-48B8-A88A-822B6EBDED45}" srcOrd="1" destOrd="0" presId="urn:microsoft.com/office/officeart/2005/8/layout/arrow1"/>
    <dgm:cxn modelId="{5C4A7D11-91F4-4D4C-830D-35825C8C7972}" type="presParOf" srcId="{2E4933D3-E64A-4F9C-911D-161114981877}" destId="{D2DCFE02-226B-477E-BE2A-C0809D5669EB}" srcOrd="2" destOrd="0" presId="urn:microsoft.com/office/officeart/2005/8/layout/arrow1"/>
    <dgm:cxn modelId="{47004FD6-8A73-4F55-BE3B-EDF0F5E50A41}" type="presParOf" srcId="{2E4933D3-E64A-4F9C-911D-161114981877}" destId="{115B59B1-D27D-4C2C-B359-6C19EE26D0D0}" srcOrd="3"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D2D16E-555B-EC40-9D83-95ADB7B527AE}"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en-GB"/>
        </a:p>
      </dgm:t>
    </dgm:pt>
    <dgm:pt modelId="{4B09F994-46B8-9945-A73D-8A821533A4FD}">
      <dgm:prSet phldrT="[Text]"/>
      <dgm:spPr/>
      <dgm:t>
        <a:bodyPr/>
        <a:lstStyle/>
        <a:p>
          <a:r>
            <a:rPr lang="en-GB"/>
            <a:t>Inadequate supervision across agencies</a:t>
          </a:r>
        </a:p>
      </dgm:t>
    </dgm:pt>
    <dgm:pt modelId="{736FBB24-BA0E-AE42-AD28-A21E8A5F4752}" type="parTrans" cxnId="{2B3D73FA-6DA2-0C40-B89F-410E310B4BF7}">
      <dgm:prSet/>
      <dgm:spPr/>
      <dgm:t>
        <a:bodyPr/>
        <a:lstStyle/>
        <a:p>
          <a:endParaRPr lang="en-GB"/>
        </a:p>
      </dgm:t>
    </dgm:pt>
    <dgm:pt modelId="{38FE9CD3-64FD-FD47-AE72-79B129ADDD7C}" type="sibTrans" cxnId="{2B3D73FA-6DA2-0C40-B89F-410E310B4BF7}">
      <dgm:prSet/>
      <dgm:spPr/>
      <dgm:t>
        <a:bodyPr/>
        <a:lstStyle/>
        <a:p>
          <a:endParaRPr lang="en-GB"/>
        </a:p>
      </dgm:t>
    </dgm:pt>
    <dgm:pt modelId="{697813E1-DE94-634A-8CFD-FC284CC176A5}">
      <dgm:prSet phldrT="[Text]"/>
      <dgm:spPr/>
      <dgm:t>
        <a:bodyPr/>
        <a:lstStyle/>
        <a:p>
          <a:r>
            <a:rPr lang="en-GB"/>
            <a:t>Changes of practitioner</a:t>
          </a:r>
        </a:p>
      </dgm:t>
    </dgm:pt>
    <dgm:pt modelId="{55DF455B-5D16-5D4F-AA10-0BB21F9D174B}" type="parTrans" cxnId="{03A0A7A8-C9D0-CA4F-9183-40B8BDAE4FD4}">
      <dgm:prSet/>
      <dgm:spPr/>
      <dgm:t>
        <a:bodyPr/>
        <a:lstStyle/>
        <a:p>
          <a:endParaRPr lang="en-GB"/>
        </a:p>
      </dgm:t>
    </dgm:pt>
    <dgm:pt modelId="{F826D768-E568-494D-8BDC-F6A03C5E95FF}" type="sibTrans" cxnId="{03A0A7A8-C9D0-CA4F-9183-40B8BDAE4FD4}">
      <dgm:prSet/>
      <dgm:spPr/>
      <dgm:t>
        <a:bodyPr/>
        <a:lstStyle/>
        <a:p>
          <a:endParaRPr lang="en-GB"/>
        </a:p>
      </dgm:t>
    </dgm:pt>
    <dgm:pt modelId="{98430F55-C0C0-6F4B-8090-290E4DA08CF7}">
      <dgm:prSet phldrT="[Text]"/>
      <dgm:spPr/>
      <dgm:t>
        <a:bodyPr/>
        <a:lstStyle/>
        <a:p>
          <a:r>
            <a:rPr lang="en-GB"/>
            <a:t>Pressure and complexity of work</a:t>
          </a:r>
        </a:p>
      </dgm:t>
    </dgm:pt>
    <dgm:pt modelId="{207ABEE9-1A9F-C24C-9B87-353E285899F2}" type="parTrans" cxnId="{0E886086-6FE8-5D45-8754-1E02B0EF9811}">
      <dgm:prSet/>
      <dgm:spPr/>
      <dgm:t>
        <a:bodyPr/>
        <a:lstStyle/>
        <a:p>
          <a:endParaRPr lang="en-GB"/>
        </a:p>
      </dgm:t>
    </dgm:pt>
    <dgm:pt modelId="{674230A5-37F2-0F44-8040-9675DA52A102}" type="sibTrans" cxnId="{0E886086-6FE8-5D45-8754-1E02B0EF9811}">
      <dgm:prSet/>
      <dgm:spPr/>
      <dgm:t>
        <a:bodyPr/>
        <a:lstStyle/>
        <a:p>
          <a:endParaRPr lang="en-GB"/>
        </a:p>
      </dgm:t>
    </dgm:pt>
    <dgm:pt modelId="{A105D419-D136-984B-AAEB-E30C915CF35F}">
      <dgm:prSet phldrT="[Text]"/>
      <dgm:spPr/>
      <dgm:t>
        <a:bodyPr/>
        <a:lstStyle/>
        <a:p>
          <a:r>
            <a:rPr lang="en-GB"/>
            <a:t>Lack of professional curiosity at a strategic level</a:t>
          </a:r>
        </a:p>
      </dgm:t>
    </dgm:pt>
    <dgm:pt modelId="{3D1ABED9-B0A3-2A42-B92D-751C3DCD58DA}" type="parTrans" cxnId="{F67AEF41-CCB3-0A49-AA19-5BCFA2AB2131}">
      <dgm:prSet/>
      <dgm:spPr/>
      <dgm:t>
        <a:bodyPr/>
        <a:lstStyle/>
        <a:p>
          <a:endParaRPr lang="en-GB"/>
        </a:p>
      </dgm:t>
    </dgm:pt>
    <dgm:pt modelId="{254E2E6A-9730-E640-BF5C-40789CE63901}" type="sibTrans" cxnId="{F67AEF41-CCB3-0A49-AA19-5BCFA2AB2131}">
      <dgm:prSet/>
      <dgm:spPr/>
      <dgm:t>
        <a:bodyPr/>
        <a:lstStyle/>
        <a:p>
          <a:endParaRPr lang="en-GB"/>
        </a:p>
      </dgm:t>
    </dgm:pt>
    <dgm:pt modelId="{0B80033F-3764-F346-B086-E0BFF37B1965}" type="pres">
      <dgm:prSet presAssocID="{ACD2D16E-555B-EC40-9D83-95ADB7B527AE}" presName="Name0" presStyleCnt="0">
        <dgm:presLayoutVars>
          <dgm:dir/>
          <dgm:resizeHandles val="exact"/>
        </dgm:presLayoutVars>
      </dgm:prSet>
      <dgm:spPr/>
    </dgm:pt>
    <dgm:pt modelId="{289B5A1D-FF92-6542-B8C1-01FFEC811C3B}" type="pres">
      <dgm:prSet presAssocID="{4B09F994-46B8-9945-A73D-8A821533A4FD}" presName="Name5" presStyleLbl="vennNode1" presStyleIdx="0" presStyleCnt="4">
        <dgm:presLayoutVars>
          <dgm:bulletEnabled val="1"/>
        </dgm:presLayoutVars>
      </dgm:prSet>
      <dgm:spPr/>
    </dgm:pt>
    <dgm:pt modelId="{CEECA5ED-1D2F-A845-8741-15E296AD4DD4}" type="pres">
      <dgm:prSet presAssocID="{38FE9CD3-64FD-FD47-AE72-79B129ADDD7C}" presName="space" presStyleCnt="0"/>
      <dgm:spPr/>
    </dgm:pt>
    <dgm:pt modelId="{C12E8CC3-BF5A-ED4D-A14F-E694E2F6678F}" type="pres">
      <dgm:prSet presAssocID="{697813E1-DE94-634A-8CFD-FC284CC176A5}" presName="Name5" presStyleLbl="vennNode1" presStyleIdx="1" presStyleCnt="4">
        <dgm:presLayoutVars>
          <dgm:bulletEnabled val="1"/>
        </dgm:presLayoutVars>
      </dgm:prSet>
      <dgm:spPr/>
    </dgm:pt>
    <dgm:pt modelId="{050D4A88-180D-E847-8AF4-26717FAD10AE}" type="pres">
      <dgm:prSet presAssocID="{F826D768-E568-494D-8BDC-F6A03C5E95FF}" presName="space" presStyleCnt="0"/>
      <dgm:spPr/>
    </dgm:pt>
    <dgm:pt modelId="{CFB63121-DA81-F543-8988-F32EBF71D954}" type="pres">
      <dgm:prSet presAssocID="{98430F55-C0C0-6F4B-8090-290E4DA08CF7}" presName="Name5" presStyleLbl="vennNode1" presStyleIdx="2" presStyleCnt="4">
        <dgm:presLayoutVars>
          <dgm:bulletEnabled val="1"/>
        </dgm:presLayoutVars>
      </dgm:prSet>
      <dgm:spPr/>
    </dgm:pt>
    <dgm:pt modelId="{5843311C-A5C1-4542-A4CD-ADB3E825F69E}" type="pres">
      <dgm:prSet presAssocID="{674230A5-37F2-0F44-8040-9675DA52A102}" presName="space" presStyleCnt="0"/>
      <dgm:spPr/>
    </dgm:pt>
    <dgm:pt modelId="{F5060026-3F53-A74E-8F0F-081EEC2893CE}" type="pres">
      <dgm:prSet presAssocID="{A105D419-D136-984B-AAEB-E30C915CF35F}" presName="Name5" presStyleLbl="vennNode1" presStyleIdx="3" presStyleCnt="4">
        <dgm:presLayoutVars>
          <dgm:bulletEnabled val="1"/>
        </dgm:presLayoutVars>
      </dgm:prSet>
      <dgm:spPr/>
    </dgm:pt>
  </dgm:ptLst>
  <dgm:cxnLst>
    <dgm:cxn modelId="{A6513718-3256-8B44-9520-46674D5CBEF1}" type="presOf" srcId="{4B09F994-46B8-9945-A73D-8A821533A4FD}" destId="{289B5A1D-FF92-6542-B8C1-01FFEC811C3B}" srcOrd="0" destOrd="0" presId="urn:microsoft.com/office/officeart/2005/8/layout/venn3"/>
    <dgm:cxn modelId="{F67AEF41-CCB3-0A49-AA19-5BCFA2AB2131}" srcId="{ACD2D16E-555B-EC40-9D83-95ADB7B527AE}" destId="{A105D419-D136-984B-AAEB-E30C915CF35F}" srcOrd="3" destOrd="0" parTransId="{3D1ABED9-B0A3-2A42-B92D-751C3DCD58DA}" sibTransId="{254E2E6A-9730-E640-BF5C-40789CE63901}"/>
    <dgm:cxn modelId="{0E886086-6FE8-5D45-8754-1E02B0EF9811}" srcId="{ACD2D16E-555B-EC40-9D83-95ADB7B527AE}" destId="{98430F55-C0C0-6F4B-8090-290E4DA08CF7}" srcOrd="2" destOrd="0" parTransId="{207ABEE9-1A9F-C24C-9B87-353E285899F2}" sibTransId="{674230A5-37F2-0F44-8040-9675DA52A102}"/>
    <dgm:cxn modelId="{03A0A7A8-C9D0-CA4F-9183-40B8BDAE4FD4}" srcId="{ACD2D16E-555B-EC40-9D83-95ADB7B527AE}" destId="{697813E1-DE94-634A-8CFD-FC284CC176A5}" srcOrd="1" destOrd="0" parTransId="{55DF455B-5D16-5D4F-AA10-0BB21F9D174B}" sibTransId="{F826D768-E568-494D-8BDC-F6A03C5E95FF}"/>
    <dgm:cxn modelId="{0C7963DE-B289-604C-814E-443396591DA7}" type="presOf" srcId="{ACD2D16E-555B-EC40-9D83-95ADB7B527AE}" destId="{0B80033F-3764-F346-B086-E0BFF37B1965}" srcOrd="0" destOrd="0" presId="urn:microsoft.com/office/officeart/2005/8/layout/venn3"/>
    <dgm:cxn modelId="{6E19ACDE-1878-134D-8541-AE3043775ED7}" type="presOf" srcId="{98430F55-C0C0-6F4B-8090-290E4DA08CF7}" destId="{CFB63121-DA81-F543-8988-F32EBF71D954}" srcOrd="0" destOrd="0" presId="urn:microsoft.com/office/officeart/2005/8/layout/venn3"/>
    <dgm:cxn modelId="{F5253CEF-562D-F942-ADE6-C3E751E325A3}" type="presOf" srcId="{697813E1-DE94-634A-8CFD-FC284CC176A5}" destId="{C12E8CC3-BF5A-ED4D-A14F-E694E2F6678F}" srcOrd="0" destOrd="0" presId="urn:microsoft.com/office/officeart/2005/8/layout/venn3"/>
    <dgm:cxn modelId="{2B3D73FA-6DA2-0C40-B89F-410E310B4BF7}" srcId="{ACD2D16E-555B-EC40-9D83-95ADB7B527AE}" destId="{4B09F994-46B8-9945-A73D-8A821533A4FD}" srcOrd="0" destOrd="0" parTransId="{736FBB24-BA0E-AE42-AD28-A21E8A5F4752}" sibTransId="{38FE9CD3-64FD-FD47-AE72-79B129ADDD7C}"/>
    <dgm:cxn modelId="{7B1596FE-C55A-6F47-96DF-6312EFABB56A}" type="presOf" srcId="{A105D419-D136-984B-AAEB-E30C915CF35F}" destId="{F5060026-3F53-A74E-8F0F-081EEC2893CE}" srcOrd="0" destOrd="0" presId="urn:microsoft.com/office/officeart/2005/8/layout/venn3"/>
    <dgm:cxn modelId="{E51F83D2-9811-AD43-B5C8-DDC021D19B60}" type="presParOf" srcId="{0B80033F-3764-F346-B086-E0BFF37B1965}" destId="{289B5A1D-FF92-6542-B8C1-01FFEC811C3B}" srcOrd="0" destOrd="0" presId="urn:microsoft.com/office/officeart/2005/8/layout/venn3"/>
    <dgm:cxn modelId="{5E176BCC-C419-374D-8729-ADC16D3E84EA}" type="presParOf" srcId="{0B80033F-3764-F346-B086-E0BFF37B1965}" destId="{CEECA5ED-1D2F-A845-8741-15E296AD4DD4}" srcOrd="1" destOrd="0" presId="urn:microsoft.com/office/officeart/2005/8/layout/venn3"/>
    <dgm:cxn modelId="{164BEBC6-0D4C-1646-86EB-268FE7EEEF74}" type="presParOf" srcId="{0B80033F-3764-F346-B086-E0BFF37B1965}" destId="{C12E8CC3-BF5A-ED4D-A14F-E694E2F6678F}" srcOrd="2" destOrd="0" presId="urn:microsoft.com/office/officeart/2005/8/layout/venn3"/>
    <dgm:cxn modelId="{1B72C8F6-07C3-7F42-9B64-DD601F3E33E8}" type="presParOf" srcId="{0B80033F-3764-F346-B086-E0BFF37B1965}" destId="{050D4A88-180D-E847-8AF4-26717FAD10AE}" srcOrd="3" destOrd="0" presId="urn:microsoft.com/office/officeart/2005/8/layout/venn3"/>
    <dgm:cxn modelId="{E2DE826F-3AB5-1B44-8CE7-C6AC1699844A}" type="presParOf" srcId="{0B80033F-3764-F346-B086-E0BFF37B1965}" destId="{CFB63121-DA81-F543-8988-F32EBF71D954}" srcOrd="4" destOrd="0" presId="urn:microsoft.com/office/officeart/2005/8/layout/venn3"/>
    <dgm:cxn modelId="{D17A2448-2BC4-B44A-8342-68B5821E4C3C}" type="presParOf" srcId="{0B80033F-3764-F346-B086-E0BFF37B1965}" destId="{5843311C-A5C1-4542-A4CD-ADB3E825F69E}" srcOrd="5" destOrd="0" presId="urn:microsoft.com/office/officeart/2005/8/layout/venn3"/>
    <dgm:cxn modelId="{5BEB5B21-4B9A-194C-B9F8-CF432660FC74}" type="presParOf" srcId="{0B80033F-3764-F346-B086-E0BFF37B1965}" destId="{F5060026-3F53-A74E-8F0F-081EEC2893CE}"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D5CD4-E4D0-43E5-98D9-3995D3D9F663}">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80097-41BA-4A24-B082-7FCC8905E4CA}">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Professional Curiosity Guidance</a:t>
          </a:r>
          <a:endParaRPr lang="en-US" sz="2100" kern="1200"/>
        </a:p>
      </dsp:txBody>
      <dsp:txXfrm>
        <a:off x="59990" y="2654049"/>
        <a:ext cx="3226223" cy="720000"/>
      </dsp:txXfrm>
    </dsp:sp>
    <dsp:sp modelId="{0A9C05EC-144A-4E05-9CD6-F6E25F5F9D18}">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1343E3-4633-4998-86FC-0315E7EF5AA2}">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Critical friend feedback – strengths as a decision maker</a:t>
          </a:r>
          <a:endParaRPr lang="en-US" sz="2100" kern="1200"/>
        </a:p>
      </dsp:txBody>
      <dsp:txXfrm>
        <a:off x="3850802" y="2654049"/>
        <a:ext cx="3226223" cy="720000"/>
      </dsp:txXfrm>
    </dsp:sp>
    <dsp:sp modelId="{8103DAE6-D708-4FD6-B750-59BCAE892484}">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EB374B-9CCE-4338-812F-7E883A84FC63}">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Introduction to Case study</a:t>
          </a:r>
          <a:endParaRPr lang="en-US" sz="2100" kern="1200"/>
        </a:p>
      </dsp:txBody>
      <dsp:txXfrm>
        <a:off x="7641615" y="2654049"/>
        <a:ext cx="3226223"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7E2F0-D555-734A-A24A-AF216087A258}">
      <dsp:nvSpPr>
        <dsp:cNvPr id="0" name=""/>
        <dsp:cNvSpPr/>
      </dsp:nvSpPr>
      <dsp:spPr>
        <a:xfrm>
          <a:off x="0" y="261516"/>
          <a:ext cx="6367912" cy="10553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GB" sz="4400" kern="1200"/>
            <a:t>Mrs A referral </a:t>
          </a:r>
          <a:endParaRPr lang="en-US" sz="4400" kern="1200"/>
        </a:p>
      </dsp:txBody>
      <dsp:txXfrm>
        <a:off x="51517" y="313033"/>
        <a:ext cx="6264878" cy="952306"/>
      </dsp:txXfrm>
    </dsp:sp>
    <dsp:sp modelId="{E5FC0D4F-702C-BA4D-A481-24B72D40AD3E}">
      <dsp:nvSpPr>
        <dsp:cNvPr id="0" name=""/>
        <dsp:cNvSpPr/>
      </dsp:nvSpPr>
      <dsp:spPr>
        <a:xfrm>
          <a:off x="0" y="1316856"/>
          <a:ext cx="6367912" cy="4827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181"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GB" sz="3400" kern="1200" dirty="0"/>
            <a:t>Based in the information provided…what is the decision you will come to about next steps?</a:t>
          </a:r>
          <a:endParaRPr lang="en-US" sz="3400" kern="1200" dirty="0"/>
        </a:p>
        <a:p>
          <a:pPr marL="285750" lvl="1" indent="-285750" algn="l" defTabSz="1511300">
            <a:lnSpc>
              <a:spcPct val="90000"/>
            </a:lnSpc>
            <a:spcBef>
              <a:spcPct val="0"/>
            </a:spcBef>
            <a:spcAft>
              <a:spcPct val="20000"/>
            </a:spcAft>
            <a:buChar char="•"/>
          </a:pPr>
          <a:r>
            <a:rPr lang="en-GB" sz="3400" kern="1200" dirty="0"/>
            <a:t>What further info do you need? </a:t>
          </a:r>
          <a:endParaRPr lang="en-US" sz="3400" kern="1200" dirty="0"/>
        </a:p>
        <a:p>
          <a:pPr marL="285750" lvl="1" indent="-285750" algn="l" defTabSz="1511300">
            <a:lnSpc>
              <a:spcPct val="90000"/>
            </a:lnSpc>
            <a:spcBef>
              <a:spcPct val="0"/>
            </a:spcBef>
            <a:spcAft>
              <a:spcPct val="20000"/>
            </a:spcAft>
            <a:buChar char="•"/>
          </a:pPr>
          <a:r>
            <a:rPr lang="en-GB" sz="3400" kern="1200" dirty="0"/>
            <a:t>Who will be the key people you have to involve? </a:t>
          </a:r>
          <a:endParaRPr lang="en-US" sz="3400" kern="1200" dirty="0"/>
        </a:p>
        <a:p>
          <a:pPr marL="285750" lvl="1" indent="-285750" algn="l" defTabSz="1511300">
            <a:lnSpc>
              <a:spcPct val="90000"/>
            </a:lnSpc>
            <a:spcBef>
              <a:spcPct val="0"/>
            </a:spcBef>
            <a:spcAft>
              <a:spcPct val="20000"/>
            </a:spcAft>
            <a:buChar char="•"/>
          </a:pPr>
          <a:r>
            <a:rPr lang="en-GB" sz="3400" kern="1200" dirty="0"/>
            <a:t>What about capacity? </a:t>
          </a:r>
          <a:endParaRPr lang="en-US" sz="3400" kern="1200" dirty="0"/>
        </a:p>
        <a:p>
          <a:pPr marL="285750" lvl="1" indent="-285750" algn="l" defTabSz="1511300">
            <a:lnSpc>
              <a:spcPct val="90000"/>
            </a:lnSpc>
            <a:spcBef>
              <a:spcPct val="0"/>
            </a:spcBef>
            <a:spcAft>
              <a:spcPct val="20000"/>
            </a:spcAft>
            <a:buChar char="•"/>
          </a:pPr>
          <a:r>
            <a:rPr lang="en-GB" sz="3400" kern="1200" dirty="0"/>
            <a:t>What are your options?</a:t>
          </a:r>
          <a:endParaRPr lang="en-US" sz="3400" kern="1200" dirty="0"/>
        </a:p>
      </dsp:txBody>
      <dsp:txXfrm>
        <a:off x="0" y="1316856"/>
        <a:ext cx="6367912" cy="4827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7F25-BA68-804F-BEF1-17785AF7719F}">
      <dsp:nvSpPr>
        <dsp:cNvPr id="0" name=""/>
        <dsp:cNvSpPr/>
      </dsp:nvSpPr>
      <dsp:spPr>
        <a:xfrm>
          <a:off x="0" y="0"/>
          <a:ext cx="10751634" cy="815490"/>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1" kern="1200">
              <a:solidFill>
                <a:schemeClr val="tx1"/>
              </a:solidFill>
            </a:rPr>
            <a:t>What are the facts/data? </a:t>
          </a:r>
          <a:endParaRPr lang="en-US" sz="3400" kern="1200">
            <a:solidFill>
              <a:schemeClr val="tx1"/>
            </a:solidFill>
          </a:endParaRPr>
        </a:p>
      </dsp:txBody>
      <dsp:txXfrm>
        <a:off x="39809" y="39809"/>
        <a:ext cx="10672016" cy="735872"/>
      </dsp:txXfrm>
    </dsp:sp>
    <dsp:sp modelId="{F9213591-DF8D-164A-970E-C82FC9C96B24}">
      <dsp:nvSpPr>
        <dsp:cNvPr id="0" name=""/>
        <dsp:cNvSpPr/>
      </dsp:nvSpPr>
      <dsp:spPr>
        <a:xfrm>
          <a:off x="0" y="2393788"/>
          <a:ext cx="10751634" cy="81549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1" kern="1200"/>
            <a:t>What does your gut tell you/how do you feel about this? </a:t>
          </a:r>
          <a:endParaRPr lang="en-US" sz="3400" kern="1200"/>
        </a:p>
      </dsp:txBody>
      <dsp:txXfrm>
        <a:off x="39809" y="2433597"/>
        <a:ext cx="10672016" cy="735872"/>
      </dsp:txXfrm>
    </dsp:sp>
    <dsp:sp modelId="{F4C9B245-450C-614D-A14F-08FBED573CCE}">
      <dsp:nvSpPr>
        <dsp:cNvPr id="0" name=""/>
        <dsp:cNvSpPr/>
      </dsp:nvSpPr>
      <dsp:spPr>
        <a:xfrm>
          <a:off x="0" y="1603379"/>
          <a:ext cx="10751634" cy="815490"/>
        </a:xfrm>
        <a:prstGeom prst="roundRect">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1" kern="1200"/>
            <a:t>What is the worse case scenario? </a:t>
          </a:r>
          <a:endParaRPr lang="en-US" sz="3400" kern="1200"/>
        </a:p>
      </dsp:txBody>
      <dsp:txXfrm>
        <a:off x="39809" y="1643188"/>
        <a:ext cx="10672016" cy="735872"/>
      </dsp:txXfrm>
    </dsp:sp>
    <dsp:sp modelId="{80E8B3DB-BD65-0149-BAE1-47C5F9E9AA34}">
      <dsp:nvSpPr>
        <dsp:cNvPr id="0" name=""/>
        <dsp:cNvSpPr/>
      </dsp:nvSpPr>
      <dsp:spPr>
        <a:xfrm>
          <a:off x="0" y="787885"/>
          <a:ext cx="10751634" cy="81549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1" kern="1200"/>
            <a:t>What is the best possible outcome/opportunities? </a:t>
          </a:r>
          <a:endParaRPr lang="en-US" sz="3400" kern="1200"/>
        </a:p>
      </dsp:txBody>
      <dsp:txXfrm>
        <a:off x="39809" y="827694"/>
        <a:ext cx="10672016" cy="735872"/>
      </dsp:txXfrm>
    </dsp:sp>
    <dsp:sp modelId="{A542C290-8240-554F-9827-1D053C31627B}">
      <dsp:nvSpPr>
        <dsp:cNvPr id="0" name=""/>
        <dsp:cNvSpPr/>
      </dsp:nvSpPr>
      <dsp:spPr>
        <a:xfrm>
          <a:off x="0" y="3238311"/>
          <a:ext cx="10751634" cy="81549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GB" sz="3400" b="1" kern="1200"/>
            <a:t>What are some creative solutions/new ideas? </a:t>
          </a:r>
          <a:endParaRPr lang="en-US" sz="3400" kern="1200"/>
        </a:p>
      </dsp:txBody>
      <dsp:txXfrm>
        <a:off x="39809" y="3278120"/>
        <a:ext cx="10672016" cy="7358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D140-E0E3-41EE-A223-61BC9485D795}">
      <dsp:nvSpPr>
        <dsp:cNvPr id="0" name=""/>
        <dsp:cNvSpPr/>
      </dsp:nvSpPr>
      <dsp:spPr>
        <a:xfrm>
          <a:off x="3594" y="229666"/>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Look and Listen</a:t>
          </a:r>
          <a:endParaRPr lang="en-US" sz="1800" kern="1200"/>
        </a:p>
      </dsp:txBody>
      <dsp:txXfrm>
        <a:off x="3594" y="229666"/>
        <a:ext cx="1946002" cy="1167601"/>
      </dsp:txXfrm>
    </dsp:sp>
    <dsp:sp modelId="{D66B6737-623D-4607-999A-04809F02C09A}">
      <dsp:nvSpPr>
        <dsp:cNvPr id="0" name=""/>
        <dsp:cNvSpPr/>
      </dsp:nvSpPr>
      <dsp:spPr>
        <a:xfrm>
          <a:off x="2144196" y="229666"/>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Ask and Act</a:t>
          </a:r>
          <a:endParaRPr lang="en-US" sz="1800" kern="1200"/>
        </a:p>
      </dsp:txBody>
      <dsp:txXfrm>
        <a:off x="2144196" y="229666"/>
        <a:ext cx="1946002" cy="1167601"/>
      </dsp:txXfrm>
    </dsp:sp>
    <dsp:sp modelId="{EE0A8CAF-256D-4F0D-916B-0165E7329044}">
      <dsp:nvSpPr>
        <dsp:cNvPr id="0" name=""/>
        <dsp:cNvSpPr/>
      </dsp:nvSpPr>
      <dsp:spPr>
        <a:xfrm>
          <a:off x="4284798" y="229666"/>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Check out and Reflect</a:t>
          </a:r>
          <a:endParaRPr lang="en-US" sz="1800" kern="1200"/>
        </a:p>
      </dsp:txBody>
      <dsp:txXfrm>
        <a:off x="4284798" y="229666"/>
        <a:ext cx="1946002" cy="1167601"/>
      </dsp:txXfrm>
    </dsp:sp>
    <dsp:sp modelId="{887708E3-B7CD-4D16-98E2-57061603F5B6}">
      <dsp:nvSpPr>
        <dsp:cNvPr id="0" name=""/>
        <dsp:cNvSpPr/>
      </dsp:nvSpPr>
      <dsp:spPr>
        <a:xfrm>
          <a:off x="6425401" y="229666"/>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Explore and Understand</a:t>
          </a:r>
          <a:endParaRPr lang="en-US" sz="1800" kern="1200"/>
        </a:p>
      </dsp:txBody>
      <dsp:txXfrm>
        <a:off x="6425401" y="229666"/>
        <a:ext cx="1946002" cy="1167601"/>
      </dsp:txXfrm>
    </dsp:sp>
    <dsp:sp modelId="{0E61ED6A-A0F3-4EDF-9154-57E90F2AD21D}">
      <dsp:nvSpPr>
        <dsp:cNvPr id="0" name=""/>
        <dsp:cNvSpPr/>
      </dsp:nvSpPr>
      <dsp:spPr>
        <a:xfrm>
          <a:off x="8566003" y="229666"/>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Predict but don’t assume or presume</a:t>
          </a:r>
        </a:p>
      </dsp:txBody>
      <dsp:txXfrm>
        <a:off x="8566003" y="229666"/>
        <a:ext cx="1946002" cy="1167601"/>
      </dsp:txXfrm>
    </dsp:sp>
    <dsp:sp modelId="{0BCA6968-A1B2-4B29-B292-7198A4E725F4}">
      <dsp:nvSpPr>
        <dsp:cNvPr id="0" name=""/>
        <dsp:cNvSpPr/>
      </dsp:nvSpPr>
      <dsp:spPr>
        <a:xfrm>
          <a:off x="3594" y="1591868"/>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Look further and enquire deeper</a:t>
          </a:r>
          <a:endParaRPr lang="en-US" sz="1800" kern="1200"/>
        </a:p>
      </dsp:txBody>
      <dsp:txXfrm>
        <a:off x="3594" y="1591868"/>
        <a:ext cx="1946002" cy="1167601"/>
      </dsp:txXfrm>
    </dsp:sp>
    <dsp:sp modelId="{EF5D41B5-C30B-4706-935D-F1A88FBF496A}">
      <dsp:nvSpPr>
        <dsp:cNvPr id="0" name=""/>
        <dsp:cNvSpPr/>
      </dsp:nvSpPr>
      <dsp:spPr>
        <a:xfrm>
          <a:off x="2144196" y="1591868"/>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Remain Flexible and Open Minded</a:t>
          </a:r>
        </a:p>
      </dsp:txBody>
      <dsp:txXfrm>
        <a:off x="2144196" y="1591868"/>
        <a:ext cx="1946002" cy="1167601"/>
      </dsp:txXfrm>
    </dsp:sp>
    <dsp:sp modelId="{C555DFE6-0359-4E41-B293-6E5BEDD00F55}">
      <dsp:nvSpPr>
        <dsp:cNvPr id="0" name=""/>
        <dsp:cNvSpPr/>
      </dsp:nvSpPr>
      <dsp:spPr>
        <a:xfrm>
          <a:off x="4284798" y="1591868"/>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See beyond the obvious</a:t>
          </a:r>
        </a:p>
      </dsp:txBody>
      <dsp:txXfrm>
        <a:off x="4284798" y="1591868"/>
        <a:ext cx="1946002" cy="1167601"/>
      </dsp:txXfrm>
    </dsp:sp>
    <dsp:sp modelId="{78162BE1-A0C4-436A-A246-F7020E281E72}">
      <dsp:nvSpPr>
        <dsp:cNvPr id="0" name=""/>
        <dsp:cNvSpPr/>
      </dsp:nvSpPr>
      <dsp:spPr>
        <a:xfrm>
          <a:off x="6425401" y="1591868"/>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See the whole picture</a:t>
          </a:r>
        </a:p>
      </dsp:txBody>
      <dsp:txXfrm>
        <a:off x="6425401" y="1591868"/>
        <a:ext cx="1946002" cy="1167601"/>
      </dsp:txXfrm>
    </dsp:sp>
    <dsp:sp modelId="{79615A2D-61A9-4A87-80C9-0B297259A1E8}">
      <dsp:nvSpPr>
        <dsp:cNvPr id="0" name=""/>
        <dsp:cNvSpPr/>
      </dsp:nvSpPr>
      <dsp:spPr>
        <a:xfrm>
          <a:off x="8566003" y="1591868"/>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Think the unthinkable</a:t>
          </a:r>
        </a:p>
      </dsp:txBody>
      <dsp:txXfrm>
        <a:off x="8566003" y="1591868"/>
        <a:ext cx="1946002" cy="1167601"/>
      </dsp:txXfrm>
    </dsp:sp>
    <dsp:sp modelId="{89EC9756-C2F0-4BA1-A648-27B5CBEC1DAD}">
      <dsp:nvSpPr>
        <dsp:cNvPr id="0" name=""/>
        <dsp:cNvSpPr/>
      </dsp:nvSpPr>
      <dsp:spPr>
        <a:xfrm>
          <a:off x="1073895" y="2954069"/>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Believe the unbelievable</a:t>
          </a:r>
        </a:p>
      </dsp:txBody>
      <dsp:txXfrm>
        <a:off x="1073895" y="2954069"/>
        <a:ext cx="1946002" cy="1167601"/>
      </dsp:txXfrm>
    </dsp:sp>
    <dsp:sp modelId="{26199777-1730-4C76-BC40-9D7643267276}">
      <dsp:nvSpPr>
        <dsp:cNvPr id="0" name=""/>
        <dsp:cNvSpPr/>
      </dsp:nvSpPr>
      <dsp:spPr>
        <a:xfrm>
          <a:off x="3214497" y="2954069"/>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Think Wider look for Signs</a:t>
          </a:r>
        </a:p>
      </dsp:txBody>
      <dsp:txXfrm>
        <a:off x="3214497" y="2954069"/>
        <a:ext cx="1946002" cy="1167601"/>
      </dsp:txXfrm>
    </dsp:sp>
    <dsp:sp modelId="{F2549B5D-BFAF-4B53-9991-48D0431CE0FF}">
      <dsp:nvSpPr>
        <dsp:cNvPr id="0" name=""/>
        <dsp:cNvSpPr/>
      </dsp:nvSpPr>
      <dsp:spPr>
        <a:xfrm>
          <a:off x="5355100" y="2954069"/>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Respectful Uncertainty</a:t>
          </a:r>
        </a:p>
      </dsp:txBody>
      <dsp:txXfrm>
        <a:off x="5355100" y="2954069"/>
        <a:ext cx="1946002" cy="1167601"/>
      </dsp:txXfrm>
    </dsp:sp>
    <dsp:sp modelId="{05EC0596-C5A1-44C9-8A88-786496BB2487}">
      <dsp:nvSpPr>
        <dsp:cNvPr id="0" name=""/>
        <dsp:cNvSpPr/>
      </dsp:nvSpPr>
      <dsp:spPr>
        <a:xfrm>
          <a:off x="7495702" y="2954069"/>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Professional Judgement, Common Sense and Intuition</a:t>
          </a:r>
        </a:p>
      </dsp:txBody>
      <dsp:txXfrm>
        <a:off x="7495702" y="2954069"/>
        <a:ext cx="1946002" cy="1167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B5A1D-FF92-6542-B8C1-01FFEC811C3B}">
      <dsp:nvSpPr>
        <dsp:cNvPr id="0" name=""/>
        <dsp:cNvSpPr/>
      </dsp:nvSpPr>
      <dsp:spPr>
        <a:xfrm>
          <a:off x="3182" y="1503453"/>
          <a:ext cx="3193170" cy="319317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5731" tIns="34290" rIns="175731" bIns="34290" numCol="1" spcCol="1270" anchor="ctr" anchorCtr="0">
          <a:noAutofit/>
        </a:bodyPr>
        <a:lstStyle/>
        <a:p>
          <a:pPr marL="0" lvl="0" indent="0" algn="ctr" defTabSz="1200150">
            <a:lnSpc>
              <a:spcPct val="90000"/>
            </a:lnSpc>
            <a:spcBef>
              <a:spcPct val="0"/>
            </a:spcBef>
            <a:spcAft>
              <a:spcPct val="35000"/>
            </a:spcAft>
            <a:buNone/>
          </a:pPr>
          <a:r>
            <a:rPr lang="en-GB" sz="2700" kern="1200"/>
            <a:t>Disguised compliance</a:t>
          </a:r>
          <a:r>
            <a:rPr lang="en-GB" sz="2700" b="1" kern="1200"/>
            <a:t> </a:t>
          </a:r>
          <a:endParaRPr lang="en-GB" sz="2700" kern="1200"/>
        </a:p>
      </dsp:txBody>
      <dsp:txXfrm>
        <a:off x="470811" y="1971082"/>
        <a:ext cx="2257912" cy="2257912"/>
      </dsp:txXfrm>
    </dsp:sp>
    <dsp:sp modelId="{C12E8CC3-BF5A-ED4D-A14F-E694E2F6678F}">
      <dsp:nvSpPr>
        <dsp:cNvPr id="0" name=""/>
        <dsp:cNvSpPr/>
      </dsp:nvSpPr>
      <dsp:spPr>
        <a:xfrm>
          <a:off x="2557719" y="1503453"/>
          <a:ext cx="3193170" cy="3193170"/>
        </a:xfrm>
        <a:prstGeom prst="ellipse">
          <a:avLst/>
        </a:prstGeom>
        <a:solidFill>
          <a:schemeClr val="accent4">
            <a:alpha val="50000"/>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5731" tIns="34290" rIns="175731" bIns="34290" numCol="1" spcCol="1270" anchor="ctr" anchorCtr="0">
          <a:noAutofit/>
        </a:bodyPr>
        <a:lstStyle/>
        <a:p>
          <a:pPr marL="0" lvl="0" indent="0" algn="ctr" defTabSz="1200150">
            <a:lnSpc>
              <a:spcPct val="90000"/>
            </a:lnSpc>
            <a:spcBef>
              <a:spcPct val="0"/>
            </a:spcBef>
            <a:spcAft>
              <a:spcPct val="35000"/>
            </a:spcAft>
            <a:buNone/>
          </a:pPr>
          <a:r>
            <a:rPr lang="en-GB" sz="2700" b="0" kern="1200"/>
            <a:t>Knowing</a:t>
          </a:r>
          <a:r>
            <a:rPr lang="en-GB" sz="2700" b="0" kern="1200" baseline="0"/>
            <a:t> but not knowing </a:t>
          </a:r>
          <a:endParaRPr lang="en-GB" sz="2700" kern="1200"/>
        </a:p>
      </dsp:txBody>
      <dsp:txXfrm>
        <a:off x="3025348" y="1971082"/>
        <a:ext cx="2257912" cy="2257912"/>
      </dsp:txXfrm>
    </dsp:sp>
    <dsp:sp modelId="{D35F951C-930F-5847-B80B-C6CC892BA11E}">
      <dsp:nvSpPr>
        <dsp:cNvPr id="0" name=""/>
        <dsp:cNvSpPr/>
      </dsp:nvSpPr>
      <dsp:spPr>
        <a:xfrm>
          <a:off x="5112255" y="1503453"/>
          <a:ext cx="3193170" cy="3193170"/>
        </a:xfrm>
        <a:prstGeom prst="ellipse">
          <a:avLst/>
        </a:prstGeom>
        <a:solidFill>
          <a:schemeClr val="accent4">
            <a:alpha val="50000"/>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5731" tIns="34290" rIns="175731" bIns="34290" numCol="1" spcCol="1270" anchor="ctr" anchorCtr="0">
          <a:noAutofit/>
        </a:bodyPr>
        <a:lstStyle/>
        <a:p>
          <a:pPr marL="0" lvl="0" indent="0" algn="ctr" defTabSz="1200150">
            <a:lnSpc>
              <a:spcPct val="90000"/>
            </a:lnSpc>
            <a:spcBef>
              <a:spcPct val="0"/>
            </a:spcBef>
            <a:spcAft>
              <a:spcPct val="35000"/>
            </a:spcAft>
            <a:buNone/>
          </a:pPr>
          <a:r>
            <a:rPr lang="en-GB" sz="2700" kern="1200"/>
            <a:t>Accumulating risk</a:t>
          </a:r>
          <a:endParaRPr lang="en-GB" sz="2700" b="1" kern="1200"/>
        </a:p>
      </dsp:txBody>
      <dsp:txXfrm>
        <a:off x="5579884" y="1971082"/>
        <a:ext cx="2257912" cy="2257912"/>
      </dsp:txXfrm>
    </dsp:sp>
    <dsp:sp modelId="{040369B7-5F69-9B4D-8BEC-35CFC61B70F8}">
      <dsp:nvSpPr>
        <dsp:cNvPr id="0" name=""/>
        <dsp:cNvSpPr/>
      </dsp:nvSpPr>
      <dsp:spPr>
        <a:xfrm>
          <a:off x="7666792" y="1503453"/>
          <a:ext cx="3193170" cy="3193170"/>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5731" tIns="34290" rIns="175731" bIns="34290" numCol="1" spcCol="1270" anchor="ctr" anchorCtr="0">
          <a:noAutofit/>
        </a:bodyPr>
        <a:lstStyle/>
        <a:p>
          <a:pPr marL="0" lvl="0" indent="0" algn="ctr" defTabSz="1200150">
            <a:lnSpc>
              <a:spcPct val="90000"/>
            </a:lnSpc>
            <a:spcBef>
              <a:spcPct val="0"/>
            </a:spcBef>
            <a:spcAft>
              <a:spcPct val="35000"/>
            </a:spcAft>
            <a:buNone/>
          </a:pPr>
          <a:r>
            <a:rPr lang="en-GB" sz="2700" kern="1200"/>
            <a:t>Rule of optimism</a:t>
          </a:r>
          <a:endParaRPr lang="en-GB" sz="2700" b="1" kern="1200"/>
        </a:p>
      </dsp:txBody>
      <dsp:txXfrm>
        <a:off x="8134421" y="1971082"/>
        <a:ext cx="2257912" cy="2257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BAB93-607C-4E12-8A1D-BA3764F47B32}">
      <dsp:nvSpPr>
        <dsp:cNvPr id="0" name=""/>
        <dsp:cNvSpPr/>
      </dsp:nvSpPr>
      <dsp:spPr>
        <a:xfrm>
          <a:off x="5537054" y="1829"/>
          <a:ext cx="2708799" cy="2708799"/>
        </a:xfrm>
        <a:prstGeom prst="upArrow">
          <a:avLst>
            <a:gd name="adj1" fmla="val 50000"/>
            <a:gd name="adj2" fmla="val 3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a:t>Normalisation </a:t>
          </a:r>
        </a:p>
      </dsp:txBody>
      <dsp:txXfrm>
        <a:off x="6214254" y="475869"/>
        <a:ext cx="1354399" cy="2234759"/>
      </dsp:txXfrm>
    </dsp:sp>
    <dsp:sp modelId="{87079E60-B91D-48B8-A88A-822B6EBDED45}">
      <dsp:nvSpPr>
        <dsp:cNvPr id="0" name=""/>
        <dsp:cNvSpPr/>
      </dsp:nvSpPr>
      <dsp:spPr>
        <a:xfrm rot="5400000">
          <a:off x="7576885" y="2041659"/>
          <a:ext cx="2708799" cy="2708799"/>
        </a:xfrm>
        <a:prstGeom prst="upArrow">
          <a:avLst>
            <a:gd name="adj1" fmla="val 50000"/>
            <a:gd name="adj2" fmla="val 35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a:t>Confirmation bias</a:t>
          </a:r>
        </a:p>
      </dsp:txBody>
      <dsp:txXfrm rot="-5400000">
        <a:off x="7576885" y="2718859"/>
        <a:ext cx="2234759" cy="1354399"/>
      </dsp:txXfrm>
    </dsp:sp>
    <dsp:sp modelId="{D2DCFE02-226B-477E-BE2A-C0809D5669EB}">
      <dsp:nvSpPr>
        <dsp:cNvPr id="0" name=""/>
        <dsp:cNvSpPr/>
      </dsp:nvSpPr>
      <dsp:spPr>
        <a:xfrm rot="10800000">
          <a:off x="5537054" y="4081490"/>
          <a:ext cx="2708799" cy="2708799"/>
        </a:xfrm>
        <a:prstGeom prst="upArrow">
          <a:avLst>
            <a:gd name="adj1" fmla="val 50000"/>
            <a:gd name="adj2" fmla="val 35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a:t>Lack of confidence in managing tension and dealing with uncertainty</a:t>
          </a:r>
        </a:p>
      </dsp:txBody>
      <dsp:txXfrm rot="10800000">
        <a:off x="6214254" y="4081490"/>
        <a:ext cx="1354399" cy="2234759"/>
      </dsp:txXfrm>
    </dsp:sp>
    <dsp:sp modelId="{115B59B1-D27D-4C2C-B359-6C19EE26D0D0}">
      <dsp:nvSpPr>
        <dsp:cNvPr id="0" name=""/>
        <dsp:cNvSpPr/>
      </dsp:nvSpPr>
      <dsp:spPr>
        <a:xfrm rot="16200000">
          <a:off x="3497223" y="2041659"/>
          <a:ext cx="2708799" cy="2708799"/>
        </a:xfrm>
        <a:prstGeom prst="upArrow">
          <a:avLst>
            <a:gd name="adj1" fmla="val 50000"/>
            <a:gd name="adj2" fmla="val 35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a:t>Professional deference</a:t>
          </a:r>
        </a:p>
      </dsp:txBody>
      <dsp:txXfrm rot="5400000">
        <a:off x="3971263" y="2718859"/>
        <a:ext cx="2234759" cy="13543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B5A1D-FF92-6542-B8C1-01FFEC811C3B}">
      <dsp:nvSpPr>
        <dsp:cNvPr id="0" name=""/>
        <dsp:cNvSpPr/>
      </dsp:nvSpPr>
      <dsp:spPr>
        <a:xfrm>
          <a:off x="3012" y="1775254"/>
          <a:ext cx="3022722" cy="302272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6351" tIns="35560" rIns="166351" bIns="35560" numCol="1" spcCol="1270" anchor="ctr" anchorCtr="0">
          <a:noAutofit/>
        </a:bodyPr>
        <a:lstStyle/>
        <a:p>
          <a:pPr marL="0" lvl="0" indent="0" algn="ctr" defTabSz="1244600">
            <a:lnSpc>
              <a:spcPct val="90000"/>
            </a:lnSpc>
            <a:spcBef>
              <a:spcPct val="0"/>
            </a:spcBef>
            <a:spcAft>
              <a:spcPct val="35000"/>
            </a:spcAft>
            <a:buNone/>
          </a:pPr>
          <a:r>
            <a:rPr lang="en-GB" sz="2800" kern="1200"/>
            <a:t>Inadequate supervision across agencies</a:t>
          </a:r>
        </a:p>
      </dsp:txBody>
      <dsp:txXfrm>
        <a:off x="445679" y="2217921"/>
        <a:ext cx="2137388" cy="2137388"/>
      </dsp:txXfrm>
    </dsp:sp>
    <dsp:sp modelId="{C12E8CC3-BF5A-ED4D-A14F-E694E2F6678F}">
      <dsp:nvSpPr>
        <dsp:cNvPr id="0" name=""/>
        <dsp:cNvSpPr/>
      </dsp:nvSpPr>
      <dsp:spPr>
        <a:xfrm>
          <a:off x="2421190" y="1775254"/>
          <a:ext cx="3022722" cy="3022722"/>
        </a:xfrm>
        <a:prstGeom prst="ellipse">
          <a:avLst/>
        </a:prstGeom>
        <a:solidFill>
          <a:schemeClr val="accent4">
            <a:alpha val="50000"/>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6351" tIns="35560" rIns="166351" bIns="35560" numCol="1" spcCol="1270" anchor="ctr" anchorCtr="0">
          <a:noAutofit/>
        </a:bodyPr>
        <a:lstStyle/>
        <a:p>
          <a:pPr marL="0" lvl="0" indent="0" algn="ctr" defTabSz="1244600">
            <a:lnSpc>
              <a:spcPct val="90000"/>
            </a:lnSpc>
            <a:spcBef>
              <a:spcPct val="0"/>
            </a:spcBef>
            <a:spcAft>
              <a:spcPct val="35000"/>
            </a:spcAft>
            <a:buNone/>
          </a:pPr>
          <a:r>
            <a:rPr lang="en-GB" sz="2800" kern="1200"/>
            <a:t>Changes of practitioner</a:t>
          </a:r>
        </a:p>
      </dsp:txBody>
      <dsp:txXfrm>
        <a:off x="2863857" y="2217921"/>
        <a:ext cx="2137388" cy="2137388"/>
      </dsp:txXfrm>
    </dsp:sp>
    <dsp:sp modelId="{CFB63121-DA81-F543-8988-F32EBF71D954}">
      <dsp:nvSpPr>
        <dsp:cNvPr id="0" name=""/>
        <dsp:cNvSpPr/>
      </dsp:nvSpPr>
      <dsp:spPr>
        <a:xfrm>
          <a:off x="4839369" y="1775254"/>
          <a:ext cx="3022722" cy="3022722"/>
        </a:xfrm>
        <a:prstGeom prst="ellipse">
          <a:avLst/>
        </a:prstGeom>
        <a:solidFill>
          <a:schemeClr val="accent4">
            <a:alpha val="50000"/>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6351" tIns="35560" rIns="166351" bIns="35560" numCol="1" spcCol="1270" anchor="ctr" anchorCtr="0">
          <a:noAutofit/>
        </a:bodyPr>
        <a:lstStyle/>
        <a:p>
          <a:pPr marL="0" lvl="0" indent="0" algn="ctr" defTabSz="1244600">
            <a:lnSpc>
              <a:spcPct val="90000"/>
            </a:lnSpc>
            <a:spcBef>
              <a:spcPct val="0"/>
            </a:spcBef>
            <a:spcAft>
              <a:spcPct val="35000"/>
            </a:spcAft>
            <a:buNone/>
          </a:pPr>
          <a:r>
            <a:rPr lang="en-GB" sz="2800" kern="1200"/>
            <a:t>Pressure and complexity of work</a:t>
          </a:r>
        </a:p>
      </dsp:txBody>
      <dsp:txXfrm>
        <a:off x="5282036" y="2217921"/>
        <a:ext cx="2137388" cy="2137388"/>
      </dsp:txXfrm>
    </dsp:sp>
    <dsp:sp modelId="{F5060026-3F53-A74E-8F0F-081EEC2893CE}">
      <dsp:nvSpPr>
        <dsp:cNvPr id="0" name=""/>
        <dsp:cNvSpPr/>
      </dsp:nvSpPr>
      <dsp:spPr>
        <a:xfrm>
          <a:off x="7257547" y="1775254"/>
          <a:ext cx="3022722" cy="3022722"/>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6351" tIns="35560" rIns="166351" bIns="35560" numCol="1" spcCol="1270" anchor="ctr" anchorCtr="0">
          <a:noAutofit/>
        </a:bodyPr>
        <a:lstStyle/>
        <a:p>
          <a:pPr marL="0" lvl="0" indent="0" algn="ctr" defTabSz="1244600">
            <a:lnSpc>
              <a:spcPct val="90000"/>
            </a:lnSpc>
            <a:spcBef>
              <a:spcPct val="0"/>
            </a:spcBef>
            <a:spcAft>
              <a:spcPct val="35000"/>
            </a:spcAft>
            <a:buNone/>
          </a:pPr>
          <a:r>
            <a:rPr lang="en-GB" sz="2800" kern="1200"/>
            <a:t>Lack of professional curiosity at a strategic level</a:t>
          </a:r>
        </a:p>
      </dsp:txBody>
      <dsp:txXfrm>
        <a:off x="7700214" y="2217921"/>
        <a:ext cx="2137388" cy="213738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7B9DB765-B452-4E05-BE99-72BDB69A0911}" type="datetimeFigureOut">
              <a:rPr lang="en-GB" smtClean="0"/>
              <a:t>30/06/2025</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E28216FE-B3E2-4133-92E1-BEA6DAF1F859}" type="slidenum">
              <a:rPr lang="en-GB" smtClean="0"/>
              <a:t>‹#›</a:t>
            </a:fld>
            <a:endParaRPr lang="en-GB"/>
          </a:p>
        </p:txBody>
      </p:sp>
    </p:spTree>
    <p:extLst>
      <p:ext uri="{BB962C8B-B14F-4D97-AF65-F5344CB8AC3E}">
        <p14:creationId xmlns:p14="http://schemas.microsoft.com/office/powerpoint/2010/main" val="394965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43AE62E-D7D0-4E2F-B54B-BD48CCE79934}" type="datetimeFigureOut">
              <a:rPr lang="en-GB" smtClean="0"/>
              <a:t>30/06/2025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785FA5F8-D23E-404D-A782-416B2B4B581E}" type="slidenum">
              <a:rPr lang="en-GB" smtClean="0"/>
              <a:t>‹#›</a:t>
            </a:fld>
            <a:endParaRPr lang="en-GB"/>
          </a:p>
        </p:txBody>
      </p:sp>
    </p:spTree>
    <p:extLst>
      <p:ext uri="{BB962C8B-B14F-4D97-AF65-F5344CB8AC3E}">
        <p14:creationId xmlns:p14="http://schemas.microsoft.com/office/powerpoint/2010/main" val="165340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merald.com/insight/content/doi/10.1108/jap-04-2019-0014/full/html#ref012"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merald.com/insight/content/doi/10.1108/jap-04-2019-0014/full/html#ref003"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emerald.com/insight/content/doi/10.1108/jap-04-2019-0014/full/html#ref047"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omsintranet.org.uk/roh/roh/1-key_concepts/resources/reference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scot/binaries/content/documents/govscot/publications/advice-and-guidance/2022/07/adult-support-protection-scotland-act-2007-code-practice-3/documents/adult-support-protection-scotland-act-2007-code-practice/adult-support-protection-scotland-act-2007-code-practice/govscot%3Adocument/adult-support-protection-scotland-act-2007-code-practic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a:t>
            </a:fld>
            <a:endParaRPr lang="en-GB"/>
          </a:p>
        </p:txBody>
      </p:sp>
    </p:spTree>
    <p:extLst>
      <p:ext uri="{BB962C8B-B14F-4D97-AF65-F5344CB8AC3E}">
        <p14:creationId xmlns:p14="http://schemas.microsoft.com/office/powerpoint/2010/main" val="1001168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General Discussion  not in Break out rooms</a:t>
            </a:r>
            <a:endParaRPr lang="en-US" dirty="0"/>
          </a:p>
        </p:txBody>
      </p:sp>
      <p:sp>
        <p:nvSpPr>
          <p:cNvPr id="4" name="Slide Number Placeholder 3"/>
          <p:cNvSpPr>
            <a:spLocks noGrp="1"/>
          </p:cNvSpPr>
          <p:nvPr>
            <p:ph type="sldNum" sz="quarter" idx="5"/>
          </p:nvPr>
        </p:nvSpPr>
        <p:spPr/>
        <p:txBody>
          <a:bodyPr/>
          <a:lstStyle/>
          <a:p>
            <a:fld id="{785FA5F8-D23E-404D-A782-416B2B4B581E}" type="slidenum">
              <a:rPr lang="en-GB" smtClean="0"/>
              <a:t>11</a:t>
            </a:fld>
            <a:endParaRPr lang="en-GB"/>
          </a:p>
        </p:txBody>
      </p:sp>
    </p:spTree>
    <p:extLst>
      <p:ext uri="{BB962C8B-B14F-4D97-AF65-F5344CB8AC3E}">
        <p14:creationId xmlns:p14="http://schemas.microsoft.com/office/powerpoint/2010/main" val="52871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ea typeface="Calibri"/>
                <a:cs typeface="Calibri"/>
              </a:rPr>
              <a:t>Start Breakout rooms five mins to think about the original information and further information will be provided</a:t>
            </a:r>
            <a:endParaRPr lang="en-GB" dirty="0"/>
          </a:p>
        </p:txBody>
      </p:sp>
      <p:sp>
        <p:nvSpPr>
          <p:cNvPr id="4" name="Slide Number Placeholder 3"/>
          <p:cNvSpPr>
            <a:spLocks noGrp="1"/>
          </p:cNvSpPr>
          <p:nvPr>
            <p:ph type="sldNum" sz="quarter" idx="10"/>
          </p:nvPr>
        </p:nvSpPr>
        <p:spPr/>
        <p:txBody>
          <a:bodyPr/>
          <a:lstStyle/>
          <a:p>
            <a:fld id="{785FA5F8-D23E-404D-A782-416B2B4B581E}" type="slidenum">
              <a:rPr lang="en-GB" smtClean="0"/>
              <a:t>12</a:t>
            </a:fld>
            <a:endParaRPr lang="en-GB"/>
          </a:p>
        </p:txBody>
      </p:sp>
    </p:spTree>
    <p:extLst>
      <p:ext uri="{BB962C8B-B14F-4D97-AF65-F5344CB8AC3E}">
        <p14:creationId xmlns:p14="http://schemas.microsoft.com/office/powerpoint/2010/main" val="1889489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5FA5F8-D23E-404D-A782-416B2B4B581E}" type="slidenum">
              <a:rPr lang="en-GB" smtClean="0"/>
              <a:t>13</a:t>
            </a:fld>
            <a:endParaRPr lang="en-GB"/>
          </a:p>
        </p:txBody>
      </p:sp>
    </p:spTree>
    <p:extLst>
      <p:ext uri="{BB962C8B-B14F-4D97-AF65-F5344CB8AC3E}">
        <p14:creationId xmlns:p14="http://schemas.microsoft.com/office/powerpoint/2010/main" val="199561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video used here: https://</a:t>
            </a:r>
            <a:r>
              <a:rPr lang="en-US" dirty="0" err="1"/>
              <a:t>www.youtube.com</a:t>
            </a:r>
            <a:r>
              <a:rPr lang="en-US" dirty="0"/>
              <a:t>/</a:t>
            </a:r>
            <a:r>
              <a:rPr lang="en-US" dirty="0" err="1"/>
              <a:t>watch?v</a:t>
            </a:r>
            <a:r>
              <a:rPr lang="en-US" dirty="0"/>
              <a:t>=UZ8vF8HRWE4&amp;ab_channel=</a:t>
            </a:r>
            <a:r>
              <a:rPr lang="en-US" dirty="0" err="1"/>
              <a:t>LitmosHeroes</a:t>
            </a:r>
            <a:endParaRPr lang="en-US" dirty="0"/>
          </a:p>
        </p:txBody>
      </p:sp>
      <p:sp>
        <p:nvSpPr>
          <p:cNvPr id="4" name="Slide Number Placeholder 3"/>
          <p:cNvSpPr>
            <a:spLocks noGrp="1"/>
          </p:cNvSpPr>
          <p:nvPr>
            <p:ph type="sldNum" sz="quarter" idx="5"/>
          </p:nvPr>
        </p:nvSpPr>
        <p:spPr/>
        <p:txBody>
          <a:bodyPr/>
          <a:lstStyle/>
          <a:p>
            <a:fld id="{785FA5F8-D23E-404D-A782-416B2B4B581E}" type="slidenum">
              <a:rPr lang="en-GB" smtClean="0"/>
              <a:t>16</a:t>
            </a:fld>
            <a:endParaRPr lang="en-GB"/>
          </a:p>
        </p:txBody>
      </p:sp>
    </p:spTree>
    <p:extLst>
      <p:ext uri="{BB962C8B-B14F-4D97-AF65-F5344CB8AC3E}">
        <p14:creationId xmlns:p14="http://schemas.microsoft.com/office/powerpoint/2010/main" val="3665126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5FA5F8-D23E-404D-A782-416B2B4B581E}" type="slidenum">
              <a:rPr lang="en-GB" smtClean="0"/>
              <a:t>17</a:t>
            </a:fld>
            <a:endParaRPr lang="en-GB"/>
          </a:p>
        </p:txBody>
      </p:sp>
    </p:spTree>
    <p:extLst>
      <p:ext uri="{BB962C8B-B14F-4D97-AF65-F5344CB8AC3E}">
        <p14:creationId xmlns:p14="http://schemas.microsoft.com/office/powerpoint/2010/main" val="359135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b="1">
                <a:solidFill>
                  <a:schemeClr val="bg1"/>
                </a:solidFill>
                <a:latin typeface="Century Gothic"/>
              </a:rPr>
              <a:t>What are the facts/data? </a:t>
            </a:r>
          </a:p>
          <a:p>
            <a:pPr marL="228600" indent="-228600">
              <a:buAutoNum type="arabicPeriod"/>
            </a:pPr>
            <a:r>
              <a:rPr lang="en-GB" sz="1200" b="1">
                <a:solidFill>
                  <a:schemeClr val="bg1"/>
                </a:solidFill>
                <a:latin typeface="Century Gothic"/>
              </a:rPr>
              <a:t>What is the best possible outcome/opportunities? </a:t>
            </a:r>
          </a:p>
          <a:p>
            <a:pPr marL="228600" indent="-228600">
              <a:buAutoNum type="arabicPeriod"/>
            </a:pPr>
            <a:r>
              <a:rPr lang="en-GB" sz="1200" b="1">
                <a:solidFill>
                  <a:schemeClr val="bg1"/>
                </a:solidFill>
                <a:latin typeface="Century Gothic"/>
              </a:rPr>
              <a:t>What is the worst case scenario?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bg1"/>
                </a:solidFill>
                <a:latin typeface="Century Gothic"/>
              </a:rPr>
              <a:t>4. </a:t>
            </a:r>
            <a:r>
              <a:rPr lang="en-GB" sz="1200" b="1">
                <a:solidFill>
                  <a:schemeClr val="accent2">
                    <a:lumMod val="75000"/>
                  </a:schemeClr>
                </a:solidFill>
                <a:latin typeface="Century Gothic"/>
              </a:rPr>
              <a:t>What does your gut tell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2">
                    <a:lumMod val="75000"/>
                  </a:schemeClr>
                </a:solidFill>
                <a:latin typeface="Century Gothic"/>
              </a:rPr>
              <a:t>5. </a:t>
            </a:r>
            <a:r>
              <a:rPr lang="en-GB" sz="1200" b="1">
                <a:solidFill>
                  <a:schemeClr val="accent6">
                    <a:lumMod val="60000"/>
                    <a:lumOff val="40000"/>
                  </a:schemeClr>
                </a:solidFill>
                <a:latin typeface="Century Gothic"/>
              </a:rPr>
              <a:t>What are some creative solutions? </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785FA5F8-D23E-404D-A782-416B2B4B581E}" type="slidenum">
              <a:rPr lang="en-GB" smtClean="0"/>
              <a:t>18</a:t>
            </a:fld>
            <a:endParaRPr lang="en-GB"/>
          </a:p>
        </p:txBody>
      </p:sp>
    </p:spTree>
    <p:extLst>
      <p:ext uri="{BB962C8B-B14F-4D97-AF65-F5344CB8AC3E}">
        <p14:creationId xmlns:p14="http://schemas.microsoft.com/office/powerpoint/2010/main" val="3893149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PC may spur us to take action</a:t>
            </a:r>
          </a:p>
          <a:p>
            <a:endParaRPr lang="en-US">
              <a:ea typeface="Calibri"/>
              <a:cs typeface="Calibri"/>
            </a:endParaRPr>
          </a:p>
          <a:p>
            <a:r>
              <a:rPr lang="en-US">
                <a:ea typeface="Calibri"/>
                <a:cs typeface="Calibri"/>
              </a:rPr>
              <a:t>Braye and Preston Shoot (2017) </a:t>
            </a:r>
            <a:r>
              <a:rPr lang="en-US" err="1">
                <a:ea typeface="Calibri"/>
                <a:cs typeface="Calibri"/>
              </a:rPr>
              <a:t>idenfied</a:t>
            </a:r>
            <a:r>
              <a:rPr lang="en-US">
                <a:ea typeface="Calibri"/>
                <a:cs typeface="Calibri"/>
              </a:rPr>
              <a:t> that 23 out of 27 of the SCR's they </a:t>
            </a:r>
            <a:r>
              <a:rPr lang="en-US" err="1">
                <a:ea typeface="Calibri"/>
                <a:cs typeface="Calibri"/>
              </a:rPr>
              <a:t>analysed</a:t>
            </a:r>
            <a:r>
              <a:rPr lang="en-US">
                <a:ea typeface="Calibri"/>
                <a:cs typeface="Calibri"/>
              </a:rPr>
              <a:t> found a lack of co-ordination and professional curiosity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19</a:t>
            </a:fld>
            <a:endParaRPr lang="en-GB"/>
          </a:p>
        </p:txBody>
      </p:sp>
    </p:spTree>
    <p:extLst>
      <p:ext uri="{BB962C8B-B14F-4D97-AF65-F5344CB8AC3E}">
        <p14:creationId xmlns:p14="http://schemas.microsoft.com/office/powerpoint/2010/main" val="1768407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Professional Curiosity is a recurring theme in ACRS – but what does it mean?</a:t>
            </a:r>
          </a:p>
          <a:p>
            <a:endParaRPr lang="en-US"/>
          </a:p>
          <a:p>
            <a:r>
              <a:rPr lang="en-US"/>
              <a:t>Looking at issues in isolation and lack of professional curiosity can lead to missed opportunities to intervene, to identify less obvious indicators of vulnerability or significant harm</a:t>
            </a:r>
          </a:p>
          <a:p>
            <a:endParaRPr lang="en-US"/>
          </a:p>
          <a:p>
            <a:r>
              <a:rPr lang="en-US"/>
              <a:t>It is a combination of looking; listening; asking direct questions to explore and understand what is happening with an adult at risk and their family</a:t>
            </a:r>
          </a:p>
          <a:p>
            <a:r>
              <a:rPr lang="en-US"/>
              <a:t>Knowing ones own professional responsibility and knowing when to act rather than making assumptions or taking things at face value</a:t>
            </a:r>
          </a:p>
        </p:txBody>
      </p:sp>
      <p:sp>
        <p:nvSpPr>
          <p:cNvPr id="4" name="Slide Number Placeholder 3"/>
          <p:cNvSpPr>
            <a:spLocks noGrp="1"/>
          </p:cNvSpPr>
          <p:nvPr>
            <p:ph type="sldNum" sz="quarter" idx="5"/>
          </p:nvPr>
        </p:nvSpPr>
        <p:spPr/>
        <p:txBody>
          <a:bodyPr/>
          <a:lstStyle/>
          <a:p>
            <a:fld id="{785FA5F8-D23E-404D-A782-416B2B4B581E}" type="slidenum">
              <a:rPr lang="en-GB" smtClean="0"/>
              <a:t>20</a:t>
            </a:fld>
            <a:endParaRPr lang="en-GB"/>
          </a:p>
        </p:txBody>
      </p:sp>
    </p:spTree>
    <p:extLst>
      <p:ext uri="{BB962C8B-B14F-4D97-AF65-F5344CB8AC3E}">
        <p14:creationId xmlns:p14="http://schemas.microsoft.com/office/powerpoint/2010/main" val="2380244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video used here: https://</a:t>
            </a:r>
            <a:r>
              <a:rPr lang="en-US" dirty="0" err="1"/>
              <a:t>www.youtube.com</a:t>
            </a:r>
            <a:r>
              <a:rPr lang="en-US" dirty="0"/>
              <a:t>/</a:t>
            </a:r>
            <a:r>
              <a:rPr lang="en-US" dirty="0" err="1"/>
              <a:t>watch?v</a:t>
            </a:r>
            <a:r>
              <a:rPr lang="en-US" dirty="0"/>
              <a:t>=_dedMlo0x_o&amp;t=2s&amp;ab_channel=</a:t>
            </a:r>
            <a:r>
              <a:rPr lang="en-US" dirty="0" err="1"/>
              <a:t>SiobhanMaclean</a:t>
            </a:r>
            <a:endParaRPr lang="en-US" dirty="0"/>
          </a:p>
          <a:p>
            <a:r>
              <a:rPr lang="en-US" dirty="0"/>
              <a:t>Think about </a:t>
            </a:r>
            <a:r>
              <a:rPr lang="en-US" dirty="0" err="1"/>
              <a:t>Mrs</a:t>
            </a:r>
            <a:r>
              <a:rPr lang="en-US" dirty="0"/>
              <a:t> A – Be creative what might professional curiosity feel and look like in this situation – Do you have any situations of your own that you would like to discuss ?</a:t>
            </a:r>
          </a:p>
          <a:p>
            <a:endParaRPr lang="en-US" dirty="0"/>
          </a:p>
        </p:txBody>
      </p:sp>
      <p:sp>
        <p:nvSpPr>
          <p:cNvPr id="4" name="Slide Number Placeholder 3"/>
          <p:cNvSpPr>
            <a:spLocks noGrp="1"/>
          </p:cNvSpPr>
          <p:nvPr>
            <p:ph type="sldNum" sz="quarter" idx="5"/>
          </p:nvPr>
        </p:nvSpPr>
        <p:spPr/>
        <p:txBody>
          <a:bodyPr/>
          <a:lstStyle/>
          <a:p>
            <a:fld id="{785FA5F8-D23E-404D-A782-416B2B4B581E}" type="slidenum">
              <a:rPr lang="en-GB" smtClean="0"/>
              <a:t>21</a:t>
            </a:fld>
            <a:endParaRPr lang="en-GB"/>
          </a:p>
        </p:txBody>
      </p:sp>
    </p:spTree>
    <p:extLst>
      <p:ext uri="{BB962C8B-B14F-4D97-AF65-F5344CB8AC3E}">
        <p14:creationId xmlns:p14="http://schemas.microsoft.com/office/powerpoint/2010/main" val="374154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Barriers fall into three main groups </a:t>
            </a:r>
            <a:endParaRPr lang="en-US"/>
          </a:p>
          <a:p>
            <a:pPr marL="171450" indent="-171450">
              <a:buFont typeface="Arial"/>
              <a:buChar char="•"/>
            </a:pPr>
            <a:r>
              <a:rPr lang="en-US">
                <a:ea typeface="Calibri"/>
                <a:cs typeface="Calibri"/>
              </a:rPr>
              <a:t>Case Dynamics</a:t>
            </a:r>
          </a:p>
          <a:p>
            <a:pPr marL="171450" indent="-171450">
              <a:buFont typeface="Arial"/>
              <a:buChar char="•"/>
            </a:pPr>
            <a:r>
              <a:rPr lang="en-US" err="1">
                <a:ea typeface="Calibri"/>
                <a:cs typeface="Calibri"/>
              </a:rPr>
              <a:t>Proffessional</a:t>
            </a:r>
            <a:r>
              <a:rPr lang="en-US">
                <a:ea typeface="Calibri"/>
                <a:cs typeface="Calibri"/>
              </a:rPr>
              <a:t> Issues</a:t>
            </a:r>
          </a:p>
          <a:p>
            <a:pPr marL="171450" indent="-171450">
              <a:buFont typeface="Arial"/>
              <a:buChar char="•"/>
            </a:pPr>
            <a:r>
              <a:rPr lang="en-US" err="1">
                <a:ea typeface="Calibri"/>
                <a:cs typeface="Calibri"/>
              </a:rPr>
              <a:t>Organisational</a:t>
            </a:r>
            <a:r>
              <a:rPr lang="en-US">
                <a:ea typeface="Calibri"/>
                <a:cs typeface="Calibri"/>
              </a:rPr>
              <a:t> Issues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22</a:t>
            </a:fld>
            <a:endParaRPr lang="en-GB"/>
          </a:p>
        </p:txBody>
      </p:sp>
    </p:spTree>
    <p:extLst>
      <p:ext uri="{BB962C8B-B14F-4D97-AF65-F5344CB8AC3E}">
        <p14:creationId xmlns:p14="http://schemas.microsoft.com/office/powerpoint/2010/main" val="416016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Futura Medium" panose="020B0602020204020303" pitchFamily="34" charset="-79"/>
                <a:cs typeface="Futura Medium" panose="020B0602020204020303" pitchFamily="34" charset="-79"/>
              </a:rPr>
              <a:t>Working in small MS Teams Groups </a:t>
            </a:r>
          </a:p>
          <a:p>
            <a:r>
              <a:rPr lang="en-US" sz="1200" dirty="0">
                <a:latin typeface="Futura Medium" panose="020B0602020204020303" pitchFamily="34" charset="-79"/>
                <a:cs typeface="Futura Medium" panose="020B0602020204020303" pitchFamily="34" charset="-79"/>
              </a:rPr>
              <a:t>What has been emerging/any lightbulb moments? </a:t>
            </a:r>
          </a:p>
          <a:p>
            <a:r>
              <a:rPr lang="en-US" sz="1200" dirty="0">
                <a:latin typeface="Futura Medium" panose="020B0602020204020303" pitchFamily="34" charset="-79"/>
                <a:cs typeface="Futura Medium" panose="020B0602020204020303" pitchFamily="34" charset="-79"/>
              </a:rPr>
              <a:t>Today looking at different perspectives and different ways of thinking/feeling which impact on decision-making  </a:t>
            </a:r>
          </a:p>
          <a:p>
            <a:pPr marL="228600" indent="-228600">
              <a:buAutoNum type="arabicPeriod"/>
            </a:pPr>
            <a:r>
              <a:rPr lang="en-US" dirty="0"/>
              <a:t>What is emerging for you now? </a:t>
            </a:r>
          </a:p>
          <a:p>
            <a:pPr marL="228600" indent="-228600">
              <a:buAutoNum type="arabicPeriod"/>
            </a:pPr>
            <a:r>
              <a:rPr lang="en-US" dirty="0"/>
              <a:t>What has been significant? </a:t>
            </a:r>
          </a:p>
          <a:p>
            <a:endParaRPr lang="en-US" sz="1200" dirty="0">
              <a:latin typeface="Futura Medium" panose="020B0602020204020303" pitchFamily="34" charset="-79"/>
              <a:cs typeface="Futura Medium" panose="020B0602020204020303" pitchFamily="34" charset="-79"/>
            </a:endParaRPr>
          </a:p>
          <a:p>
            <a:endParaRPr lang="en-GB" baseline="0" dirty="0"/>
          </a:p>
        </p:txBody>
      </p:sp>
      <p:sp>
        <p:nvSpPr>
          <p:cNvPr id="4" name="Slide Number Placeholder 3"/>
          <p:cNvSpPr>
            <a:spLocks noGrp="1"/>
          </p:cNvSpPr>
          <p:nvPr>
            <p:ph type="sldNum" sz="quarter" idx="10"/>
          </p:nvPr>
        </p:nvSpPr>
        <p:spPr/>
        <p:txBody>
          <a:bodyPr/>
          <a:lstStyle/>
          <a:p>
            <a:fld id="{785FA5F8-D23E-404D-A782-416B2B4B581E}" type="slidenum">
              <a:rPr lang="en-GB" smtClean="0"/>
              <a:t>2</a:t>
            </a:fld>
            <a:endParaRPr lang="en-GB"/>
          </a:p>
        </p:txBody>
      </p:sp>
    </p:spTree>
    <p:extLst>
      <p:ext uri="{BB962C8B-B14F-4D97-AF65-F5344CB8AC3E}">
        <p14:creationId xmlns:p14="http://schemas.microsoft.com/office/powerpoint/2010/main" val="50684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Disguised Compliance</a:t>
            </a:r>
            <a:r>
              <a:rPr lang="en-US">
                <a:ea typeface="Calibri"/>
                <a:cs typeface="Calibri"/>
              </a:rPr>
              <a:t> – appearance of </a:t>
            </a:r>
            <a:r>
              <a:rPr lang="en-US" err="1">
                <a:ea typeface="Calibri"/>
                <a:cs typeface="Calibri"/>
              </a:rPr>
              <a:t>coperating</a:t>
            </a:r>
            <a:r>
              <a:rPr lang="en-US">
                <a:ea typeface="Calibri"/>
                <a:cs typeface="Calibri"/>
              </a:rPr>
              <a:t> with professionals to avoid raising </a:t>
            </a:r>
            <a:r>
              <a:rPr lang="en-US" err="1">
                <a:ea typeface="Calibri"/>
                <a:cs typeface="Calibri"/>
              </a:rPr>
              <a:t>suspicitions</a:t>
            </a:r>
            <a:r>
              <a:rPr lang="en-US">
                <a:ea typeface="Calibri"/>
                <a:cs typeface="Calibri"/>
              </a:rPr>
              <a:t> – to allay professional concerns and reduce professional involvement</a:t>
            </a:r>
          </a:p>
          <a:p>
            <a:pPr marL="171450" indent="-171450">
              <a:buFont typeface="Arial"/>
              <a:buChar char="•"/>
            </a:pPr>
            <a:r>
              <a:rPr lang="en-US">
                <a:ea typeface="Calibri"/>
                <a:cs typeface="Calibri"/>
              </a:rPr>
              <a:t>Establish facts and father evidence about what is actually happening</a:t>
            </a:r>
          </a:p>
          <a:p>
            <a:pPr marL="171450" indent="-171450">
              <a:buFont typeface="Arial"/>
              <a:buChar char="•"/>
            </a:pPr>
            <a:r>
              <a:rPr lang="en-US">
                <a:ea typeface="Calibri"/>
                <a:cs typeface="Calibri"/>
              </a:rPr>
              <a:t>Focus on outcomes rather than processes to ensure that person is at </a:t>
            </a:r>
            <a:r>
              <a:rPr lang="en-US" err="1">
                <a:ea typeface="Calibri"/>
                <a:cs typeface="Calibri"/>
              </a:rPr>
              <a:t>centre</a:t>
            </a:r>
            <a:endParaRPr lang="en-US">
              <a:ea typeface="Calibri"/>
              <a:cs typeface="Calibri"/>
            </a:endParaRPr>
          </a:p>
          <a:p>
            <a:pPr marL="171450" indent="-171450">
              <a:buFont typeface="Arial,Sans-Serif"/>
              <a:buChar char="•"/>
            </a:pPr>
            <a:r>
              <a:rPr lang="en-US"/>
              <a:t>Disguised compliance examples</a:t>
            </a:r>
            <a:endParaRPr lang="en-US">
              <a:ea typeface="Calibri"/>
              <a:cs typeface="Calibri"/>
            </a:endParaRPr>
          </a:p>
          <a:p>
            <a:pPr marL="171450" indent="-171450">
              <a:buFont typeface="Arial,Sans-Serif"/>
              <a:buChar char="•"/>
            </a:pPr>
            <a:r>
              <a:rPr lang="en-US"/>
              <a:t>Adult H, aged 21 at the time of the incident that resulted in the review, had a diagnosis of Spina Bifida and Hydrocephalus. A safeguarding adult referral was made by the ambulance service following severe burns. Adult H suffered 14 per cent skin loss and chronic wounds indicative of urine burns. Adult H’s transition from child services to adult care showed minimal multi-agency working. There was insufficient focus on non-attendance at medical appointments. The family’s overall lack of engagement repeatedly disabled the safeguarding process, with no escalation by professionals. Adult H was consistently seen with her mother and lack of her own voice was apparent.</a:t>
            </a:r>
            <a:endParaRPr lang="en-US">
              <a:ea typeface="Calibri"/>
              <a:cs typeface="Calibri"/>
            </a:endParaRPr>
          </a:p>
          <a:p>
            <a:pPr marL="171450" indent="-171450">
              <a:buFont typeface="Arial,Sans-Serif"/>
              <a:buChar char="•"/>
            </a:pPr>
            <a:r>
              <a:rPr lang="en-US"/>
              <a:t>Peter Connoly – chocolate, asked to wipe off and child never returned – disguised injury</a:t>
            </a:r>
            <a:r>
              <a:rPr lang="en-US">
                <a:ea typeface="Calibri"/>
                <a:cs typeface="Calibri"/>
              </a:rPr>
              <a:t> think of Margaret Fleming</a:t>
            </a:r>
            <a:endParaRPr lang="en-US"/>
          </a:p>
          <a:p>
            <a:endParaRPr lang="en-US">
              <a:ea typeface="Calibri"/>
              <a:cs typeface="Calibri"/>
            </a:endParaRPr>
          </a:p>
          <a:p>
            <a:r>
              <a:rPr lang="en-US" b="1">
                <a:ea typeface="Calibri"/>
                <a:cs typeface="Calibri"/>
              </a:rPr>
              <a:t>Knowing but not knowing</a:t>
            </a:r>
            <a:r>
              <a:rPr lang="en-US">
                <a:ea typeface="Calibri"/>
                <a:cs typeface="Calibri"/>
              </a:rPr>
              <a:t> -  a sense that something is not right, difficult to fully grasp to take the right action</a:t>
            </a:r>
          </a:p>
          <a:p>
            <a:r>
              <a:rPr lang="en-US">
                <a:ea typeface="Calibri"/>
                <a:cs typeface="Calibri"/>
              </a:rPr>
              <a:t> anxiety prevented her from being curious</a:t>
            </a:r>
          </a:p>
          <a:p>
            <a:r>
              <a:rPr lang="en-US"/>
              <a:t>The student visited late on a winter’s afternoon to review the care and support plan. She described that the house was dark, and the service user refused to put the light on, saying she was worried about the electricity bill. The student thought she could hear someone moving around upstairs despite the service user saying she was alone. The student reported she felt uncertain about this and left the property without enquiring further. She was able to reflect on this incident later in supervision, indicating that her anxiety in the moment had prevented her from being curious and respectfully challenging what had been said </a:t>
            </a:r>
          </a:p>
          <a:p>
            <a:endParaRPr lang="en-US"/>
          </a:p>
          <a:p>
            <a:r>
              <a:rPr lang="en-US" b="1"/>
              <a:t>Accumulating Risk</a:t>
            </a:r>
          </a:p>
          <a:p>
            <a:r>
              <a:rPr lang="en-US"/>
              <a:t>Lancashire Safeguarding Adults Board SAR concerning Adult A (</a:t>
            </a:r>
            <a:r>
              <a:rPr lang="en-US">
                <a:hlinkClick r:id="rId3"/>
              </a:rPr>
              <a:t>Chapman, 2017</a:t>
            </a:r>
            <a:r>
              <a:rPr lang="en-US"/>
              <a:t>). This case related to </a:t>
            </a:r>
            <a:r>
              <a:rPr lang="en-US" err="1"/>
              <a:t>Mr</a:t>
            </a:r>
            <a:r>
              <a:rPr lang="en-US"/>
              <a:t> and </a:t>
            </a:r>
            <a:r>
              <a:rPr lang="en-US" err="1"/>
              <a:t>Mrs</a:t>
            </a:r>
            <a:r>
              <a:rPr lang="en-US"/>
              <a:t> A who both showed signs of cognitive decline. </a:t>
            </a:r>
            <a:r>
              <a:rPr lang="en-US" err="1"/>
              <a:t>Mr</a:t>
            </a:r>
            <a:r>
              <a:rPr lang="en-US"/>
              <a:t> A exhibited paranoid tendencies, sometimes believing that his wife was an “imposter”. He was also described by family as “difficult” at times. Between 2011 and 2015, it was reported that the situation deteriorated, and the frequency and intensity of harmful or potentially harmful incidents involving </a:t>
            </a:r>
            <a:r>
              <a:rPr lang="en-US" err="1"/>
              <a:t>Mrs</a:t>
            </a:r>
            <a:r>
              <a:rPr lang="en-US"/>
              <a:t> A increased. The review described an episode when a graze was discovered on </a:t>
            </a:r>
            <a:r>
              <a:rPr lang="en-US" err="1"/>
              <a:t>Mrs</a:t>
            </a:r>
            <a:r>
              <a:rPr lang="en-US"/>
              <a:t> A’s leg. </a:t>
            </a:r>
            <a:r>
              <a:rPr lang="en-US" err="1"/>
              <a:t>Mrs</a:t>
            </a:r>
            <a:r>
              <a:rPr lang="en-US"/>
              <a:t> A initially said she could not recall the incident occurring, but later said it was sustained when her husband threw a paper knife at her. A few weeks later, </a:t>
            </a:r>
            <a:r>
              <a:rPr lang="en-US" err="1"/>
              <a:t>Mrs</a:t>
            </a:r>
            <a:r>
              <a:rPr lang="en-US"/>
              <a:t> A was admitted to hospital with a severe head injury that she said she incurred when </a:t>
            </a:r>
            <a:r>
              <a:rPr lang="en-US" err="1"/>
              <a:t>Mr</a:t>
            </a:r>
            <a:r>
              <a:rPr lang="en-US"/>
              <a:t> A threw her across a table. Following her death, although a post mortem did not establish how the traumatic injury had occurred, it did conclude that the head injury had contributed to </a:t>
            </a:r>
            <a:r>
              <a:rPr lang="en-US" err="1"/>
              <a:t>Mrs</a:t>
            </a:r>
            <a:r>
              <a:rPr lang="en-US"/>
              <a:t> A’s death (</a:t>
            </a:r>
            <a:r>
              <a:rPr lang="en-US">
                <a:hlinkClick r:id="rId3"/>
              </a:rPr>
              <a:t>Chapman, 2017</a:t>
            </a:r>
            <a:r>
              <a:rPr lang="en-US"/>
              <a:t>).</a:t>
            </a:r>
          </a:p>
          <a:p>
            <a:endParaRPr lang="en-US"/>
          </a:p>
          <a:p>
            <a:r>
              <a:rPr lang="en-US" b="1"/>
              <a:t>Rule of Optimism</a:t>
            </a:r>
          </a:p>
          <a:p>
            <a:r>
              <a:rPr lang="en-US"/>
              <a:t>A number of concerns had been raised about </a:t>
            </a:r>
            <a:r>
              <a:rPr lang="en-US" err="1"/>
              <a:t>Mr</a:t>
            </a:r>
            <a:r>
              <a:rPr lang="en-US"/>
              <a:t> and </a:t>
            </a:r>
            <a:r>
              <a:rPr lang="en-US" err="1"/>
              <a:t>Mrs</a:t>
            </a:r>
            <a:r>
              <a:rPr lang="en-US"/>
              <a:t> A over a five-year period, but they were always assessed as constituting low risk. The frequency of the incidents and escalation (at the point of the paper knife incident) were each assessed separately rather than in the context of an overall, escalating picture. There is a suggestion that practitioners had failed to spot the accumulating risk because they optimistically believed that the overall risk to </a:t>
            </a:r>
            <a:r>
              <a:rPr lang="en-US" err="1"/>
              <a:t>Mrs</a:t>
            </a:r>
            <a:r>
              <a:rPr lang="en-US"/>
              <a:t> A was low since each incident was individually assessed as low risk. The independent reviewer considered that the paper knife incident could have been a trigger for further exploration</a:t>
            </a:r>
            <a:endParaRPr lang="en-US">
              <a:ea typeface="Calibri"/>
              <a:cs typeface="Calibri"/>
            </a:endParaRPr>
          </a:p>
          <a:p>
            <a:r>
              <a:rPr lang="en-US" b="1"/>
              <a:t>Rule of Optimism – </a:t>
            </a:r>
            <a:r>
              <a:rPr lang="en-US"/>
              <a:t>professional </a:t>
            </a:r>
            <a:r>
              <a:rPr lang="en-US" err="1"/>
              <a:t>rationalise</a:t>
            </a:r>
            <a:r>
              <a:rPr lang="en-US"/>
              <a:t> away new of escalating risks despite clear evidence to the </a:t>
            </a:r>
            <a:r>
              <a:rPr lang="en-US" err="1"/>
              <a:t>the</a:t>
            </a:r>
            <a:r>
              <a:rPr lang="en-US"/>
              <a:t> </a:t>
            </a:r>
            <a:r>
              <a:rPr lang="en-US" err="1"/>
              <a:t>contrart</a:t>
            </a:r>
            <a:r>
              <a:rPr lang="en-US"/>
              <a:t> - risks </a:t>
            </a:r>
            <a:r>
              <a:rPr lang="en-US" err="1"/>
              <a:t>enabelment</a:t>
            </a:r>
            <a:r>
              <a:rPr lang="en-US"/>
              <a:t> is a strengths based approach but new or escalating risks should be taken seriously (case of AB)</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23</a:t>
            </a:fld>
            <a:endParaRPr lang="en-GB"/>
          </a:p>
        </p:txBody>
      </p:sp>
    </p:spTree>
    <p:extLst>
      <p:ext uri="{BB962C8B-B14F-4D97-AF65-F5344CB8AC3E}">
        <p14:creationId xmlns:p14="http://schemas.microsoft.com/office/powerpoint/2010/main" val="290779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ea typeface="Calibri"/>
                <a:cs typeface="Calibri"/>
              </a:rPr>
              <a:t>Normalisation</a:t>
            </a:r>
            <a:r>
              <a:rPr lang="en-US" b="1">
                <a:ea typeface="Calibri"/>
                <a:cs typeface="Calibri"/>
              </a:rPr>
              <a:t> – </a:t>
            </a:r>
            <a:r>
              <a:rPr lang="en-US">
                <a:ea typeface="Calibri"/>
                <a:cs typeface="Calibri"/>
              </a:rPr>
              <a:t>ideas and actions become normal – thus risks not fully </a:t>
            </a:r>
            <a:r>
              <a:rPr lang="en-US" err="1">
                <a:ea typeface="Calibri"/>
                <a:cs typeface="Calibri"/>
              </a:rPr>
              <a:t>recognised</a:t>
            </a:r>
            <a:r>
              <a:rPr lang="en-US">
                <a:ea typeface="Calibri"/>
                <a:cs typeface="Calibri"/>
              </a:rPr>
              <a:t> or questioned.  </a:t>
            </a:r>
            <a:r>
              <a:rPr lang="en-US" err="1">
                <a:ea typeface="Calibri"/>
                <a:cs typeface="Calibri"/>
              </a:rPr>
              <a:t>Mrs</a:t>
            </a:r>
            <a:r>
              <a:rPr lang="en-US">
                <a:ea typeface="Calibri"/>
                <a:cs typeface="Calibri"/>
              </a:rPr>
              <a:t> BB mentioned in paper </a:t>
            </a:r>
            <a:r>
              <a:rPr lang="en-US" err="1">
                <a:ea typeface="Calibri"/>
                <a:cs typeface="Calibri"/>
              </a:rPr>
              <a:t>dementai</a:t>
            </a:r>
            <a:r>
              <a:rPr lang="en-US">
                <a:ea typeface="Calibri"/>
                <a:cs typeface="Calibri"/>
              </a:rPr>
              <a:t> walking around, regularly became lost and asked for list and police often took her home but </a:t>
            </a:r>
            <a:r>
              <a:rPr lang="en-US" err="1">
                <a:ea typeface="Calibri"/>
                <a:cs typeface="Calibri"/>
              </a:rPr>
              <a:t>invidenhcts</a:t>
            </a:r>
            <a:r>
              <a:rPr lang="en-US">
                <a:ea typeface="Calibri"/>
                <a:cs typeface="Calibri"/>
              </a:rPr>
              <a:t> were not reports and one night fell into a ditch where she died (Brabbs, 2016) - her </a:t>
            </a:r>
            <a:r>
              <a:rPr lang="en-US" err="1">
                <a:ea typeface="Calibri"/>
                <a:cs typeface="Calibri"/>
              </a:rPr>
              <a:t>behaviour</a:t>
            </a:r>
            <a:r>
              <a:rPr lang="en-US">
                <a:ea typeface="Calibri"/>
                <a:cs typeface="Calibri"/>
              </a:rPr>
              <a:t> seen as her normal without </a:t>
            </a:r>
            <a:r>
              <a:rPr lang="en-US" err="1">
                <a:ea typeface="Calibri"/>
                <a:cs typeface="Calibri"/>
              </a:rPr>
              <a:t>analysing</a:t>
            </a:r>
            <a:r>
              <a:rPr lang="en-US">
                <a:ea typeface="Calibri"/>
                <a:cs typeface="Calibri"/>
              </a:rPr>
              <a:t> her medical condition of dementia</a:t>
            </a:r>
          </a:p>
          <a:p>
            <a:endParaRPr lang="en-US">
              <a:ea typeface="Calibri"/>
              <a:cs typeface="Calibri"/>
            </a:endParaRPr>
          </a:p>
          <a:p>
            <a:r>
              <a:rPr lang="en-US" b="1">
                <a:ea typeface="Calibri"/>
                <a:cs typeface="Calibri"/>
              </a:rPr>
              <a:t>Professional Deference</a:t>
            </a:r>
            <a:r>
              <a:rPr lang="en-US">
                <a:ea typeface="Calibri"/>
                <a:cs typeface="Calibri"/>
              </a:rPr>
              <a:t> -  Derring opinion to a higher status professional who may not have as much contact with the person – example given in practice where concerns with care home were investigated with social care and health looking for planned improvements to take place whilst people remained in home, GP referred to MP's as he felt that the decisions were not safe, resulting in the home feeling that they could not run the unit and 25 people needed to move to alternative accommodation – there was no formal escalation route – see </a:t>
            </a:r>
            <a:r>
              <a:rPr lang="en-US" err="1">
                <a:ea typeface="Calibri"/>
                <a:cs typeface="Calibri"/>
              </a:rPr>
              <a:t>tayside</a:t>
            </a:r>
            <a:r>
              <a:rPr lang="en-US">
                <a:ea typeface="Calibri"/>
                <a:cs typeface="Calibri"/>
              </a:rPr>
              <a:t> multiagency escalation guidance </a:t>
            </a:r>
            <a:r>
              <a:rPr lang="en-US" err="1">
                <a:ea typeface="Calibri"/>
                <a:cs typeface="Calibri"/>
              </a:rPr>
              <a:t>pplf</a:t>
            </a:r>
            <a:r>
              <a:rPr lang="en-US">
                <a:ea typeface="Calibri"/>
                <a:cs typeface="Calibri"/>
              </a:rPr>
              <a:t> – think of hospital settings – consultant advice given </a:t>
            </a:r>
            <a:r>
              <a:rPr lang="en-US" err="1">
                <a:ea typeface="Calibri"/>
                <a:cs typeface="Calibri"/>
              </a:rPr>
              <a:t>presidence</a:t>
            </a:r>
            <a:endParaRPr lang="en-US">
              <a:ea typeface="Calibri"/>
              <a:cs typeface="Calibri"/>
            </a:endParaRPr>
          </a:p>
          <a:p>
            <a:endParaRPr lang="en-US">
              <a:ea typeface="Calibri"/>
              <a:cs typeface="Calibri"/>
            </a:endParaRPr>
          </a:p>
          <a:p>
            <a:r>
              <a:rPr lang="en-US" b="1">
                <a:ea typeface="Calibri"/>
                <a:cs typeface="Calibri"/>
              </a:rPr>
              <a:t>Confirmation Bias </a:t>
            </a:r>
            <a:r>
              <a:rPr lang="en-US">
                <a:ea typeface="Calibri"/>
                <a:cs typeface="Calibri"/>
              </a:rPr>
              <a:t> - looking to confirm pre held views ideas and values and ignoring any contrary information .  West Sussex </a:t>
            </a:r>
            <a:r>
              <a:rPr lang="en-US"/>
              <a:t>Safeguarding Adults Board (</a:t>
            </a:r>
            <a:r>
              <a:rPr lang="en-US">
                <a:hlinkClick r:id="rId3"/>
              </a:rPr>
              <a:t>Boxall, 2018</a:t>
            </a:r>
            <a:r>
              <a:rPr lang="en-US"/>
              <a:t>), concerning Matthew Bates and Gary Lewis aged 30 and 63, respectively, with profound learning disabilities, cerebral palsy and osteoporosis, is one example where confirmation bias occurred. Both men were resident in the same residential care home in West Sussex, and both were admitted to hospital and found to have suffered fractures to their femurs. An assumption was made that the injuries were due to a moving and handling issue and no safeguarding referral was raised. The SAR concluded that the circumstances of these injuries and a consultant’s statement should have led to the police being contacted directly by the hospital. The SAR’s report also suggests that at an early stage moving and handling was the emerging explanation, and this was never strongly challenged or alternative explanations sought. Confirmation basis appears to have reduced professional curiosity in this case, leading to a lack of consideration of other possibilities. The SAR concluded that had the injuries occurred to two children, it is more than likely that police would have been contacted by hospital staff for further investigation (</a:t>
            </a:r>
            <a:r>
              <a:rPr lang="en-US">
                <a:hlinkClick r:id="rId3"/>
              </a:rPr>
              <a:t>Boxall, 2018</a:t>
            </a:r>
            <a:r>
              <a:rPr lang="en-US"/>
              <a:t>).</a:t>
            </a:r>
            <a:endParaRPr lang="en-US">
              <a:ea typeface="Calibri"/>
              <a:cs typeface="Calibri"/>
            </a:endParaRPr>
          </a:p>
          <a:p>
            <a:endParaRPr lang="en-US">
              <a:ea typeface="Calibri"/>
              <a:cs typeface="Calibri"/>
            </a:endParaRPr>
          </a:p>
          <a:p>
            <a:r>
              <a:rPr lang="en-US" b="1">
                <a:ea typeface="Calibri"/>
                <a:cs typeface="Calibri"/>
              </a:rPr>
              <a:t>Lack of confidence in managing </a:t>
            </a:r>
            <a:r>
              <a:rPr lang="en-US" b="1" err="1">
                <a:ea typeface="Calibri"/>
                <a:cs typeface="Calibri"/>
              </a:rPr>
              <a:t>tention</a:t>
            </a:r>
            <a:r>
              <a:rPr lang="en-US" b="1">
                <a:ea typeface="Calibri"/>
                <a:cs typeface="Calibri"/>
              </a:rPr>
              <a:t> and dealing with uncertainty – </a:t>
            </a:r>
            <a:r>
              <a:rPr lang="en-US">
                <a:ea typeface="Calibri"/>
                <a:cs typeface="Calibri"/>
              </a:rPr>
              <a:t>disagreement, disruption and aggression from families and others can undermine confidence and divert meetings away from topics that practitioners want to explore in more depths  -presented with concerns that are difficult to substantiate (AB) </a:t>
            </a:r>
            <a:r>
              <a:rPr lang="en-US">
                <a:hlinkClick r:id="rId4"/>
              </a:rPr>
              <a:t>Solihull Safeguarding Adults Board (2017)</a:t>
            </a:r>
            <a:r>
              <a:rPr lang="en-US"/>
              <a:t> concerning a man named John, who was 37. At the time of the review, he lived with his mother and stepfather, having been removed from residential care by them. Reports outlining the circumstances in which this occurred were unavailable. John’s stepfather was a Schedule 1 offender who had been convicted of murder in 1984, serving 20 years in prison. John received home support from an agency, but this ceased after 2 months. Concerns were expressed about John’s mother’s ability to care for him, that she was physically and verbally aggressive towards him and that she was misusing his direct payments. Further concerns were received in relation to physical, emotional and domestic abuse from John’s stepfather and one of his brothers. During the enquiry John’s sisters raised a further concern that John had been seriously sexually abused by his stepfather. This case highlights the tensions and uncertainties of working with difficult, dangerous and evasive people and families, as well as with coercive and controlling </a:t>
            </a:r>
            <a:r>
              <a:rPr lang="en-US" err="1"/>
              <a:t>behaviour</a:t>
            </a:r>
            <a:r>
              <a:rPr lang="en-US"/>
              <a:t>. The review concluded that greater professional curiosity in day to day work with John, to ascertain what was happening in this family, and what John’s “lived” experience was, might have identified concerns when dealing with an apparently un-associated issue.</a:t>
            </a:r>
            <a:endParaRPr lang="en-US">
              <a:ea typeface="Calibri"/>
              <a:cs typeface="Calibri"/>
            </a:endParaRPr>
          </a:p>
          <a:p>
            <a:endParaRPr lang="en-US">
              <a:ea typeface="Calibri"/>
              <a:cs typeface="Calibri"/>
            </a:endParaRPr>
          </a:p>
          <a:p>
            <a:r>
              <a:rPr lang="en-US">
                <a:ea typeface="Calibri"/>
                <a:cs typeface="Calibri"/>
              </a:rPr>
              <a:t>We look at Bias in more detail in Session 3 </a:t>
            </a:r>
          </a:p>
        </p:txBody>
      </p:sp>
      <p:sp>
        <p:nvSpPr>
          <p:cNvPr id="4" name="Slide Number Placeholder 3"/>
          <p:cNvSpPr>
            <a:spLocks noGrp="1"/>
          </p:cNvSpPr>
          <p:nvPr>
            <p:ph type="sldNum" sz="quarter" idx="5"/>
          </p:nvPr>
        </p:nvSpPr>
        <p:spPr/>
        <p:txBody>
          <a:bodyPr/>
          <a:lstStyle/>
          <a:p>
            <a:fld id="{785FA5F8-D23E-404D-A782-416B2B4B581E}" type="slidenum">
              <a:rPr lang="en-GB" smtClean="0"/>
              <a:t>24</a:t>
            </a:fld>
            <a:endParaRPr lang="en-GB"/>
          </a:p>
        </p:txBody>
      </p:sp>
    </p:spTree>
    <p:extLst>
      <p:ext uri="{BB962C8B-B14F-4D97-AF65-F5344CB8AC3E}">
        <p14:creationId xmlns:p14="http://schemas.microsoft.com/office/powerpoint/2010/main" val="691025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Inadequate supervision – </a:t>
            </a:r>
            <a:r>
              <a:rPr lang="en-US">
                <a:ea typeface="Calibri"/>
                <a:cs typeface="Calibri"/>
              </a:rPr>
              <a:t>43 year old man with brain injuries took his own life (</a:t>
            </a:r>
            <a:r>
              <a:rPr lang="en-US" err="1">
                <a:ea typeface="Calibri"/>
                <a:cs typeface="Calibri"/>
              </a:rPr>
              <a:t>flynn</a:t>
            </a:r>
            <a:r>
              <a:rPr lang="en-US">
                <a:ea typeface="Calibri"/>
                <a:cs typeface="Calibri"/>
              </a:rPr>
              <a:t> 2016 – reflective supervision supported professionals in any of the agencies concerned to see case from a number of different perspectives</a:t>
            </a:r>
          </a:p>
          <a:p>
            <a:endParaRPr lang="en-US" b="1">
              <a:ea typeface="Calibri"/>
              <a:cs typeface="Calibri"/>
            </a:endParaRPr>
          </a:p>
          <a:p>
            <a:r>
              <a:rPr lang="en-US" b="1">
                <a:ea typeface="Calibri"/>
                <a:cs typeface="Calibri"/>
              </a:rPr>
              <a:t>Changes of practitioner</a:t>
            </a:r>
            <a:r>
              <a:rPr lang="en-US">
                <a:ea typeface="Calibri"/>
                <a:cs typeface="Calibri"/>
              </a:rPr>
              <a:t> – </a:t>
            </a:r>
            <a:r>
              <a:rPr lang="en-US" err="1">
                <a:ea typeface="Calibri"/>
                <a:cs typeface="Calibri"/>
              </a:rPr>
              <a:t>repeatidly</a:t>
            </a:r>
            <a:r>
              <a:rPr lang="en-US">
                <a:ea typeface="Calibri"/>
                <a:cs typeface="Calibri"/>
              </a:rPr>
              <a:t> starting again – look at people who self neglect or hoard – need time to build relationships and trust  - trauma </a:t>
            </a:r>
            <a:r>
              <a:rPr lang="en-US" err="1">
                <a:ea typeface="Calibri"/>
                <a:cs typeface="Calibri"/>
              </a:rPr>
              <a:t>focussed</a:t>
            </a:r>
            <a:r>
              <a:rPr lang="en-US">
                <a:ea typeface="Calibri"/>
                <a:cs typeface="Calibri"/>
              </a:rPr>
              <a:t> work (BC 72 year old who died in a house fire – regular practical </a:t>
            </a:r>
            <a:r>
              <a:rPr lang="en-US" err="1">
                <a:ea typeface="Calibri"/>
                <a:cs typeface="Calibri"/>
              </a:rPr>
              <a:t>focussed</a:t>
            </a:r>
            <a:r>
              <a:rPr lang="en-US">
                <a:ea typeface="Calibri"/>
                <a:cs typeface="Calibri"/>
              </a:rPr>
              <a:t> reviews rather than trying to build a relationship</a:t>
            </a:r>
          </a:p>
          <a:p>
            <a:endParaRPr lang="en-US" b="1">
              <a:ea typeface="Calibri"/>
              <a:cs typeface="Calibri"/>
            </a:endParaRPr>
          </a:p>
          <a:p>
            <a:r>
              <a:rPr lang="en-US" b="1">
                <a:ea typeface="Calibri"/>
                <a:cs typeface="Calibri"/>
              </a:rPr>
              <a:t>Pressure and complexity of Work – </a:t>
            </a:r>
            <a:r>
              <a:rPr lang="en-US" err="1">
                <a:ea typeface="Calibri"/>
                <a:cs typeface="Calibri"/>
              </a:rPr>
              <a:t>Mrs</a:t>
            </a:r>
            <a:r>
              <a:rPr lang="en-US">
                <a:ea typeface="Calibri"/>
                <a:cs typeface="Calibri"/>
              </a:rPr>
              <a:t> BB who we mentioned earlier (dementia and wandering) – worker had above average caseload so case </a:t>
            </a:r>
            <a:r>
              <a:rPr lang="en-US" err="1">
                <a:ea typeface="Calibri"/>
                <a:cs typeface="Calibri"/>
              </a:rPr>
              <a:t>wanst</a:t>
            </a:r>
            <a:r>
              <a:rPr lang="en-US">
                <a:ea typeface="Calibri"/>
                <a:cs typeface="Calibri"/>
              </a:rPr>
              <a:t> given the same priority and </a:t>
            </a:r>
            <a:r>
              <a:rPr lang="en-US" err="1">
                <a:ea typeface="Calibri"/>
                <a:cs typeface="Calibri"/>
              </a:rPr>
              <a:t>conerns</a:t>
            </a:r>
            <a:r>
              <a:rPr lang="en-US">
                <a:ea typeface="Calibri"/>
                <a:cs typeface="Calibri"/>
              </a:rPr>
              <a:t> not dealt with in a timely way.  Setting the bar report SWS</a:t>
            </a:r>
          </a:p>
          <a:p>
            <a:endParaRPr lang="en-US" b="1">
              <a:ea typeface="Calibri"/>
              <a:cs typeface="Calibri"/>
            </a:endParaRPr>
          </a:p>
          <a:p>
            <a:r>
              <a:rPr lang="en-US" b="1">
                <a:ea typeface="Calibri"/>
                <a:cs typeface="Calibri"/>
              </a:rPr>
              <a:t>Lack of professional curiosity at strategic level  - Mendip House </a:t>
            </a:r>
            <a:r>
              <a:rPr lang="en-US">
                <a:ea typeface="Calibri"/>
                <a:cs typeface="Calibri"/>
              </a:rPr>
              <a:t>home in Somerset (~Flynn 2018) they were reviewed as good in 2010 thereafter were closed in 2011 after being assessed as not fit for purpose (resident voices not heard, safeguarding referrals – not recorded -  all the blocks we mentioned before, disguised compliance, failing to spot accumulating risk, rule of optimism, confirmation bias, )</a:t>
            </a:r>
          </a:p>
        </p:txBody>
      </p:sp>
      <p:sp>
        <p:nvSpPr>
          <p:cNvPr id="4" name="Slide Number Placeholder 3"/>
          <p:cNvSpPr>
            <a:spLocks noGrp="1"/>
          </p:cNvSpPr>
          <p:nvPr>
            <p:ph type="sldNum" sz="quarter" idx="5"/>
          </p:nvPr>
        </p:nvSpPr>
        <p:spPr/>
        <p:txBody>
          <a:bodyPr/>
          <a:lstStyle/>
          <a:p>
            <a:fld id="{785FA5F8-D23E-404D-A782-416B2B4B581E}" type="slidenum">
              <a:rPr lang="en-GB" smtClean="0"/>
              <a:t>25</a:t>
            </a:fld>
            <a:endParaRPr lang="en-GB"/>
          </a:p>
        </p:txBody>
      </p:sp>
    </p:spTree>
    <p:extLst>
      <p:ext uri="{BB962C8B-B14F-4D97-AF65-F5344CB8AC3E}">
        <p14:creationId xmlns:p14="http://schemas.microsoft.com/office/powerpoint/2010/main" val="3789105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pPr marL="171450" indent="-171450">
              <a:buFont typeface="Arial,Sans-Serif"/>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26</a:t>
            </a:fld>
            <a:endParaRPr lang="en-GB"/>
          </a:p>
        </p:txBody>
      </p:sp>
    </p:spTree>
    <p:extLst>
      <p:ext uri="{BB962C8B-B14F-4D97-AF65-F5344CB8AC3E}">
        <p14:creationId xmlns:p14="http://schemas.microsoft.com/office/powerpoint/2010/main" val="23776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Raise the issue as soon as possible, deal with it, don't put it off. Difficult conversations have the potential to become increasingly difficult if not dealt with promptly. If an individual has trusted you enough to raise an issue, then use that rapport to be professionally curious. </a:t>
            </a:r>
          </a:p>
          <a:p>
            <a:pPr>
              <a:lnSpc>
                <a:spcPct val="90000"/>
              </a:lnSpc>
              <a:spcBef>
                <a:spcPts val="1000"/>
              </a:spcBef>
            </a:pPr>
            <a:endParaRPr lang="en-US"/>
          </a:p>
          <a:p>
            <a:pPr>
              <a:lnSpc>
                <a:spcPct val="90000"/>
              </a:lnSpc>
              <a:spcBef>
                <a:spcPts val="1000"/>
              </a:spcBef>
            </a:pPr>
            <a:r>
              <a:rPr lang="en-US"/>
              <a:t>Tackling disagreements or hostility, raising concerns and giving information that may not be well received are incredibly challenging and difficult things to do. </a:t>
            </a:r>
          </a:p>
          <a:p>
            <a:pPr>
              <a:lnSpc>
                <a:spcPct val="90000"/>
              </a:lnSpc>
              <a:spcBef>
                <a:spcPts val="1000"/>
              </a:spcBef>
            </a:pPr>
            <a:endParaRPr lang="en-US"/>
          </a:p>
          <a:p>
            <a:pPr>
              <a:lnSpc>
                <a:spcPct val="90000"/>
              </a:lnSpc>
              <a:spcBef>
                <a:spcPts val="1000"/>
              </a:spcBef>
            </a:pPr>
            <a:r>
              <a:rPr lang="en-US" err="1">
                <a:ea typeface="Calibri"/>
                <a:cs typeface="Calibri"/>
              </a:rPr>
              <a:t>Dont</a:t>
            </a:r>
            <a:r>
              <a:rPr lang="en-US">
                <a:ea typeface="Calibri"/>
                <a:cs typeface="Calibri"/>
              </a:rPr>
              <a:t> worry about asking Obvious question  - you could be the fresh pair of eyes that the case needs</a:t>
            </a:r>
          </a:p>
        </p:txBody>
      </p:sp>
      <p:sp>
        <p:nvSpPr>
          <p:cNvPr id="4" name="Slide Number Placeholder 3"/>
          <p:cNvSpPr>
            <a:spLocks noGrp="1"/>
          </p:cNvSpPr>
          <p:nvPr>
            <p:ph type="sldNum" sz="quarter" idx="5"/>
          </p:nvPr>
        </p:nvSpPr>
        <p:spPr/>
        <p:txBody>
          <a:bodyPr/>
          <a:lstStyle/>
          <a:p>
            <a:fld id="{785FA5F8-D23E-404D-A782-416B2B4B581E}" type="slidenum">
              <a:rPr lang="en-GB" smtClean="0"/>
              <a:t>27</a:t>
            </a:fld>
            <a:endParaRPr lang="en-GB"/>
          </a:p>
        </p:txBody>
      </p:sp>
    </p:spTree>
    <p:extLst>
      <p:ext uri="{BB962C8B-B14F-4D97-AF65-F5344CB8AC3E}">
        <p14:creationId xmlns:p14="http://schemas.microsoft.com/office/powerpoint/2010/main" val="4218227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5FA5F8-D23E-404D-A782-416B2B4B581E}" type="slidenum">
              <a:rPr lang="en-GB" smtClean="0"/>
              <a:t>28</a:t>
            </a:fld>
            <a:endParaRPr lang="en-GB"/>
          </a:p>
        </p:txBody>
      </p:sp>
    </p:spTree>
    <p:extLst>
      <p:ext uri="{BB962C8B-B14F-4D97-AF65-F5344CB8AC3E}">
        <p14:creationId xmlns:p14="http://schemas.microsoft.com/office/powerpoint/2010/main" val="236673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Professional Curiosity is a recurring theme in ACRS – but what does it mean?</a:t>
            </a:r>
          </a:p>
          <a:p>
            <a:endParaRPr lang="en-US" dirty="0">
              <a:ea typeface="Calibri"/>
              <a:cs typeface="Calibri"/>
            </a:endParaRPr>
          </a:p>
          <a:p>
            <a:r>
              <a:rPr lang="en-US" dirty="0">
                <a:ea typeface="Calibri"/>
                <a:cs typeface="Calibri"/>
              </a:rPr>
              <a:t>Looking at issues in isolation and lack of professional curiosity can lead to missed opportunities to intervene, to identify less obvious indicators of vulnerability or significant harm</a:t>
            </a:r>
          </a:p>
          <a:p>
            <a:endParaRPr lang="en-US" dirty="0">
              <a:ea typeface="Calibri"/>
              <a:cs typeface="Calibri"/>
            </a:endParaRPr>
          </a:p>
          <a:p>
            <a:r>
              <a:rPr lang="en-US" dirty="0">
                <a:ea typeface="Calibri"/>
                <a:cs typeface="Calibri"/>
              </a:rPr>
              <a:t>It is a combination of looking; listening; asking direct questions to explore and understand what is happening with an adult at risk and their family</a:t>
            </a:r>
          </a:p>
          <a:p>
            <a:r>
              <a:rPr lang="en-US" dirty="0">
                <a:ea typeface="Calibri"/>
                <a:cs typeface="Calibri"/>
              </a:rPr>
              <a:t>Knowing ones own professional responsibility and knowing when to act rather than making assumptions or taking things at face value</a:t>
            </a:r>
          </a:p>
        </p:txBody>
      </p:sp>
      <p:sp>
        <p:nvSpPr>
          <p:cNvPr id="4" name="Slide Number Placeholder 3"/>
          <p:cNvSpPr>
            <a:spLocks noGrp="1"/>
          </p:cNvSpPr>
          <p:nvPr>
            <p:ph type="sldNum" sz="quarter" idx="5"/>
          </p:nvPr>
        </p:nvSpPr>
        <p:spPr/>
        <p:txBody>
          <a:bodyPr/>
          <a:lstStyle/>
          <a:p>
            <a:fld id="{785FA5F8-D23E-404D-A782-416B2B4B581E}" type="slidenum">
              <a:rPr lang="en-GB" smtClean="0"/>
              <a:t>4</a:t>
            </a:fld>
            <a:endParaRPr lang="en-GB"/>
          </a:p>
        </p:txBody>
      </p:sp>
    </p:spTree>
    <p:extLst>
      <p:ext uri="{BB962C8B-B14F-4D97-AF65-F5344CB8AC3E}">
        <p14:creationId xmlns:p14="http://schemas.microsoft.com/office/powerpoint/2010/main" val="312042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order to demonstrate “defensible decision making” staff should ensure that:  there is evidence the operational instructions have been followed  any criminal act has been addressed  every effort has been, and continues to be made in collaboration with other agencies to intervene positively to protect the adult at risk  legal advice has been obtained.(ASP </a:t>
            </a:r>
            <a:r>
              <a:rPr lang="en-GB" err="1"/>
              <a:t>Protocal</a:t>
            </a:r>
            <a:r>
              <a:rPr lang="en-GB"/>
              <a:t>, Tayside)</a:t>
            </a:r>
            <a:endParaRPr lang="en-GB" i="1"/>
          </a:p>
          <a:p>
            <a:endParaRPr lang="en-GB" i="1"/>
          </a:p>
          <a:p>
            <a:endParaRPr lang="en-GB" i="1"/>
          </a:p>
          <a:p>
            <a:endParaRPr lang="en-GB" i="1"/>
          </a:p>
          <a:p>
            <a:r>
              <a:rPr lang="en-GB" i="1"/>
              <a:t>Whole</a:t>
            </a:r>
            <a:r>
              <a:rPr lang="en-GB" i="1" baseline="0"/>
              <a:t> room discussion….what do you think of those definitions? </a:t>
            </a:r>
          </a:p>
          <a:p>
            <a:endParaRPr lang="en-GB" i="1" baseline="0"/>
          </a:p>
          <a:p>
            <a:r>
              <a:rPr lang="en-GB" i="1"/>
              <a:t>Carson, D. (1996) Risking legal repercussions</a:t>
            </a:r>
          </a:p>
          <a:p>
            <a:endParaRPr lang="en-GB" i="1"/>
          </a:p>
          <a:p>
            <a:r>
              <a:rPr lang="en-GB" i="1"/>
              <a:t> </a:t>
            </a:r>
            <a:r>
              <a:rPr lang="en-GB" i="1" err="1"/>
              <a:t>Kemshall</a:t>
            </a:r>
            <a:r>
              <a:rPr lang="en-GB" i="1"/>
              <a:t>, H. and Pritchard, J. Good Practice in Risk Assessment and Risk Management, </a:t>
            </a:r>
            <a:r>
              <a:rPr lang="en-GB" i="1" err="1"/>
              <a:t>Ch</a:t>
            </a:r>
            <a:r>
              <a:rPr lang="en-GB" i="1"/>
              <a:t> 1, Vol. 1 Jessica Kingsley Publishers.</a:t>
            </a:r>
            <a:r>
              <a:rPr lang="en-GB"/>
              <a:t> </a:t>
            </a:r>
            <a:r>
              <a:rPr lang="en-GB">
                <a:hlinkClick r:id="rId3" tooltip="Show/ Hide Reference"/>
              </a:rPr>
              <a:t>[</a:t>
            </a:r>
            <a:r>
              <a:rPr lang="en-GB" err="1">
                <a:hlinkClick r:id="rId3" tooltip="Show/ Hide Reference"/>
              </a:rPr>
              <a:t>Kemshall</a:t>
            </a:r>
            <a:r>
              <a:rPr lang="en-GB">
                <a:hlinkClick r:id="rId3" tooltip="Show/ Hide Reference"/>
              </a:rPr>
              <a:t> 1998a]</a:t>
            </a:r>
            <a:r>
              <a:rPr lang="en-GB" i="1"/>
              <a:t> </a:t>
            </a:r>
            <a:r>
              <a:rPr lang="en-GB" i="1" err="1"/>
              <a:t>Kemshall</a:t>
            </a:r>
            <a:r>
              <a:rPr lang="en-GB" i="1"/>
              <a:t>, H. (1998a) Risk in Probation Practice. Aldershot: </a:t>
            </a:r>
            <a:r>
              <a:rPr lang="en-GB" i="1" err="1"/>
              <a:t>Ashgate</a:t>
            </a:r>
            <a:r>
              <a:rPr lang="en-GB" i="1"/>
              <a:t>.</a:t>
            </a:r>
            <a:r>
              <a:rPr lang="en-GB"/>
              <a:t> </a:t>
            </a:r>
            <a:r>
              <a:rPr lang="en-GB">
                <a:hlinkClick r:id="rId3" tooltip="Show/ Hide Reference"/>
              </a:rPr>
              <a:t>[</a:t>
            </a:r>
            <a:r>
              <a:rPr lang="en-GB" err="1">
                <a:hlinkClick r:id="rId3" tooltip="Show/ Hide Reference"/>
              </a:rPr>
              <a:t>Kemshall</a:t>
            </a:r>
            <a:r>
              <a:rPr lang="en-GB">
                <a:hlinkClick r:id="rId3" tooltip="Show/ Hide Reference"/>
              </a:rPr>
              <a:t> 1998b]</a:t>
            </a:r>
            <a:r>
              <a:rPr lang="en-GB" i="1"/>
              <a:t> </a:t>
            </a:r>
            <a:r>
              <a:rPr lang="en-GB" i="1" err="1"/>
              <a:t>Kemshall</a:t>
            </a:r>
            <a:r>
              <a:rPr lang="en-GB" i="1"/>
              <a:t>, H. (1998b) Defensible Decisions for Risk: Or “It's the Doers Wot Get the Blame”. Probation Journal, Vol. 45 (2), pp. 67-72</a:t>
            </a:r>
          </a:p>
          <a:p>
            <a:endParaRPr lang="en-GB" i="1"/>
          </a:p>
          <a:p>
            <a:r>
              <a:rPr lang="en-GB" b="1"/>
              <a:t>Hindsight</a:t>
            </a:r>
            <a:r>
              <a:rPr lang="en-GB" b="1" baseline="0"/>
              <a:t> Fallacy: </a:t>
            </a:r>
          </a:p>
          <a:p>
            <a:r>
              <a:rPr lang="en-GB"/>
              <a:t>Presumes that a bad outcome is the result of a faulty process and as such looks to apportion blame to those involved.  </a:t>
            </a:r>
          </a:p>
        </p:txBody>
      </p:sp>
      <p:sp>
        <p:nvSpPr>
          <p:cNvPr id="4" name="Slide Number Placeholder 3"/>
          <p:cNvSpPr>
            <a:spLocks noGrp="1"/>
          </p:cNvSpPr>
          <p:nvPr>
            <p:ph type="sldNum" sz="quarter" idx="10"/>
          </p:nvPr>
        </p:nvSpPr>
        <p:spPr/>
        <p:txBody>
          <a:bodyPr/>
          <a:lstStyle/>
          <a:p>
            <a:fld id="{785FA5F8-D23E-404D-A782-416B2B4B581E}"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24602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1" dirty="0"/>
              <a:t>Adult Support and Protection (Scotland) Act 2007</a:t>
            </a:r>
            <a:r>
              <a:rPr lang="en-GB" dirty="0"/>
              <a:t> is guided by two key principles: </a:t>
            </a:r>
            <a:r>
              <a:rPr lang="en-GB" b="1" dirty="0"/>
              <a:t>benefit</a:t>
            </a:r>
            <a:r>
              <a:rPr lang="en-GB" dirty="0"/>
              <a:t> and </a:t>
            </a:r>
            <a:r>
              <a:rPr lang="en-GB" b="1" dirty="0"/>
              <a:t>least restrictive option</a:t>
            </a:r>
            <a:r>
              <a:rPr lang="en-GB" dirty="0"/>
              <a:t>. </a:t>
            </a:r>
            <a:r>
              <a:rPr lang="en-GB" u="sng" dirty="0">
                <a:hlinkClick r:id="rId3"/>
              </a:rPr>
              <a:t>These principles aim to ensure that any intervention in an adult’s affairs provides a clear benefit to the individual and is the least restrictive option available to achieve the intended purpose</a:t>
            </a:r>
            <a:r>
              <a:rPr lang="en-GB" dirty="0">
                <a:hlinkClick r:id="rId3"/>
              </a:rPr>
              <a:t>1</a:t>
            </a:r>
            <a:r>
              <a:rPr lang="en-GB" dirty="0"/>
              <a:t>2</a:t>
            </a:r>
            <a:endParaRPr lang="en-GB" dirty="0">
              <a:ea typeface="Calibri"/>
              <a:cs typeface="Calibri"/>
            </a:endParaRPr>
          </a:p>
        </p:txBody>
      </p:sp>
      <p:sp>
        <p:nvSpPr>
          <p:cNvPr id="4" name="Slide Number Placeholder 3"/>
          <p:cNvSpPr>
            <a:spLocks noGrp="1"/>
          </p:cNvSpPr>
          <p:nvPr>
            <p:ph type="sldNum" sz="quarter" idx="10"/>
          </p:nvPr>
        </p:nvSpPr>
        <p:spPr/>
        <p:txBody>
          <a:bodyPr/>
          <a:lstStyle/>
          <a:p>
            <a:fld id="{785FA5F8-D23E-404D-A782-416B2B4B581E}" type="slidenum">
              <a:rPr lang="en-GB" smtClean="0"/>
              <a:t>6</a:t>
            </a:fld>
            <a:endParaRPr lang="en-GB"/>
          </a:p>
        </p:txBody>
      </p:sp>
    </p:spTree>
    <p:extLst>
      <p:ext uri="{BB962C8B-B14F-4D97-AF65-F5344CB8AC3E}">
        <p14:creationId xmlns:p14="http://schemas.microsoft.com/office/powerpoint/2010/main" val="215359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b="1"/>
              <a:t>Challenge</a:t>
            </a:r>
            <a:r>
              <a:rPr lang="en-GB"/>
              <a:t>: Ensuring that interventions provide a tangible benefit while respecting the individual’s autonomy can be difficult. For example, an adult may refuse support that professionals believe is necessary for their well-being.</a:t>
            </a:r>
            <a:endParaRPr lang="en-US"/>
          </a:p>
          <a:p>
            <a:endParaRPr lang="en-GB">
              <a:ea typeface="Calibri"/>
              <a:cs typeface="Calibri"/>
            </a:endParaRPr>
          </a:p>
        </p:txBody>
      </p:sp>
      <p:sp>
        <p:nvSpPr>
          <p:cNvPr id="4" name="Slide Number Placeholder 3"/>
          <p:cNvSpPr>
            <a:spLocks noGrp="1"/>
          </p:cNvSpPr>
          <p:nvPr>
            <p:ph type="sldNum" sz="quarter" idx="10"/>
          </p:nvPr>
        </p:nvSpPr>
        <p:spPr/>
        <p:txBody>
          <a:bodyPr/>
          <a:lstStyle/>
          <a:p>
            <a:fld id="{785FA5F8-D23E-404D-A782-416B2B4B581E}" type="slidenum">
              <a:rPr lang="en-GB" smtClean="0"/>
              <a:t>7</a:t>
            </a:fld>
            <a:endParaRPr lang="en-GB"/>
          </a:p>
        </p:txBody>
      </p:sp>
    </p:spTree>
    <p:extLst>
      <p:ext uri="{BB962C8B-B14F-4D97-AF65-F5344CB8AC3E}">
        <p14:creationId xmlns:p14="http://schemas.microsoft.com/office/powerpoint/2010/main" val="298640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Challenge</a:t>
            </a:r>
            <a:r>
              <a:rPr lang="en-US"/>
              <a:t>: Ensuring that interventions provide a tangible benefit while respecting the individual’s autonomy can be difficult. For example, an adult may refuse support that professionals believe is necessary for their well-being.</a:t>
            </a:r>
          </a:p>
          <a:p>
            <a:pPr>
              <a:buFont typeface="Arial"/>
              <a:buChar char="•"/>
            </a:pPr>
            <a:r>
              <a:rPr lang="en-US" b="1"/>
              <a:t>Challenge</a:t>
            </a:r>
            <a:r>
              <a:rPr lang="en-US"/>
              <a:t>: Identifying the least restrictive option that still effectively addresses the risk can be complex. The least restrictive option might not always be the most effective in preventing harm.  </a:t>
            </a:r>
            <a:endParaRPr lang="en-US">
              <a:ea typeface="Calibri"/>
              <a:cs typeface="Calibri"/>
            </a:endParaRPr>
          </a:p>
          <a:p>
            <a:pPr lvl="1">
              <a:buFont typeface="Arial"/>
              <a:buChar char="•"/>
            </a:pPr>
            <a:r>
              <a:rPr lang="en-US" b="1"/>
              <a:t>Example</a:t>
            </a:r>
            <a:r>
              <a:rPr lang="en-US"/>
              <a:t>: Deciding between in-home support and residential care for an adult at risk of self-neglect involves assessing which option restricts the individual’s freedom the least while still providing adequate protection.</a:t>
            </a:r>
            <a:endParaRPr lang="en-US">
              <a:ea typeface="Calibri"/>
              <a:cs typeface="Calibri"/>
            </a:endParaRPr>
          </a:p>
          <a:p>
            <a:pPr>
              <a:buFont typeface="Arial"/>
              <a:buChar char="•"/>
            </a:pPr>
            <a:r>
              <a:rPr lang="en-US" b="1"/>
              <a:t>Conflicting Interests</a:t>
            </a:r>
            <a:r>
              <a:rPr lang="en-US"/>
              <a:t>:</a:t>
            </a:r>
            <a:endParaRPr lang="en-US">
              <a:ea typeface="Calibri" panose="020F0502020204030204"/>
              <a:cs typeface="Calibri" panose="020F0502020204030204"/>
            </a:endParaRPr>
          </a:p>
          <a:p>
            <a:pPr lvl="1">
              <a:buFont typeface="Arial"/>
              <a:buChar char="•"/>
            </a:pPr>
            <a:r>
              <a:rPr lang="en-US" b="1"/>
              <a:t>Challenge</a:t>
            </a:r>
            <a:r>
              <a:rPr lang="en-US"/>
              <a:t>: Balancing the interests of the adult at risk with those of family members or carers can create dilemmas. Family members might have different views on what constitutes benefit and the least restrictive option.</a:t>
            </a:r>
            <a:endParaRPr lang="en-US">
              <a:ea typeface="Calibri"/>
              <a:cs typeface="Calibri"/>
            </a:endParaRPr>
          </a:p>
          <a:p>
            <a:pPr lvl="1">
              <a:buFont typeface="Arial"/>
              <a:buChar char="•"/>
            </a:pPr>
            <a:r>
              <a:rPr lang="en-US" b="1"/>
              <a:t>Example</a:t>
            </a:r>
            <a:r>
              <a:rPr lang="en-US"/>
              <a:t>: A family might prefer a more restrictive intervention, such as residential care, for their peace of mind, while the adult at risk might prefer to remain at home with support.</a:t>
            </a:r>
            <a:endParaRPr lang="en-US">
              <a:ea typeface="Calibri"/>
              <a:cs typeface="Calibri"/>
            </a:endParaRPr>
          </a:p>
          <a:p>
            <a:pPr>
              <a:buFont typeface="Arial"/>
              <a:buChar char="•"/>
            </a:pPr>
            <a:r>
              <a:rPr lang="en-US" b="1"/>
              <a:t>Resource Limitations</a:t>
            </a:r>
            <a:r>
              <a:rPr lang="en-US"/>
              <a:t>:</a:t>
            </a:r>
            <a:endParaRPr lang="en-US">
              <a:ea typeface="Calibri"/>
              <a:cs typeface="+mn-lt"/>
            </a:endParaRPr>
          </a:p>
          <a:p>
            <a:pPr lvl="1">
              <a:buFont typeface="Arial"/>
              <a:buChar char="•"/>
            </a:pPr>
            <a:r>
              <a:rPr lang="en-US" b="1"/>
              <a:t>Challenge</a:t>
            </a:r>
            <a:r>
              <a:rPr lang="en-US"/>
              <a:t>: Limited resources can impact the ability to provide the least restrictive and most beneficial interventions. Budget constraints might force professionals to choose less ideal options.</a:t>
            </a:r>
            <a:endParaRPr lang="en-US">
              <a:ea typeface="Calibri"/>
              <a:cs typeface="Calibri"/>
            </a:endParaRPr>
          </a:p>
          <a:p>
            <a:pPr lvl="1">
              <a:buFont typeface="Arial"/>
              <a:buChar char="•"/>
            </a:pPr>
            <a:r>
              <a:rPr lang="en-US" b="1"/>
              <a:t>Example</a:t>
            </a:r>
            <a:r>
              <a:rPr lang="en-US"/>
              <a:t>: A lack of funding for in-home support services might lead to more adults being placed in residential care, which could be more restrictive than necessary.</a:t>
            </a:r>
            <a:endParaRPr lang="en-US">
              <a:ea typeface="Calibri"/>
              <a:cs typeface="Calibri"/>
            </a:endParaRPr>
          </a:p>
          <a:p>
            <a:pPr marL="171450" indent="-171450">
              <a:buFont typeface="Arial"/>
              <a:buChar char="•"/>
            </a:pPr>
            <a:endParaRPr lang="en-US">
              <a:cs typeface="+mn-lt"/>
            </a:endParaRPr>
          </a:p>
          <a:p>
            <a:pPr marL="171450" indent="-171450">
              <a:buFont typeface="Arial,Sans-Serif"/>
              <a:buChar char="•"/>
            </a:pPr>
            <a:r>
              <a:rPr lang="en-GB" b="1"/>
              <a:t>Risk vs. Freedom</a:t>
            </a:r>
            <a:endParaRPr lang="en-GB"/>
          </a:p>
          <a:p>
            <a:pPr marL="171450" indent="-171450">
              <a:buFont typeface="Arial,Sans-Serif"/>
              <a:buChar char="•"/>
            </a:pPr>
            <a:r>
              <a:rPr lang="en-GB" b="1"/>
              <a:t>Dilemma</a:t>
            </a:r>
            <a:r>
              <a:rPr lang="en-GB"/>
              <a:t>: Balancing the need to protect the adult from harm with their right to freedom and independence.</a:t>
            </a:r>
          </a:p>
          <a:p>
            <a:pPr marL="171450" indent="-171450">
              <a:buFont typeface="Arial,Sans-Serif"/>
              <a:buChar char="•"/>
            </a:pPr>
            <a:r>
              <a:rPr lang="en-GB" b="1"/>
              <a:t>Example</a:t>
            </a:r>
            <a:r>
              <a:rPr lang="en-GB"/>
              <a:t>: An adult with dementia might want to go for walks alone, but there is a risk of them getting lost or injured. Deciding whether to allow this freedom or restrict it for their safety can be challenging.</a:t>
            </a:r>
          </a:p>
          <a:p>
            <a:pPr marL="171450" indent="-171450">
              <a:buFont typeface="Arial,Sans-Serif"/>
              <a:buChar char="•"/>
            </a:pPr>
            <a:r>
              <a:rPr lang="en-GB"/>
              <a:t>Navigating these dilemmas requires a nuanced approach, considering the individual’s wishes, potential benefits of intervention, and the need to minimize restrictions on their freedom.</a:t>
            </a:r>
          </a:p>
          <a:p>
            <a:pPr marL="171450" indent="-171450">
              <a:buFont typeface="Arial,Sans-Serif"/>
              <a:buChar char="•"/>
            </a:pPr>
            <a:endParaRPr lang="en-GB"/>
          </a:p>
          <a:p>
            <a:pPr marL="285750" indent="-285750">
              <a:buFont typeface="Arial"/>
              <a:buChar char="•"/>
            </a:pPr>
            <a:br>
              <a:rPr lang="en-US">
                <a:cs typeface="+mn-lt"/>
              </a:rPr>
            </a:br>
            <a:endParaRPr lang="en-US">
              <a:ea typeface="Calibri"/>
              <a:cs typeface="Calibri"/>
            </a:endParaRPr>
          </a:p>
          <a:p>
            <a:pPr marL="285750" indent="-285750">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8</a:t>
            </a:fld>
            <a:endParaRPr lang="en-GB"/>
          </a:p>
        </p:txBody>
      </p:sp>
    </p:spTree>
    <p:extLst>
      <p:ext uri="{BB962C8B-B14F-4D97-AF65-F5344CB8AC3E}">
        <p14:creationId xmlns:p14="http://schemas.microsoft.com/office/powerpoint/2010/main" val="361855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GB" b="1">
              <a:solidFill>
                <a:schemeClr val="bg1"/>
              </a:solidFill>
              <a:latin typeface="Century Gothic" panose="020B0502020202020204" pitchFamily="34" charset="0"/>
            </a:endParaRPr>
          </a:p>
          <a:p>
            <a:r>
              <a:rPr lang="en-GB" b="1">
                <a:solidFill>
                  <a:srgbClr val="000000"/>
                </a:solidFill>
              </a:rPr>
              <a:t>“least restrictive alternative”</a:t>
            </a:r>
            <a:r>
              <a:rPr lang="en-GB">
                <a:solidFill>
                  <a:srgbClr val="000000"/>
                </a:solidFill>
              </a:rPr>
              <a:t> strategy, where the goal is to use the minimum level of restriction necessary to achieve a positive outcome.</a:t>
            </a:r>
            <a:endParaRPr lang="en-GB"/>
          </a:p>
          <a:p>
            <a:endParaRPr lang="en-GB">
              <a:ea typeface="Calibri" panose="020F0502020204030204"/>
              <a:cs typeface="Calibri" panose="020F0502020204030204"/>
            </a:endParaRPr>
          </a:p>
          <a:p>
            <a:pPr marL="171450" indent="-171450">
              <a:buFont typeface="Arial"/>
              <a:buChar char="•"/>
            </a:pPr>
            <a:r>
              <a:rPr lang="en-GB" b="1"/>
              <a:t>Rehabilitation Programs</a:t>
            </a:r>
            <a:r>
              <a:rPr lang="en-GB"/>
              <a:t>:</a:t>
            </a:r>
          </a:p>
          <a:p>
            <a:pPr marL="628650" lvl="1" indent="-171450">
              <a:buFont typeface="Arial"/>
              <a:buChar char="•"/>
            </a:pPr>
            <a:r>
              <a:rPr lang="en-GB" b="1"/>
              <a:t>Example</a:t>
            </a:r>
            <a:r>
              <a:rPr lang="en-GB"/>
              <a:t>: An adult with substance abuse issues might be placed in a residential rehabilitation program. While this is more restrictive in the short term, the aim is to help them achieve sobriety and regain control over their life, promoting long-term autonomy.</a:t>
            </a:r>
          </a:p>
          <a:p>
            <a:pPr marL="171450" indent="-171450">
              <a:buFont typeface="Arial"/>
              <a:buChar char="•"/>
            </a:pPr>
            <a:r>
              <a:rPr lang="en-GB" b="1"/>
              <a:t>Medical Interventions</a:t>
            </a:r>
            <a:r>
              <a:rPr lang="en-GB"/>
              <a:t>:</a:t>
            </a:r>
          </a:p>
          <a:p>
            <a:pPr marL="628650" lvl="1" indent="-171450">
              <a:buFont typeface="Arial"/>
              <a:buChar char="•"/>
            </a:pPr>
            <a:r>
              <a:rPr lang="en-GB" b="1"/>
              <a:t>Example</a:t>
            </a:r>
            <a:r>
              <a:rPr lang="en-GB"/>
              <a:t>: An adult with severe mental health issues might be temporarily hospitalized to stabilize their condition. Once stabilized, they can transition to less restrictive forms of support, such as outpatient therapy, enabling them to live more independently.</a:t>
            </a:r>
            <a:endParaRPr lang="en-GB">
              <a:ea typeface="Calibri"/>
              <a:cs typeface="Calibri"/>
            </a:endParaRPr>
          </a:p>
          <a:p>
            <a:pPr marL="171450" indent="-171450">
              <a:buFont typeface="Arial"/>
              <a:buChar char="•"/>
            </a:pPr>
            <a:r>
              <a:rPr lang="en-GB" b="1"/>
              <a:t>Skill Development</a:t>
            </a:r>
            <a:r>
              <a:rPr lang="en-GB"/>
              <a:t>:</a:t>
            </a:r>
            <a:endParaRPr lang="en-GB">
              <a:ea typeface="Calibri"/>
              <a:cs typeface="Calibri"/>
            </a:endParaRPr>
          </a:p>
          <a:p>
            <a:pPr marL="628650" lvl="1" indent="-171450">
              <a:buFont typeface="Arial"/>
              <a:buChar char="•"/>
            </a:pPr>
            <a:r>
              <a:rPr lang="en-GB" b="1"/>
              <a:t>Example</a:t>
            </a:r>
            <a:r>
              <a:rPr lang="en-GB"/>
              <a:t>: An adult with learning disabilities might be placed in a structured environment to learn essential life skills. This short-term restriction can lead to greater independence and self-determination in the long term.</a:t>
            </a:r>
            <a:endParaRPr lang="en-GB">
              <a:ea typeface="Calibri"/>
              <a:cs typeface="Calibri"/>
            </a:endParaRPr>
          </a:p>
          <a:p>
            <a:pPr lvl="1"/>
            <a:r>
              <a:rPr lang="en-GB"/>
              <a:t>Ethical and Practical Considerations</a:t>
            </a:r>
            <a:endParaRPr lang="en-GB">
              <a:ea typeface="Calibri"/>
              <a:cs typeface="Calibri"/>
            </a:endParaRPr>
          </a:p>
          <a:p>
            <a:pPr marL="171450" indent="-171450">
              <a:buFont typeface="Arial"/>
              <a:buChar char="•"/>
            </a:pPr>
            <a:r>
              <a:rPr lang="en-GB" b="1"/>
              <a:t>Consent and Involvement</a:t>
            </a:r>
            <a:r>
              <a:rPr lang="en-GB"/>
              <a:t>: It’s crucial to involve the adult in decision-making as much as possible, even if they are initially resistant. This helps ensure that their preferences and values are respected.</a:t>
            </a:r>
            <a:endParaRPr lang="en-GB">
              <a:ea typeface="Calibri"/>
              <a:cs typeface="Calibri"/>
            </a:endParaRPr>
          </a:p>
          <a:p>
            <a:pPr marL="171450" indent="-171450">
              <a:buFont typeface="Arial"/>
              <a:buChar char="•"/>
            </a:pPr>
            <a:r>
              <a:rPr lang="en-GB" b="1"/>
              <a:t>Review and Monitoring</a:t>
            </a:r>
            <a:r>
              <a:rPr lang="en-GB"/>
              <a:t>: Regularly reviewing the intervention to assess its effectiveness and necessity is important. The goal should always be to reduce restrictions as soon as it is safe and feasible to do so.</a:t>
            </a:r>
            <a:endParaRPr lang="en-GB">
              <a:ea typeface="Calibri"/>
              <a:cs typeface="Calibri"/>
            </a:endParaRPr>
          </a:p>
          <a:p>
            <a:pPr marL="171450" indent="-171450">
              <a:buFont typeface="Arial"/>
              <a:buChar char="•"/>
            </a:pPr>
            <a:r>
              <a:rPr lang="en-GB" b="1"/>
              <a:t>Balancing Risks and Benefits</a:t>
            </a:r>
            <a:r>
              <a:rPr lang="en-GB"/>
              <a:t>: Professionals must carefully weigh the immediate risks of not intervening against the potential long-term benefits of promoting autonomy.</a:t>
            </a:r>
            <a:endParaRPr lang="en-GB">
              <a:ea typeface="Calibri"/>
              <a:cs typeface="Calibri"/>
            </a:endParaRPr>
          </a:p>
          <a:p>
            <a:r>
              <a:rPr lang="en-GB"/>
              <a:t>Challenges</a:t>
            </a:r>
            <a:endParaRPr lang="en-GB">
              <a:ea typeface="Calibri"/>
              <a:cs typeface="Calibri"/>
            </a:endParaRPr>
          </a:p>
          <a:p>
            <a:pPr marL="171450" indent="-171450">
              <a:buFont typeface="Arial"/>
              <a:buChar char="•"/>
            </a:pPr>
            <a:r>
              <a:rPr lang="en-GB" b="1"/>
              <a:t>Risk of Dependency</a:t>
            </a:r>
            <a:r>
              <a:rPr lang="en-GB"/>
              <a:t>: There is a risk that the adult might become dependent on the restrictive intervention, making it harder to transition to less restrictive options.</a:t>
            </a:r>
            <a:endParaRPr lang="en-GB">
              <a:ea typeface="Calibri"/>
              <a:cs typeface="Calibri"/>
            </a:endParaRPr>
          </a:p>
          <a:p>
            <a:pPr marL="171450" indent="-171450">
              <a:buFont typeface="Arial"/>
              <a:buChar char="•"/>
            </a:pPr>
            <a:r>
              <a:rPr lang="en-GB" b="1"/>
              <a:t>Resource Constraints</a:t>
            </a:r>
            <a:r>
              <a:rPr lang="en-GB"/>
              <a:t>: Implementing short-term restrictive interventions can be resource-intensive, requiring careful planning and allocation of support services.</a:t>
            </a:r>
            <a:endParaRPr lang="en-GB">
              <a:ea typeface="Calibri"/>
              <a:cs typeface="Calibri"/>
            </a:endParaRPr>
          </a:p>
          <a:p>
            <a:r>
              <a:rPr lang="en-GB"/>
              <a:t>In summary, while short-term restrictive interventions can sometimes be necessary, they should always be carefully planned, monitored, and aimed at promoting the individual’s long-term autonomy and self-determination.</a:t>
            </a:r>
            <a:endParaRPr lang="en-GB">
              <a:ea typeface="Calibri" panose="020F0502020204030204"/>
              <a:cs typeface="Calibri" panose="020F0502020204030204"/>
            </a:endParaRPr>
          </a:p>
          <a:p>
            <a:endParaRPr lang="en-GB">
              <a:ea typeface="Calibri" panose="020F0502020204030204"/>
              <a:cs typeface="Calibri" panose="020F0502020204030204"/>
            </a:endParaRPr>
          </a:p>
          <a:p>
            <a:r>
              <a:rPr lang="en-GB">
                <a:ea typeface="Calibri" panose="020F0502020204030204"/>
                <a:cs typeface="Calibri" panose="020F0502020204030204"/>
              </a:rPr>
              <a:t>Think about AB</a:t>
            </a: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785FA5F8-D23E-404D-A782-416B2B4B581E}" type="slidenum">
              <a:rPr lang="en-GB" smtClean="0"/>
              <a:t>9</a:t>
            </a:fld>
            <a:endParaRPr lang="en-GB"/>
          </a:p>
        </p:txBody>
      </p:sp>
    </p:spTree>
    <p:extLst>
      <p:ext uri="{BB962C8B-B14F-4D97-AF65-F5344CB8AC3E}">
        <p14:creationId xmlns:p14="http://schemas.microsoft.com/office/powerpoint/2010/main" val="2387397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Prevention:</a:t>
            </a:r>
            <a:endParaRPr lang="en-US"/>
          </a:p>
          <a:p>
            <a:pPr marL="171450" indent="-171450">
              <a:buFont typeface="Arial"/>
              <a:buChar char="•"/>
            </a:pPr>
            <a:r>
              <a:rPr lang="en-US" b="1"/>
              <a:t>Awareness</a:t>
            </a:r>
            <a:r>
              <a:rPr lang="en-US"/>
              <a:t>: Recognize the bias. Or multiple bias</a:t>
            </a:r>
            <a:endParaRPr lang="en-US">
              <a:ea typeface="Calibri"/>
              <a:cs typeface="Calibri"/>
            </a:endParaRPr>
          </a:p>
          <a:p>
            <a:pPr marL="171450" indent="-171450">
              <a:buFont typeface="Arial"/>
              <a:buChar char="•"/>
            </a:pPr>
            <a:r>
              <a:rPr lang="en-US" b="1"/>
              <a:t>Documentation</a:t>
            </a:r>
            <a:r>
              <a:rPr lang="en-US"/>
              <a:t>: Keep records of predictions and decisions.  Use risk assessments and decision making tools - chronologies</a:t>
            </a:r>
          </a:p>
          <a:p>
            <a:pPr marL="171450" indent="-171450">
              <a:buFont typeface="Arial"/>
              <a:buChar char="•"/>
            </a:pPr>
            <a:r>
              <a:rPr lang="en-US" b="1"/>
              <a:t>Critical Thinking</a:t>
            </a:r>
            <a:r>
              <a:rPr lang="en-US"/>
              <a:t>: Question assumptions and consider alternative outcomes. Ask others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85FA5F8-D23E-404D-A782-416B2B4B581E}" type="slidenum">
              <a:rPr lang="en-GB" smtClean="0"/>
              <a:t>10</a:t>
            </a:fld>
            <a:endParaRPr lang="en-GB"/>
          </a:p>
        </p:txBody>
      </p:sp>
    </p:spTree>
    <p:extLst>
      <p:ext uri="{BB962C8B-B14F-4D97-AF65-F5344CB8AC3E}">
        <p14:creationId xmlns:p14="http://schemas.microsoft.com/office/powerpoint/2010/main" val="178533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84543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57447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940928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62FE88-40AB-4F7A-B703-E137691E1EB9}"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50566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FE88-40AB-4F7A-B703-E137691E1EB9}" type="datetimeFigureOut">
              <a:rPr lang="en-GB" smtClean="0"/>
              <a:t>30/06/2025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15335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362FE88-40AB-4F7A-B703-E137691E1EB9}"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19966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362FE88-40AB-4F7A-B703-E137691E1EB9}" type="datetimeFigureOut">
              <a:rPr lang="en-GB" smtClean="0"/>
              <a:t>30/06/2025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382117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362FE88-40AB-4F7A-B703-E137691E1EB9}" type="datetimeFigureOut">
              <a:rPr lang="en-GB" smtClean="0"/>
              <a:t>30/06/2025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295681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2FE88-40AB-4F7A-B703-E137691E1EB9}" type="datetimeFigureOut">
              <a:rPr lang="en-GB" smtClean="0"/>
              <a:t>30/06/2025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420296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2FE88-40AB-4F7A-B703-E137691E1EB9}"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103440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62FE88-40AB-4F7A-B703-E137691E1EB9}" type="datetimeFigureOut">
              <a:rPr lang="en-GB" smtClean="0"/>
              <a:t>30/06/2025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054E-0443-431E-A87E-4F0A9B82A1B9}" type="slidenum">
              <a:rPr lang="en-GB" smtClean="0"/>
              <a:t>‹#›</a:t>
            </a:fld>
            <a:endParaRPr lang="en-GB"/>
          </a:p>
        </p:txBody>
      </p:sp>
    </p:spTree>
    <p:extLst>
      <p:ext uri="{BB962C8B-B14F-4D97-AF65-F5344CB8AC3E}">
        <p14:creationId xmlns:p14="http://schemas.microsoft.com/office/powerpoint/2010/main" val="117171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2FE88-40AB-4F7A-B703-E137691E1EB9}" type="datetimeFigureOut">
              <a:rPr lang="en-GB" smtClean="0"/>
              <a:t>30/06/2025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2054E-0443-431E-A87E-4F0A9B82A1B9}" type="slidenum">
              <a:rPr lang="en-GB" smtClean="0"/>
              <a:t>‹#›</a:t>
            </a:fld>
            <a:endParaRPr lang="en-GB"/>
          </a:p>
        </p:txBody>
      </p:sp>
    </p:spTree>
    <p:extLst>
      <p:ext uri="{BB962C8B-B14F-4D97-AF65-F5344CB8AC3E}">
        <p14:creationId xmlns:p14="http://schemas.microsoft.com/office/powerpoint/2010/main" val="2050788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13moons.com/clear-crystal-ball-8-inch"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engagemeeducation.blogspot.com/2013/07/week-2-reflections-on-using-wikispaces.html" TargetMode="Externa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pl.wikipedia.org/wiki/Microsoft_Teams"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kmsab.org.uk/p/making-safeguarding-personal/what-is-making-safeguarding-personal" TargetMode="Externa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ackground-abstract-wall-colorful-2384187/"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05989" y="3955546"/>
            <a:ext cx="6541471" cy="1363215"/>
          </a:xfrm>
        </p:spPr>
        <p:txBody>
          <a:bodyPr anchor="t">
            <a:noAutofit/>
          </a:bodyPr>
          <a:lstStyle/>
          <a:p>
            <a:pPr algn="l"/>
            <a:r>
              <a:rPr lang="en-GB" sz="4400" b="1">
                <a:latin typeface="Century Gothic" panose="020B0502020202020204" pitchFamily="34" charset="0"/>
              </a:rPr>
              <a:t>Tayside Adult Support and Protection Defensible Decision-Making </a:t>
            </a:r>
          </a:p>
        </p:txBody>
      </p:sp>
      <p:sp>
        <p:nvSpPr>
          <p:cNvPr id="12" name="Freeform: Shape 11">
            <a:extLst>
              <a:ext uri="{FF2B5EF4-FFF2-40B4-BE49-F238E27FC236}">
                <a16:creationId xmlns:a16="http://schemas.microsoft.com/office/drawing/2014/main" id="{20CB0AEA-B839-46AC-B480-2175561F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56092" cy="3442494"/>
          </a:xfrm>
          <a:custGeom>
            <a:avLst/>
            <a:gdLst>
              <a:gd name="connsiteX0" fmla="*/ 0 w 3156092"/>
              <a:gd name="connsiteY0" fmla="*/ 0 h 3442494"/>
              <a:gd name="connsiteX1" fmla="*/ 2765641 w 3156092"/>
              <a:gd name="connsiteY1" fmla="*/ 0 h 3442494"/>
              <a:gd name="connsiteX2" fmla="*/ 2781296 w 3156092"/>
              <a:gd name="connsiteY2" fmla="*/ 20935 h 3442494"/>
              <a:gd name="connsiteX3" fmla="*/ 3156092 w 3156092"/>
              <a:gd name="connsiteY3" fmla="*/ 1247934 h 3442494"/>
              <a:gd name="connsiteX4" fmla="*/ 961532 w 3156092"/>
              <a:gd name="connsiteY4" fmla="*/ 3442494 h 3442494"/>
              <a:gd name="connsiteX5" fmla="*/ 107310 w 3156092"/>
              <a:gd name="connsiteY5" fmla="*/ 3270035 h 3442494"/>
              <a:gd name="connsiteX6" fmla="*/ 0 w 3156092"/>
              <a:gd name="connsiteY6" fmla="*/ 3218341 h 34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092" h="3442494">
                <a:moveTo>
                  <a:pt x="0" y="0"/>
                </a:moveTo>
                <a:lnTo>
                  <a:pt x="2765641" y="0"/>
                </a:lnTo>
                <a:lnTo>
                  <a:pt x="2781296" y="20935"/>
                </a:lnTo>
                <a:cubicBezTo>
                  <a:pt x="3017923" y="371189"/>
                  <a:pt x="3156092" y="793426"/>
                  <a:pt x="3156092" y="1247934"/>
                </a:cubicBezTo>
                <a:cubicBezTo>
                  <a:pt x="3156092" y="2459956"/>
                  <a:pt x="2173554" y="3442494"/>
                  <a:pt x="961532" y="3442494"/>
                </a:cubicBezTo>
                <a:cubicBezTo>
                  <a:pt x="658527" y="3442494"/>
                  <a:pt x="369864" y="3381086"/>
                  <a:pt x="107310" y="3270035"/>
                </a:cubicBezTo>
                <a:lnTo>
                  <a:pt x="0" y="321834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C3318E7-A970-4403-9682-E7D429976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 y="-1"/>
            <a:ext cx="3005349" cy="3291750"/>
          </a:xfrm>
          <a:custGeom>
            <a:avLst/>
            <a:gdLst>
              <a:gd name="connsiteX0" fmla="*/ 0 w 3005349"/>
              <a:gd name="connsiteY0" fmla="*/ 0 h 3291750"/>
              <a:gd name="connsiteX1" fmla="*/ 2577617 w 3005349"/>
              <a:gd name="connsiteY1" fmla="*/ 0 h 3291750"/>
              <a:gd name="connsiteX2" fmla="*/ 2656297 w 3005349"/>
              <a:gd name="connsiteY2" fmla="*/ 105217 h 3291750"/>
              <a:gd name="connsiteX3" fmla="*/ 3005349 w 3005349"/>
              <a:gd name="connsiteY3" fmla="*/ 1247934 h 3291750"/>
              <a:gd name="connsiteX4" fmla="*/ 961533 w 3005349"/>
              <a:gd name="connsiteY4" fmla="*/ 3291750 h 3291750"/>
              <a:gd name="connsiteX5" fmla="*/ 165988 w 3005349"/>
              <a:gd name="connsiteY5" fmla="*/ 3131137 h 3291750"/>
              <a:gd name="connsiteX6" fmla="*/ 0 w 3005349"/>
              <a:gd name="connsiteY6" fmla="*/ 3051176 h 329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349" h="3291750">
                <a:moveTo>
                  <a:pt x="0" y="0"/>
                </a:moveTo>
                <a:lnTo>
                  <a:pt x="2577617" y="0"/>
                </a:lnTo>
                <a:lnTo>
                  <a:pt x="2656297" y="105217"/>
                </a:lnTo>
                <a:cubicBezTo>
                  <a:pt x="2876670" y="431412"/>
                  <a:pt x="3005349" y="824646"/>
                  <a:pt x="3005349" y="1247934"/>
                </a:cubicBezTo>
                <a:cubicBezTo>
                  <a:pt x="3005349" y="2376702"/>
                  <a:pt x="2090301" y="3291750"/>
                  <a:pt x="961533" y="3291750"/>
                </a:cubicBezTo>
                <a:cubicBezTo>
                  <a:pt x="679341" y="3291750"/>
                  <a:pt x="410507" y="3234560"/>
                  <a:pt x="165988" y="3131137"/>
                </a:cubicBezTo>
                <a:lnTo>
                  <a:pt x="0" y="30511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B50BB8F-1CF3-4420-A246-F2AE47F17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141" y="459337"/>
            <a:ext cx="3163824" cy="3163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7F871D6D-54EF-4FAA-A4E3-1F4D4F8D6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2733" y="623929"/>
            <a:ext cx="2834640" cy="283464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4276725" y="1397474"/>
            <a:ext cx="1914525" cy="1377682"/>
          </a:xfrm>
          <a:prstGeom prst="rect">
            <a:avLst/>
          </a:prstGeom>
        </p:spPr>
      </p:pic>
      <p:sp>
        <p:nvSpPr>
          <p:cNvPr id="20" name="Freeform: Shape 19">
            <a:extLst>
              <a:ext uri="{FF2B5EF4-FFF2-40B4-BE49-F238E27FC236}">
                <a16:creationId xmlns:a16="http://schemas.microsoft.com/office/drawing/2014/main" id="{6E6E2C1E-E9BB-473F-9B15-9231E36D8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6150" y="2364552"/>
            <a:ext cx="3835850" cy="4493449"/>
          </a:xfrm>
          <a:custGeom>
            <a:avLst/>
            <a:gdLst>
              <a:gd name="connsiteX0" fmla="*/ 2839212 w 3835850"/>
              <a:gd name="connsiteY0" fmla="*/ 0 h 4493449"/>
              <a:gd name="connsiteX1" fmla="*/ 3683507 w 3835850"/>
              <a:gd name="connsiteY1" fmla="*/ 127646 h 4493449"/>
              <a:gd name="connsiteX2" fmla="*/ 3835850 w 3835850"/>
              <a:gd name="connsiteY2" fmla="*/ 183404 h 4493449"/>
              <a:gd name="connsiteX3" fmla="*/ 3835850 w 3835850"/>
              <a:gd name="connsiteY3" fmla="*/ 4493449 h 4493449"/>
              <a:gd name="connsiteX4" fmla="*/ 534850 w 3835850"/>
              <a:gd name="connsiteY4" fmla="*/ 4493449 h 4493449"/>
              <a:gd name="connsiteX5" fmla="*/ 484893 w 3835850"/>
              <a:gd name="connsiteY5" fmla="*/ 4426642 h 4493449"/>
              <a:gd name="connsiteX6" fmla="*/ 0 w 3835850"/>
              <a:gd name="connsiteY6" fmla="*/ 2839212 h 4493449"/>
              <a:gd name="connsiteX7" fmla="*/ 2839212 w 3835850"/>
              <a:gd name="connsiteY7" fmla="*/ 0 h 449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50" h="4493449">
                <a:moveTo>
                  <a:pt x="2839212" y="0"/>
                </a:moveTo>
                <a:cubicBezTo>
                  <a:pt x="3133222" y="0"/>
                  <a:pt x="3416794" y="44689"/>
                  <a:pt x="3683507" y="127646"/>
                </a:cubicBezTo>
                <a:lnTo>
                  <a:pt x="3835850" y="183404"/>
                </a:lnTo>
                <a:lnTo>
                  <a:pt x="3835850" y="4493449"/>
                </a:lnTo>
                <a:lnTo>
                  <a:pt x="534850" y="4493449"/>
                </a:lnTo>
                <a:lnTo>
                  <a:pt x="484893" y="4426642"/>
                </a:lnTo>
                <a:cubicBezTo>
                  <a:pt x="178757" y="3973501"/>
                  <a:pt x="0" y="3427232"/>
                  <a:pt x="0" y="2839212"/>
                </a:cubicBezTo>
                <a:cubicBezTo>
                  <a:pt x="0" y="1271159"/>
                  <a:pt x="1271159" y="0"/>
                  <a:pt x="28392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3864C5F7-9C3C-44B2-B562-3C9187F97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7371" y="1"/>
            <a:ext cx="3986784" cy="2427765"/>
          </a:xfrm>
          <a:custGeom>
            <a:avLst/>
            <a:gdLst>
              <a:gd name="connsiteX0" fmla="*/ 48890 w 3986784"/>
              <a:gd name="connsiteY0" fmla="*/ 0 h 2427765"/>
              <a:gd name="connsiteX1" fmla="*/ 3937894 w 3986784"/>
              <a:gd name="connsiteY1" fmla="*/ 0 h 2427765"/>
              <a:gd name="connsiteX2" fmla="*/ 3946285 w 3986784"/>
              <a:gd name="connsiteY2" fmla="*/ 32635 h 2427765"/>
              <a:gd name="connsiteX3" fmla="*/ 3986784 w 3986784"/>
              <a:gd name="connsiteY3" fmla="*/ 434373 h 2427765"/>
              <a:gd name="connsiteX4" fmla="*/ 1993392 w 3986784"/>
              <a:gd name="connsiteY4" fmla="*/ 2427765 h 2427765"/>
              <a:gd name="connsiteX5" fmla="*/ 0 w 3986784"/>
              <a:gd name="connsiteY5" fmla="*/ 434373 h 2427765"/>
              <a:gd name="connsiteX6" fmla="*/ 40499 w 3986784"/>
              <a:gd name="connsiteY6" fmla="*/ 32635 h 24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6784" h="2427765">
                <a:moveTo>
                  <a:pt x="48890" y="0"/>
                </a:moveTo>
                <a:lnTo>
                  <a:pt x="3937894" y="0"/>
                </a:lnTo>
                <a:lnTo>
                  <a:pt x="3946285" y="32635"/>
                </a:lnTo>
                <a:cubicBezTo>
                  <a:pt x="3972839" y="162400"/>
                  <a:pt x="3986784" y="296758"/>
                  <a:pt x="3986784" y="434373"/>
                </a:cubicBezTo>
                <a:cubicBezTo>
                  <a:pt x="3986784" y="1535293"/>
                  <a:pt x="3094312" y="2427765"/>
                  <a:pt x="1993392" y="2427765"/>
                </a:cubicBezTo>
                <a:cubicBezTo>
                  <a:pt x="892472" y="2427765"/>
                  <a:pt x="0" y="1535293"/>
                  <a:pt x="0" y="434373"/>
                </a:cubicBezTo>
                <a:cubicBezTo>
                  <a:pt x="0" y="296758"/>
                  <a:pt x="13945" y="162400"/>
                  <a:pt x="40499" y="32635"/>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C633F89-CD86-4B32-ACC7-76B3DFFBF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71962" y="3"/>
            <a:ext cx="3657600" cy="2263173"/>
          </a:xfrm>
          <a:custGeom>
            <a:avLst/>
            <a:gdLst>
              <a:gd name="connsiteX0" fmla="*/ 54075 w 3657600"/>
              <a:gd name="connsiteY0" fmla="*/ 0 h 2263173"/>
              <a:gd name="connsiteX1" fmla="*/ 3603525 w 3657600"/>
              <a:gd name="connsiteY1" fmla="*/ 0 h 2263173"/>
              <a:gd name="connsiteX2" fmla="*/ 3620445 w 3657600"/>
              <a:gd name="connsiteY2" fmla="*/ 65806 h 2263173"/>
              <a:gd name="connsiteX3" fmla="*/ 3657600 w 3657600"/>
              <a:gd name="connsiteY3" fmla="*/ 434373 h 2263173"/>
              <a:gd name="connsiteX4" fmla="*/ 1828800 w 3657600"/>
              <a:gd name="connsiteY4" fmla="*/ 2263173 h 2263173"/>
              <a:gd name="connsiteX5" fmla="*/ 0 w 3657600"/>
              <a:gd name="connsiteY5" fmla="*/ 434373 h 2263173"/>
              <a:gd name="connsiteX6" fmla="*/ 37155 w 3657600"/>
              <a:gd name="connsiteY6" fmla="*/ 65806 h 226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2263173">
                <a:moveTo>
                  <a:pt x="54075" y="0"/>
                </a:moveTo>
                <a:lnTo>
                  <a:pt x="3603525" y="0"/>
                </a:lnTo>
                <a:lnTo>
                  <a:pt x="3620445" y="65806"/>
                </a:lnTo>
                <a:cubicBezTo>
                  <a:pt x="3644807" y="184856"/>
                  <a:pt x="3657600" y="308121"/>
                  <a:pt x="3657600" y="434373"/>
                </a:cubicBezTo>
                <a:cubicBezTo>
                  <a:pt x="3657600" y="1444391"/>
                  <a:pt x="2838818" y="2263173"/>
                  <a:pt x="1828800" y="2263173"/>
                </a:cubicBezTo>
                <a:cubicBezTo>
                  <a:pt x="818782" y="2263173"/>
                  <a:pt x="0" y="1444391"/>
                  <a:pt x="0" y="434373"/>
                </a:cubicBezTo>
                <a:cubicBezTo>
                  <a:pt x="0" y="308121"/>
                  <a:pt x="12794" y="184856"/>
                  <a:pt x="37155" y="6580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C684BB5A-9B2C-40C0-A8F4-C812CDB9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0674" y="2529078"/>
            <a:ext cx="3671324" cy="4328922"/>
          </a:xfrm>
          <a:custGeom>
            <a:avLst/>
            <a:gdLst>
              <a:gd name="connsiteX0" fmla="*/ 2674686 w 3671324"/>
              <a:gd name="connsiteY0" fmla="*/ 0 h 4328922"/>
              <a:gd name="connsiteX1" fmla="*/ 3470056 w 3671324"/>
              <a:gd name="connsiteY1" fmla="*/ 120249 h 4328922"/>
              <a:gd name="connsiteX2" fmla="*/ 3671324 w 3671324"/>
              <a:gd name="connsiteY2" fmla="*/ 193914 h 4328922"/>
              <a:gd name="connsiteX3" fmla="*/ 3671324 w 3671324"/>
              <a:gd name="connsiteY3" fmla="*/ 4328922 h 4328922"/>
              <a:gd name="connsiteX4" fmla="*/ 575538 w 3671324"/>
              <a:gd name="connsiteY4" fmla="*/ 4328922 h 4328922"/>
              <a:gd name="connsiteX5" fmla="*/ 456795 w 3671324"/>
              <a:gd name="connsiteY5" fmla="*/ 4170129 h 4328922"/>
              <a:gd name="connsiteX6" fmla="*/ 0 w 3671324"/>
              <a:gd name="connsiteY6" fmla="*/ 2674686 h 4328922"/>
              <a:gd name="connsiteX7" fmla="*/ 2674686 w 3671324"/>
              <a:gd name="connsiteY7" fmla="*/ 0 h 432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1324" h="4328922">
                <a:moveTo>
                  <a:pt x="2674686" y="0"/>
                </a:moveTo>
                <a:cubicBezTo>
                  <a:pt x="2951659" y="0"/>
                  <a:pt x="3218799" y="42100"/>
                  <a:pt x="3470056" y="120249"/>
                </a:cubicBezTo>
                <a:lnTo>
                  <a:pt x="3671324" y="193914"/>
                </a:lnTo>
                <a:lnTo>
                  <a:pt x="3671324" y="4328922"/>
                </a:lnTo>
                <a:lnTo>
                  <a:pt x="575538" y="4328922"/>
                </a:lnTo>
                <a:lnTo>
                  <a:pt x="456795" y="4170129"/>
                </a:lnTo>
                <a:cubicBezTo>
                  <a:pt x="168398" y="3743246"/>
                  <a:pt x="0" y="3228632"/>
                  <a:pt x="0" y="2674686"/>
                </a:cubicBezTo>
                <a:cubicBezTo>
                  <a:pt x="0" y="1197498"/>
                  <a:pt x="1197498" y="0"/>
                  <a:pt x="26746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a:stretch>
            <a:fillRect/>
          </a:stretch>
        </p:blipFill>
        <p:spPr>
          <a:xfrm>
            <a:off x="9370670" y="3819983"/>
            <a:ext cx="2633045" cy="2572655"/>
          </a:xfrm>
          <a:prstGeom prst="rect">
            <a:avLst/>
          </a:prstGeom>
        </p:spPr>
      </p:pic>
      <p:pic>
        <p:nvPicPr>
          <p:cNvPr id="3" name="Picture 2" descr="A logo of a person&#10;&#10;Description automatically generated">
            <a:extLst>
              <a:ext uri="{FF2B5EF4-FFF2-40B4-BE49-F238E27FC236}">
                <a16:creationId xmlns:a16="http://schemas.microsoft.com/office/drawing/2014/main" id="{1D164E29-2F60-A113-1362-599818AD24F8}"/>
              </a:ext>
            </a:extLst>
          </p:cNvPr>
          <p:cNvPicPr>
            <a:picLocks noChangeAspect="1"/>
          </p:cNvPicPr>
          <p:nvPr/>
        </p:nvPicPr>
        <p:blipFill>
          <a:blip r:embed="rId5"/>
          <a:stretch>
            <a:fillRect/>
          </a:stretch>
        </p:blipFill>
        <p:spPr>
          <a:xfrm>
            <a:off x="753328" y="759583"/>
            <a:ext cx="1541344" cy="1267251"/>
          </a:xfrm>
          <a:prstGeom prst="rect">
            <a:avLst/>
          </a:prstGeom>
        </p:spPr>
      </p:pic>
      <p:pic>
        <p:nvPicPr>
          <p:cNvPr id="6" name="Picture 5" descr="A logo with two people holding hands&#10;&#10;AI-generated content may be incorrect.">
            <a:extLst>
              <a:ext uri="{FF2B5EF4-FFF2-40B4-BE49-F238E27FC236}">
                <a16:creationId xmlns:a16="http://schemas.microsoft.com/office/drawing/2014/main" id="{34CC6DE4-3FFD-1EDA-AD9F-F460308E7295}"/>
              </a:ext>
            </a:extLst>
          </p:cNvPr>
          <p:cNvPicPr>
            <a:picLocks noChangeAspect="1"/>
          </p:cNvPicPr>
          <p:nvPr/>
        </p:nvPicPr>
        <p:blipFill>
          <a:blip r:embed="rId6"/>
          <a:stretch>
            <a:fillRect/>
          </a:stretch>
        </p:blipFill>
        <p:spPr>
          <a:xfrm>
            <a:off x="7859670" y="299780"/>
            <a:ext cx="2609850" cy="1171575"/>
          </a:xfrm>
          <a:prstGeom prst="rect">
            <a:avLst/>
          </a:prstGeom>
        </p:spPr>
      </p:pic>
    </p:spTree>
    <p:extLst>
      <p:ext uri="{BB962C8B-B14F-4D97-AF65-F5344CB8AC3E}">
        <p14:creationId xmlns:p14="http://schemas.microsoft.com/office/powerpoint/2010/main" val="32768451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45E3-040C-774F-AC69-EE67145045B0}"/>
              </a:ext>
            </a:extLst>
          </p:cNvPr>
          <p:cNvSpPr>
            <a:spLocks noGrp="1"/>
          </p:cNvSpPr>
          <p:nvPr>
            <p:ph type="title"/>
          </p:nvPr>
        </p:nvSpPr>
        <p:spPr>
          <a:xfrm>
            <a:off x="6823878" y="741391"/>
            <a:ext cx="4491821" cy="1616203"/>
          </a:xfrm>
        </p:spPr>
        <p:txBody>
          <a:bodyPr anchor="b">
            <a:normAutofit/>
          </a:bodyPr>
          <a:lstStyle/>
          <a:p>
            <a:r>
              <a:rPr lang="en-GB" sz="3200" b="1">
                <a:latin typeface="Century Gothic" panose="020B0502020202020204" pitchFamily="34" charset="0"/>
              </a:rPr>
              <a:t>Hindsight Fallacy</a:t>
            </a:r>
            <a:br>
              <a:rPr lang="en-GB" sz="3200" b="1"/>
            </a:br>
            <a:endParaRPr lang="en-US" sz="3200"/>
          </a:p>
        </p:txBody>
      </p:sp>
      <p:pic>
        <p:nvPicPr>
          <p:cNvPr id="7" name="Picture 6" descr="A picture containing tree, outdoor, close&#10;&#10;Description automatically generated">
            <a:extLst>
              <a:ext uri="{FF2B5EF4-FFF2-40B4-BE49-F238E27FC236}">
                <a16:creationId xmlns:a16="http://schemas.microsoft.com/office/drawing/2014/main" id="{EC47D5F7-AB3D-3343-B578-0EE4F39CB1C0}"/>
              </a:ext>
            </a:extLst>
          </p:cNvPr>
          <p:cNvPicPr>
            <a:picLocks noChangeAspect="1"/>
          </p:cNvPicPr>
          <p:nvPr/>
        </p:nvPicPr>
        <p:blipFill rotWithShape="1">
          <a:blip r:embed="rId3" cstate="hq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10"/>
            <a:ext cx="6095980" cy="6857990"/>
          </a:xfrm>
          <a:prstGeom prst="rect">
            <a:avLst/>
          </a:prstGeom>
        </p:spPr>
      </p:pic>
      <p:grpSp>
        <p:nvGrpSpPr>
          <p:cNvPr id="20" name="Group 1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8" name="Rectangle 17">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4DFD3D1-5F01-4C4C-B40D-7280D2BEEBFF}"/>
              </a:ext>
            </a:extLst>
          </p:cNvPr>
          <p:cNvSpPr>
            <a:spLocks noGrp="1"/>
          </p:cNvSpPr>
          <p:nvPr>
            <p:ph idx="1"/>
          </p:nvPr>
        </p:nvSpPr>
        <p:spPr>
          <a:xfrm>
            <a:off x="6823878" y="2029212"/>
            <a:ext cx="4491820" cy="3952096"/>
          </a:xfrm>
        </p:spPr>
        <p:txBody>
          <a:bodyPr anchor="t">
            <a:normAutofit fontScale="85000" lnSpcReduction="10000"/>
          </a:bodyPr>
          <a:lstStyle/>
          <a:p>
            <a:pPr marL="0" indent="0">
              <a:buNone/>
            </a:pPr>
            <a:r>
              <a:rPr lang="en-GB" sz="2000">
                <a:latin typeface="Century Gothic"/>
              </a:rPr>
              <a:t>Presumes that a bad outcome is the result of a faulty process and as such looks to apportion blame to those involved.  </a:t>
            </a:r>
          </a:p>
          <a:p>
            <a:pPr marL="0" indent="0">
              <a:buNone/>
            </a:pPr>
            <a:endParaRPr lang="en-GB" sz="2000">
              <a:latin typeface="Century Gothic"/>
            </a:endParaRPr>
          </a:p>
          <a:p>
            <a:pPr marL="0" indent="0">
              <a:buNone/>
            </a:pPr>
            <a:r>
              <a:rPr lang="en-GB" sz="2000">
                <a:latin typeface="Century Gothic"/>
                <a:ea typeface="Calibri" panose="020F0502020204030204"/>
                <a:cs typeface="Calibri" panose="020F0502020204030204"/>
              </a:rPr>
              <a:t>A cognitive bias where people perceive past events as having been more predicable than they were;</a:t>
            </a:r>
          </a:p>
          <a:p>
            <a:pPr marL="342900" indent="-342900"/>
            <a:r>
              <a:rPr lang="en-GB" sz="2000" b="1">
                <a:latin typeface="Century Gothic"/>
                <a:ea typeface="Calibri" panose="020F0502020204030204"/>
                <a:cs typeface="Calibri" panose="020F0502020204030204"/>
              </a:rPr>
              <a:t>Over confidence</a:t>
            </a:r>
            <a:r>
              <a:rPr lang="en-GB" sz="2000">
                <a:latin typeface="Century Gothic"/>
                <a:ea typeface="Calibri" panose="020F0502020204030204"/>
                <a:cs typeface="Calibri" panose="020F0502020204030204"/>
              </a:rPr>
              <a:t> – Knew all along</a:t>
            </a:r>
          </a:p>
          <a:p>
            <a:pPr marL="342900" indent="-342900"/>
            <a:r>
              <a:rPr lang="en-GB" sz="2000" b="1">
                <a:latin typeface="Century Gothic"/>
                <a:ea typeface="Calibri" panose="020F0502020204030204"/>
                <a:cs typeface="Calibri" panose="020F0502020204030204"/>
              </a:rPr>
              <a:t>Memory Distortion</a:t>
            </a:r>
            <a:r>
              <a:rPr lang="en-GB" sz="2000">
                <a:latin typeface="Century Gothic"/>
                <a:ea typeface="Calibri" panose="020F0502020204030204"/>
                <a:cs typeface="Calibri" panose="020F0502020204030204"/>
              </a:rPr>
              <a:t> – Altering memories to fit current </a:t>
            </a:r>
            <a:r>
              <a:rPr lang="en-GB" sz="2000" err="1">
                <a:latin typeface="Century Gothic"/>
                <a:ea typeface="Calibri" panose="020F0502020204030204"/>
                <a:cs typeface="Calibri" panose="020F0502020204030204"/>
              </a:rPr>
              <a:t>knowlege</a:t>
            </a:r>
            <a:endParaRPr lang="en-GB" sz="2000">
              <a:latin typeface="Century Gothic"/>
              <a:ea typeface="Calibri" panose="020F0502020204030204"/>
              <a:cs typeface="Calibri" panose="020F0502020204030204"/>
            </a:endParaRPr>
          </a:p>
          <a:p>
            <a:pPr marL="342900" indent="-342900"/>
            <a:r>
              <a:rPr lang="en-GB" sz="2000" b="1">
                <a:latin typeface="Century Gothic"/>
                <a:ea typeface="Calibri" panose="020F0502020204030204"/>
                <a:cs typeface="Calibri" panose="020F0502020204030204"/>
              </a:rPr>
              <a:t>Impact</a:t>
            </a:r>
            <a:r>
              <a:rPr lang="en-GB" sz="2000">
                <a:latin typeface="Century Gothic"/>
                <a:ea typeface="Calibri" panose="020F0502020204030204"/>
                <a:cs typeface="Calibri" panose="020F0502020204030204"/>
              </a:rPr>
              <a:t> – can lead to poor decision making and overestimation of one's predictive abilities</a:t>
            </a:r>
          </a:p>
          <a:p>
            <a:pPr marL="0" indent="0">
              <a:buNone/>
            </a:pPr>
            <a:endParaRPr lang="en-GB" sz="2000">
              <a:latin typeface="Century Gothic"/>
              <a:ea typeface="Calibri" panose="020F0502020204030204"/>
              <a:cs typeface="Calibri" panose="020F0502020204030204"/>
            </a:endParaRPr>
          </a:p>
          <a:p>
            <a:pPr marL="0" indent="0">
              <a:buNone/>
            </a:pPr>
            <a:endParaRPr lang="en-US" sz="2000">
              <a:ea typeface="Calibri" panose="020F0502020204030204"/>
              <a:cs typeface="Calibri" panose="020F0502020204030204"/>
            </a:endParaRPr>
          </a:p>
        </p:txBody>
      </p:sp>
    </p:spTree>
    <p:extLst>
      <p:ext uri="{BB962C8B-B14F-4D97-AF65-F5344CB8AC3E}">
        <p14:creationId xmlns:p14="http://schemas.microsoft.com/office/powerpoint/2010/main" val="116128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42D8F76-55D3-824C-97BA-93CF0FF806CB}"/>
              </a:ext>
            </a:extLst>
          </p:cNvPr>
          <p:cNvSpPr>
            <a:spLocks noGrp="1"/>
          </p:cNvSpPr>
          <p:nvPr>
            <p:ph type="title"/>
          </p:nvPr>
        </p:nvSpPr>
        <p:spPr>
          <a:xfrm>
            <a:off x="786385" y="841248"/>
            <a:ext cx="3515244" cy="5340097"/>
          </a:xfrm>
        </p:spPr>
        <p:txBody>
          <a:bodyPr anchor="ctr">
            <a:normAutofit/>
          </a:bodyPr>
          <a:lstStyle/>
          <a:p>
            <a:r>
              <a:rPr lang="en-US" sz="4800" b="1" err="1">
                <a:solidFill>
                  <a:schemeClr val="bg1"/>
                </a:solidFill>
                <a:latin typeface="+mn-lt"/>
              </a:rPr>
              <a:t>Mrs</a:t>
            </a:r>
            <a:r>
              <a:rPr lang="en-US" sz="4800" b="1">
                <a:solidFill>
                  <a:schemeClr val="bg1"/>
                </a:solidFill>
                <a:latin typeface="+mn-lt"/>
              </a:rPr>
              <a:t> A. Referral </a:t>
            </a:r>
            <a:endParaRPr lang="en-US" sz="4800" b="1">
              <a:solidFill>
                <a:schemeClr val="bg1"/>
              </a:solidFill>
              <a:latin typeface="+mn-lt"/>
              <a:ea typeface="Calibri"/>
              <a:cs typeface="Calibri"/>
            </a:endParaRPr>
          </a:p>
        </p:txBody>
      </p:sp>
      <p:graphicFrame>
        <p:nvGraphicFramePr>
          <p:cNvPr id="5" name="Content Placeholder 2">
            <a:extLst>
              <a:ext uri="{FF2B5EF4-FFF2-40B4-BE49-F238E27FC236}">
                <a16:creationId xmlns:a16="http://schemas.microsoft.com/office/drawing/2014/main" id="{1D3497D4-B0BB-46AF-B383-1FB984F9B93B}"/>
              </a:ext>
            </a:extLst>
          </p:cNvPr>
          <p:cNvGraphicFramePr>
            <a:graphicFrameLocks noGrp="1"/>
          </p:cNvGraphicFramePr>
          <p:nvPr>
            <p:ph idx="1"/>
            <p:extLst>
              <p:ext uri="{D42A27DB-BD31-4B8C-83A1-F6EECF244321}">
                <p14:modId xmlns:p14="http://schemas.microsoft.com/office/powerpoint/2010/main" val="406012177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64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bg1"/>
                </a:solidFill>
                <a:latin typeface="Century Gothic"/>
              </a:rPr>
              <a:t>Case Study Section 2 </a:t>
            </a:r>
          </a:p>
        </p:txBody>
      </p:sp>
      <p:sp>
        <p:nvSpPr>
          <p:cNvPr id="3" name="Content Placeholder 2"/>
          <p:cNvSpPr>
            <a:spLocks noGrp="1"/>
          </p:cNvSpPr>
          <p:nvPr>
            <p:ph idx="1"/>
          </p:nvPr>
        </p:nvSpPr>
        <p:spPr/>
        <p:txBody>
          <a:bodyPr/>
          <a:lstStyle/>
          <a:p>
            <a:pPr marL="0" indent="0">
              <a:buNone/>
            </a:pPr>
            <a:r>
              <a:rPr lang="en-GB" dirty="0">
                <a:solidFill>
                  <a:srgbClr val="FFFF00"/>
                </a:solidFill>
                <a:latin typeface="Century Gothic" panose="020B0502020202020204" pitchFamily="34" charset="0"/>
              </a:rPr>
              <a:t>Mrs A referral </a:t>
            </a:r>
          </a:p>
          <a:p>
            <a:pPr marL="0" indent="0">
              <a:buNone/>
            </a:pPr>
            <a:endParaRPr lang="en-GB" dirty="0">
              <a:solidFill>
                <a:srgbClr val="FFFF00"/>
              </a:solidFill>
              <a:latin typeface="Century Gothic" panose="020B0502020202020204" pitchFamily="34" charset="0"/>
            </a:endParaRPr>
          </a:p>
          <a:p>
            <a:r>
              <a:rPr lang="en-GB" dirty="0">
                <a:solidFill>
                  <a:schemeClr val="bg1"/>
                </a:solidFill>
                <a:latin typeface="Century Gothic" panose="020B0502020202020204" pitchFamily="34" charset="0"/>
              </a:rPr>
              <a:t>What might a </a:t>
            </a:r>
            <a:r>
              <a:rPr lang="en-GB" dirty="0">
                <a:solidFill>
                  <a:srgbClr val="FFFF00"/>
                </a:solidFill>
                <a:latin typeface="Century Gothic" panose="020B0502020202020204" pitchFamily="34" charset="0"/>
              </a:rPr>
              <a:t>“defensible-decision</a:t>
            </a:r>
            <a:r>
              <a:rPr lang="en-GB" dirty="0">
                <a:solidFill>
                  <a:schemeClr val="bg1"/>
                </a:solidFill>
                <a:latin typeface="Century Gothic" panose="020B0502020202020204" pitchFamily="34" charset="0"/>
              </a:rPr>
              <a:t>” be here? </a:t>
            </a:r>
          </a:p>
          <a:p>
            <a:endParaRPr lang="en-GB" dirty="0">
              <a:solidFill>
                <a:schemeClr val="bg1"/>
              </a:solidFill>
              <a:latin typeface="Century Gothic" panose="020B0502020202020204" pitchFamily="34" charset="0"/>
            </a:endParaRPr>
          </a:p>
          <a:p>
            <a:r>
              <a:rPr lang="en-GB" dirty="0">
                <a:solidFill>
                  <a:schemeClr val="bg1"/>
                </a:solidFill>
                <a:latin typeface="Century Gothic" panose="020B0502020202020204" pitchFamily="34" charset="0"/>
              </a:rPr>
              <a:t>What might be a </a:t>
            </a:r>
            <a:r>
              <a:rPr lang="en-GB" dirty="0">
                <a:solidFill>
                  <a:srgbClr val="FFFF00"/>
                </a:solidFill>
                <a:latin typeface="Century Gothic" panose="020B0502020202020204" pitchFamily="34" charset="0"/>
              </a:rPr>
              <a:t>“defensive”</a:t>
            </a:r>
            <a:r>
              <a:rPr lang="en-GB" dirty="0">
                <a:solidFill>
                  <a:schemeClr val="bg1"/>
                </a:solidFill>
                <a:latin typeface="Century Gothic" panose="020B0502020202020204" pitchFamily="34" charset="0"/>
              </a:rPr>
              <a:t> decision? </a:t>
            </a:r>
          </a:p>
        </p:txBody>
      </p:sp>
    </p:spTree>
    <p:extLst>
      <p:ext uri="{BB962C8B-B14F-4D97-AF65-F5344CB8AC3E}">
        <p14:creationId xmlns:p14="http://schemas.microsoft.com/office/powerpoint/2010/main" val="22748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oks on a table">
            <a:extLst>
              <a:ext uri="{FF2B5EF4-FFF2-40B4-BE49-F238E27FC236}">
                <a16:creationId xmlns:a16="http://schemas.microsoft.com/office/drawing/2014/main" id="{B3790143-DFF9-01CF-B2F0-491D3C1D65B7}"/>
              </a:ext>
            </a:extLst>
          </p:cNvPr>
          <p:cNvPicPr>
            <a:picLocks noChangeAspect="1"/>
          </p:cNvPicPr>
          <p:nvPr/>
        </p:nvPicPr>
        <p:blipFill>
          <a:blip r:embed="rId3" cstate="hqprint">
            <a:extLst>
              <a:ext uri="{28A0092B-C50C-407E-A947-70E740481C1C}">
                <a14:useLocalDpi xmlns:a14="http://schemas.microsoft.com/office/drawing/2010/main"/>
              </a:ext>
            </a:extLst>
          </a:blip>
          <a:srcRect b="-4"/>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8A749-2818-104B-9D6A-9A18A7B130CD}"/>
              </a:ext>
            </a:extLst>
          </p:cNvPr>
          <p:cNvSpPr>
            <a:spLocks noGrp="1"/>
          </p:cNvSpPr>
          <p:nvPr>
            <p:ph type="title"/>
          </p:nvPr>
        </p:nvSpPr>
        <p:spPr>
          <a:xfrm>
            <a:off x="6115317" y="405685"/>
            <a:ext cx="5464968" cy="1559301"/>
          </a:xfrm>
        </p:spPr>
        <p:txBody>
          <a:bodyPr>
            <a:normAutofit/>
          </a:bodyPr>
          <a:lstStyle/>
          <a:p>
            <a:r>
              <a:rPr lang="en-US" sz="4000">
                <a:ea typeface="Calibri Light"/>
                <a:cs typeface="Calibri Light"/>
              </a:rPr>
              <a:t>What does the guidance say?</a:t>
            </a:r>
            <a:endParaRPr lang="en-US" sz="4000"/>
          </a:p>
        </p:txBody>
      </p:sp>
      <p:sp>
        <p:nvSpPr>
          <p:cNvPr id="3" name="Content Placeholder 2">
            <a:extLst>
              <a:ext uri="{FF2B5EF4-FFF2-40B4-BE49-F238E27FC236}">
                <a16:creationId xmlns:a16="http://schemas.microsoft.com/office/drawing/2014/main" id="{697DD5B4-0620-BB40-BC69-CEE9DDFD098F}"/>
              </a:ext>
            </a:extLst>
          </p:cNvPr>
          <p:cNvSpPr>
            <a:spLocks noGrp="1"/>
          </p:cNvSpPr>
          <p:nvPr>
            <p:ph idx="1"/>
          </p:nvPr>
        </p:nvSpPr>
        <p:spPr>
          <a:xfrm>
            <a:off x="6115317" y="2743200"/>
            <a:ext cx="5247340" cy="3496878"/>
          </a:xfrm>
        </p:spPr>
        <p:txBody>
          <a:bodyPr anchor="ctr">
            <a:normAutofit/>
          </a:bodyPr>
          <a:lstStyle/>
          <a:p>
            <a:pPr marL="0" indent="0">
              <a:buNone/>
            </a:pPr>
            <a:r>
              <a:rPr lang="en-GB" sz="1600">
                <a:latin typeface="Century Gothic" panose="020B0502020202020204" pitchFamily="34" charset="0"/>
              </a:rPr>
              <a:t>A defensible decision is a decision which will be judged to be acceptable, even if risk and harm has subsequently occurred. It is important to demonstrate that assessors/ agencies: </a:t>
            </a:r>
          </a:p>
          <a:p>
            <a:pPr marL="0" indent="0">
              <a:buNone/>
            </a:pPr>
            <a:endParaRPr lang="en-GB" sz="1600">
              <a:latin typeface="Century Gothic" panose="020B0502020202020204" pitchFamily="34" charset="0"/>
            </a:endParaRPr>
          </a:p>
          <a:p>
            <a:r>
              <a:rPr lang="en-GB" sz="1600">
                <a:latin typeface="Century Gothic" panose="020B0502020202020204" pitchFamily="34" charset="0"/>
              </a:rPr>
              <a:t>have used best </a:t>
            </a:r>
            <a:r>
              <a:rPr lang="en-GB" sz="1600" b="1">
                <a:latin typeface="Century Gothic" panose="020B0502020202020204" pitchFamily="34" charset="0"/>
              </a:rPr>
              <a:t>available</a:t>
            </a:r>
            <a:r>
              <a:rPr lang="en-GB" sz="1600">
                <a:latin typeface="Century Gothic" panose="020B0502020202020204" pitchFamily="34" charset="0"/>
              </a:rPr>
              <a:t> knowledge, assessments &amp; information; </a:t>
            </a:r>
          </a:p>
          <a:p>
            <a:r>
              <a:rPr lang="en-GB" sz="1600">
                <a:latin typeface="Century Gothic" panose="020B0502020202020204" pitchFamily="34" charset="0"/>
              </a:rPr>
              <a:t> have taken </a:t>
            </a:r>
            <a:r>
              <a:rPr lang="en-GB" sz="1600" b="1">
                <a:latin typeface="Century Gothic" panose="020B0502020202020204" pitchFamily="34" charset="0"/>
              </a:rPr>
              <a:t>all reasonable steps</a:t>
            </a:r>
            <a:r>
              <a:rPr lang="en-GB" sz="1600">
                <a:latin typeface="Century Gothic" panose="020B0502020202020204" pitchFamily="34" charset="0"/>
              </a:rPr>
              <a:t>; and </a:t>
            </a:r>
          </a:p>
          <a:p>
            <a:r>
              <a:rPr lang="en-GB" sz="1600">
                <a:latin typeface="Century Gothic" panose="020B0502020202020204" pitchFamily="34" charset="0"/>
              </a:rPr>
              <a:t> can </a:t>
            </a:r>
            <a:r>
              <a:rPr lang="en-GB" sz="1600" b="1">
                <a:latin typeface="Century Gothic" panose="020B0502020202020204" pitchFamily="34" charset="0"/>
              </a:rPr>
              <a:t>account for their decisions</a:t>
            </a:r>
            <a:r>
              <a:rPr lang="en-GB" sz="1600">
                <a:latin typeface="Century Gothic" panose="020B0502020202020204" pitchFamily="34" charset="0"/>
              </a:rPr>
              <a:t>, </a:t>
            </a:r>
            <a:r>
              <a:rPr lang="en-GB" sz="1600" b="1">
                <a:latin typeface="Century Gothic" panose="020B0502020202020204" pitchFamily="34" charset="0"/>
              </a:rPr>
              <a:t>choices </a:t>
            </a:r>
            <a:r>
              <a:rPr lang="en-GB" sz="1600">
                <a:latin typeface="Century Gothic" panose="020B0502020202020204" pitchFamily="34" charset="0"/>
              </a:rPr>
              <a:t>and </a:t>
            </a:r>
            <a:r>
              <a:rPr lang="en-GB" sz="1600" b="1">
                <a:latin typeface="Century Gothic" panose="020B0502020202020204" pitchFamily="34" charset="0"/>
              </a:rPr>
              <a:t>courses of action chosen</a:t>
            </a:r>
            <a:r>
              <a:rPr lang="en-GB" sz="1600">
                <a:latin typeface="Century Gothic" panose="020B0502020202020204" pitchFamily="34" charset="0"/>
              </a:rPr>
              <a:t> (what about those not chosen?)</a:t>
            </a:r>
          </a:p>
          <a:p>
            <a:pPr marL="0" indent="0">
              <a:buNone/>
            </a:pPr>
            <a:r>
              <a:rPr lang="en-GB" sz="1600" b="1" i="1">
                <a:latin typeface="Century Gothic" panose="020B0502020202020204" pitchFamily="34" charset="0"/>
              </a:rPr>
              <a:t>Tayside ASP Multi-agency Protocol</a:t>
            </a:r>
            <a:endParaRPr lang="en-US" sz="1600" b="1" i="1">
              <a:latin typeface="Century Gothic" panose="020B0502020202020204" pitchFamily="34" charset="0"/>
            </a:endParaRPr>
          </a:p>
        </p:txBody>
      </p:sp>
    </p:spTree>
    <p:extLst>
      <p:ext uri="{BB962C8B-B14F-4D97-AF65-F5344CB8AC3E}">
        <p14:creationId xmlns:p14="http://schemas.microsoft.com/office/powerpoint/2010/main" val="94055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6A0EE-B973-9805-A638-9500EE37169D}"/>
              </a:ext>
            </a:extLst>
          </p:cNvPr>
          <p:cNvSpPr>
            <a:spLocks noGrp="1"/>
          </p:cNvSpPr>
          <p:nvPr>
            <p:ph type="title"/>
          </p:nvPr>
        </p:nvSpPr>
        <p:spPr>
          <a:xfrm>
            <a:off x="1371599" y="294538"/>
            <a:ext cx="9895951" cy="1033669"/>
          </a:xfrm>
        </p:spPr>
        <p:txBody>
          <a:bodyPr>
            <a:normAutofit/>
          </a:bodyPr>
          <a:lstStyle/>
          <a:p>
            <a:r>
              <a:rPr lang="en-US" sz="4000">
                <a:solidFill>
                  <a:srgbClr val="FFFFFF"/>
                </a:solidFill>
                <a:ea typeface="Calibri Light"/>
                <a:cs typeface="Calibri Light"/>
              </a:rPr>
              <a:t>Why do we do what we do?</a:t>
            </a:r>
            <a:endParaRPr lang="en-US" sz="4000">
              <a:solidFill>
                <a:srgbClr val="FFFFFF"/>
              </a:solidFill>
            </a:endParaRPr>
          </a:p>
        </p:txBody>
      </p:sp>
      <p:sp>
        <p:nvSpPr>
          <p:cNvPr id="3" name="Content Placeholder 2">
            <a:extLst>
              <a:ext uri="{FF2B5EF4-FFF2-40B4-BE49-F238E27FC236}">
                <a16:creationId xmlns:a16="http://schemas.microsoft.com/office/drawing/2014/main" id="{E5DBCFE9-5C2E-1239-D8E5-8D971F7231BC}"/>
              </a:ext>
            </a:extLst>
          </p:cNvPr>
          <p:cNvSpPr>
            <a:spLocks noGrp="1"/>
          </p:cNvSpPr>
          <p:nvPr>
            <p:ph idx="1"/>
          </p:nvPr>
        </p:nvSpPr>
        <p:spPr>
          <a:xfrm>
            <a:off x="1371599" y="2318197"/>
            <a:ext cx="9724031" cy="3683358"/>
          </a:xfrm>
        </p:spPr>
        <p:txBody>
          <a:bodyPr vert="horz" lIns="91440" tIns="45720" rIns="91440" bIns="45720" rtlCol="0" anchor="ctr">
            <a:normAutofit/>
          </a:bodyPr>
          <a:lstStyle/>
          <a:p>
            <a:pPr marL="0" indent="0">
              <a:buNone/>
            </a:pPr>
            <a:r>
              <a:rPr lang="en-US" sz="2000" dirty="0">
                <a:ea typeface="+mn-lt"/>
                <a:cs typeface="+mn-lt"/>
              </a:rPr>
              <a:t>"I just know workers ‘do’ because they don’t </a:t>
            </a:r>
            <a:r>
              <a:rPr lang="en-US" sz="2000" dirty="0" err="1">
                <a:ea typeface="+mn-lt"/>
                <a:cs typeface="+mn-lt"/>
              </a:rPr>
              <a:t>analyse</a:t>
            </a:r>
            <a:r>
              <a:rPr lang="en-US" sz="2000" dirty="0">
                <a:ea typeface="+mn-lt"/>
                <a:cs typeface="+mn-lt"/>
              </a:rPr>
              <a:t>. And if you don’t analyse, all you’re doing is reacting,“</a:t>
            </a:r>
          </a:p>
          <a:p>
            <a:pPr marL="0" indent="0">
              <a:buNone/>
            </a:pPr>
            <a:endParaRPr lang="en-US" sz="2000">
              <a:ea typeface="+mn-lt"/>
              <a:cs typeface="+mn-lt"/>
            </a:endParaRPr>
          </a:p>
          <a:p>
            <a:pPr marL="0" indent="0">
              <a:buNone/>
            </a:pPr>
            <a:r>
              <a:rPr lang="en-GB" sz="2000" dirty="0"/>
              <a:t>“…people sometimes they don't reflect enough and it's all about reaction. It's about action and reaction and they need help to actually stop and think and that stop-and-think part it becomes easier…”</a:t>
            </a:r>
            <a:endParaRPr lang="en-US" sz="2000" dirty="0">
              <a:ea typeface="+mn-lt"/>
              <a:cs typeface="+mn-lt"/>
            </a:endParaRPr>
          </a:p>
          <a:p>
            <a:pPr marL="0" indent="0">
              <a:buNone/>
            </a:pPr>
            <a:endParaRPr lang="en-US" sz="2000">
              <a:ea typeface="Calibri" panose="020F0502020204030204"/>
              <a:cs typeface="Calibri" panose="020F0502020204030204"/>
            </a:endParaRPr>
          </a:p>
          <a:p>
            <a:pPr marL="0" indent="0">
              <a:buNone/>
            </a:pPr>
            <a:r>
              <a:rPr lang="en-US" sz="2000" dirty="0">
                <a:ea typeface="Calibri" panose="020F0502020204030204"/>
                <a:cs typeface="Calibri" panose="020F0502020204030204"/>
              </a:rPr>
              <a:t>(Decision Making and Social Work, IRISS)</a:t>
            </a:r>
          </a:p>
        </p:txBody>
      </p:sp>
    </p:spTree>
    <p:extLst>
      <p:ext uri="{BB962C8B-B14F-4D97-AF65-F5344CB8AC3E}">
        <p14:creationId xmlns:p14="http://schemas.microsoft.com/office/powerpoint/2010/main" val="766328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vintage teapot set">
            <a:extLst>
              <a:ext uri="{FF2B5EF4-FFF2-40B4-BE49-F238E27FC236}">
                <a16:creationId xmlns:a16="http://schemas.microsoft.com/office/drawing/2014/main" id="{C041DF57-898D-2641-6C74-8A1BB1FC7319}"/>
              </a:ext>
            </a:extLst>
          </p:cNvPr>
          <p:cNvPicPr>
            <a:picLocks noChangeAspect="1"/>
          </p:cNvPicPr>
          <p:nvPr/>
        </p:nvPicPr>
        <p:blipFill>
          <a:blip r:embed="rId2" cstate="hqprint">
            <a:extLst>
              <a:ext uri="{28A0092B-C50C-407E-A947-70E740481C1C}">
                <a14:useLocalDpi xmlns:a14="http://schemas.microsoft.com/office/drawing/2010/main"/>
              </a:ext>
            </a:extLst>
          </a:blip>
          <a:srcRect r="-2"/>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67D6C-65F2-1881-2B56-23A6E5C401C8}"/>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Tea break</a:t>
            </a:r>
          </a:p>
        </p:txBody>
      </p:sp>
    </p:spTree>
    <p:extLst>
      <p:ext uri="{BB962C8B-B14F-4D97-AF65-F5344CB8AC3E}">
        <p14:creationId xmlns:p14="http://schemas.microsoft.com/office/powerpoint/2010/main" val="36425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3843F-382D-1E91-188A-032ED85458A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Six Hat Thinking</a:t>
            </a:r>
          </a:p>
        </p:txBody>
      </p:sp>
      <p:sp>
        <p:nvSpPr>
          <p:cNvPr id="4" name="Content Placeholder 3">
            <a:extLst>
              <a:ext uri="{FF2B5EF4-FFF2-40B4-BE49-F238E27FC236}">
                <a16:creationId xmlns:a16="http://schemas.microsoft.com/office/drawing/2014/main" id="{8253F363-A482-CC10-48B0-1FB1B85C285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1894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B39C-36BB-CC4B-AF28-13CBC45D1A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7E1CC4-197F-0A4F-9322-8BC44870C0E1}"/>
              </a:ext>
            </a:extLst>
          </p:cNvPr>
          <p:cNvSpPr>
            <a:spLocks noGrp="1"/>
          </p:cNvSpPr>
          <p:nvPr>
            <p:ph idx="1"/>
          </p:nvPr>
        </p:nvSpPr>
        <p:spPr/>
        <p:txBody>
          <a:bodyPr/>
          <a:lstStyle/>
          <a:p>
            <a:r>
              <a:rPr lang="en-GB" b="1">
                <a:solidFill>
                  <a:srgbClr val="FFFFFF"/>
                </a:solidFill>
                <a:latin typeface="Century Gothic" panose="020B0502020202020204" pitchFamily="34" charset="0"/>
              </a:rPr>
              <a:t>A defensible decision is a decision which will be judged to be acceptable, even if risk and harm has subsequently occurred. It is important to demonstrate that assessors/ agencies: </a:t>
            </a:r>
          </a:p>
        </p:txBody>
      </p:sp>
      <p:pic>
        <p:nvPicPr>
          <p:cNvPr id="8" name="Picture 7" descr="Table&#10;&#10;Description automatically generated">
            <a:extLst>
              <a:ext uri="{FF2B5EF4-FFF2-40B4-BE49-F238E27FC236}">
                <a16:creationId xmlns:a16="http://schemas.microsoft.com/office/drawing/2014/main" id="{7D20645D-E5C7-C84F-B416-1168382C6825}"/>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02165" y="15520"/>
            <a:ext cx="11012647" cy="6842480"/>
          </a:xfrm>
          <a:prstGeom prst="rect">
            <a:avLst/>
          </a:prstGeom>
        </p:spPr>
      </p:pic>
    </p:spTree>
    <p:extLst>
      <p:ext uri="{BB962C8B-B14F-4D97-AF65-F5344CB8AC3E}">
        <p14:creationId xmlns:p14="http://schemas.microsoft.com/office/powerpoint/2010/main" val="214747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z="4000" b="1" dirty="0">
                <a:solidFill>
                  <a:schemeClr val="bg1"/>
                </a:solidFill>
                <a:latin typeface="Century Gothic"/>
              </a:rPr>
              <a:t>Case Study…</a:t>
            </a:r>
            <a:br>
              <a:rPr lang="en-GB" sz="4000" b="1" dirty="0">
                <a:latin typeface="Century Gothic" panose="020B0502020202020204" pitchFamily="34" charset="0"/>
              </a:rPr>
            </a:br>
            <a:r>
              <a:rPr lang="en-GB" sz="4000" b="1" dirty="0">
                <a:solidFill>
                  <a:srgbClr val="8AE8FF"/>
                </a:solidFill>
                <a:latin typeface="Century Gothic"/>
              </a:rPr>
              <a:t>4 minutes per hat…(breakout rooms)</a:t>
            </a:r>
            <a:endParaRPr lang="en-GB" dirty="0">
              <a:solidFill>
                <a:srgbClr val="8AE8FF"/>
              </a:solidFill>
              <a:latin typeface="Century Gothic"/>
            </a:endParaRPr>
          </a:p>
        </p:txBody>
      </p:sp>
      <p:graphicFrame>
        <p:nvGraphicFramePr>
          <p:cNvPr id="5" name="Content Placeholder 2">
            <a:extLst>
              <a:ext uri="{FF2B5EF4-FFF2-40B4-BE49-F238E27FC236}">
                <a16:creationId xmlns:a16="http://schemas.microsoft.com/office/drawing/2014/main" id="{0ACFB389-B3EC-4347-9DA5-F90D93291F4C}"/>
              </a:ext>
            </a:extLst>
          </p:cNvPr>
          <p:cNvGraphicFramePr>
            <a:graphicFrameLocks noGrp="1"/>
          </p:cNvGraphicFramePr>
          <p:nvPr>
            <p:ph idx="1"/>
            <p:extLst>
              <p:ext uri="{D42A27DB-BD31-4B8C-83A1-F6EECF244321}">
                <p14:modId xmlns:p14="http://schemas.microsoft.com/office/powerpoint/2010/main" val="4007544604"/>
              </p:ext>
            </p:extLst>
          </p:nvPr>
        </p:nvGraphicFramePr>
        <p:xfrm>
          <a:off x="602166" y="1825624"/>
          <a:ext cx="10751634" cy="546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160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82469-2FEE-D110-0860-DADD9DA655BE}"/>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ea typeface="Calibri Light"/>
                <a:cs typeface="Calibri Light"/>
              </a:rPr>
              <a:t>Professional Curiosity </a:t>
            </a:r>
            <a:br>
              <a:rPr lang="en-US" sz="4000">
                <a:solidFill>
                  <a:srgbClr val="FFFFFF"/>
                </a:solidFill>
                <a:ea typeface="Calibri Light"/>
                <a:cs typeface="Calibri Light"/>
              </a:rPr>
            </a:br>
            <a:r>
              <a:rPr lang="en-US" sz="4000">
                <a:solidFill>
                  <a:srgbClr val="FFFFFF"/>
                </a:solidFill>
                <a:ea typeface="Calibri Light"/>
                <a:cs typeface="Calibri Light"/>
              </a:rPr>
              <a:t>(Lifting the lid on Pandora's Box, Sage, 2022)</a:t>
            </a:r>
            <a:endParaRPr lang="en-US" sz="4000">
              <a:solidFill>
                <a:srgbClr val="FFFFFF"/>
              </a:solidFill>
            </a:endParaRPr>
          </a:p>
        </p:txBody>
      </p:sp>
      <p:sp>
        <p:nvSpPr>
          <p:cNvPr id="3" name="Content Placeholder 2">
            <a:extLst>
              <a:ext uri="{FF2B5EF4-FFF2-40B4-BE49-F238E27FC236}">
                <a16:creationId xmlns:a16="http://schemas.microsoft.com/office/drawing/2014/main" id="{91DB37B8-1BAE-A105-F166-38B9FEC8D55F}"/>
              </a:ext>
            </a:extLst>
          </p:cNvPr>
          <p:cNvSpPr>
            <a:spLocks noGrp="1"/>
          </p:cNvSpPr>
          <p:nvPr>
            <p:ph idx="1"/>
          </p:nvPr>
        </p:nvSpPr>
        <p:spPr>
          <a:xfrm>
            <a:off x="6503158" y="649480"/>
            <a:ext cx="4862447" cy="5546047"/>
          </a:xfrm>
        </p:spPr>
        <p:txBody>
          <a:bodyPr vert="horz" lIns="91440" tIns="45720" rIns="91440" bIns="45720" rtlCol="0" anchor="ctr">
            <a:normAutofit/>
          </a:bodyPr>
          <a:lstStyle/>
          <a:p>
            <a:r>
              <a:rPr lang="en-US" sz="2000">
                <a:ea typeface="Calibri"/>
                <a:cs typeface="Calibri"/>
              </a:rPr>
              <a:t>Remain Skeptical and critical and seek Evidence to corroborate information</a:t>
            </a:r>
          </a:p>
          <a:p>
            <a:r>
              <a:rPr lang="en-US" sz="2000">
                <a:ea typeface="Calibri"/>
                <a:cs typeface="Calibri"/>
              </a:rPr>
              <a:t>Aim to fully understand a clients risks and vulnerabilities</a:t>
            </a:r>
          </a:p>
          <a:p>
            <a:r>
              <a:rPr lang="en-US" sz="2000">
                <a:ea typeface="Calibri"/>
                <a:cs typeface="Calibri"/>
              </a:rPr>
              <a:t>Lack of professional curiosity is sometimes seen because the nature of the potential harm is too painful to acknowledge</a:t>
            </a:r>
          </a:p>
          <a:p>
            <a:pPr marL="0" indent="0">
              <a:buNone/>
            </a:pPr>
            <a:endParaRPr lang="en-US" sz="2000">
              <a:latin typeface="Calibri" panose="020F0502020204030204"/>
              <a:ea typeface="Calibri"/>
              <a:cs typeface="Calibri"/>
            </a:endParaRPr>
          </a:p>
          <a:p>
            <a:pPr marL="457200" lvl="1" indent="0">
              <a:buNone/>
            </a:pPr>
            <a:r>
              <a:rPr lang="en-US" sz="2000">
                <a:latin typeface="Calibri" panose="020F0502020204030204"/>
                <a:ea typeface="Calibri"/>
                <a:cs typeface="Calibri"/>
              </a:rPr>
              <a:t>"It is one thing to know about something, quite the another to act on that knowledge.... the dynamics of knowing and not knowing... bystanders before an appalling atrocity.. They knew but they didn’t know what was happening to Victoria and did nothing" (Cohen, 2001)</a:t>
            </a:r>
            <a:endParaRPr lang="en-US" sz="2000">
              <a:ea typeface="Calibri"/>
              <a:cs typeface="Calibri"/>
            </a:endParaRPr>
          </a:p>
        </p:txBody>
      </p:sp>
    </p:spTree>
    <p:extLst>
      <p:ext uri="{BB962C8B-B14F-4D97-AF65-F5344CB8AC3E}">
        <p14:creationId xmlns:p14="http://schemas.microsoft.com/office/powerpoint/2010/main" val="2818661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Content Placeholder 13" descr="Curious dog poking his head into view">
            <a:extLst>
              <a:ext uri="{FF2B5EF4-FFF2-40B4-BE49-F238E27FC236}">
                <a16:creationId xmlns:a16="http://schemas.microsoft.com/office/drawing/2014/main" id="{0ED1074B-5FC6-374A-A536-CE088E62FCA3}"/>
              </a:ext>
            </a:extLst>
          </p:cNvPr>
          <p:cNvPicPr>
            <a:picLocks noChangeAspect="1"/>
          </p:cNvPicPr>
          <p:nvPr/>
        </p:nvPicPr>
        <p:blipFill rotWithShape="1">
          <a:blip r:embed="rId3" cstate="hqprint">
            <a:alphaModFix amt="35000"/>
            <a:extLst>
              <a:ext uri="{28A0092B-C50C-407E-A947-70E740481C1C}">
                <a14:useLocalDpi xmlns:a14="http://schemas.microsoft.com/office/drawing/2010/main"/>
              </a:ext>
            </a:extLst>
          </a:blip>
          <a:srcRect b="-1"/>
          <a:stretch/>
        </p:blipFill>
        <p:spPr>
          <a:xfrm>
            <a:off x="-4" y="-3"/>
            <a:ext cx="12192000" cy="6855958"/>
          </a:xfrm>
          <a:prstGeom prst="rect">
            <a:avLst/>
          </a:prstGeom>
        </p:spPr>
      </p:pic>
      <p:sp>
        <p:nvSpPr>
          <p:cNvPr id="2" name="Title 1"/>
          <p:cNvSpPr>
            <a:spLocks noGrp="1"/>
          </p:cNvSpPr>
          <p:nvPr>
            <p:ph type="title"/>
          </p:nvPr>
        </p:nvSpPr>
        <p:spPr>
          <a:xfrm>
            <a:off x="1803662" y="5118754"/>
            <a:ext cx="8584676" cy="1044301"/>
          </a:xfrm>
        </p:spPr>
        <p:txBody>
          <a:bodyPr vert="horz" lIns="91440" tIns="45720" rIns="91440" bIns="45720" rtlCol="0" anchor="t">
            <a:normAutofit fontScale="90000"/>
          </a:bodyPr>
          <a:lstStyle/>
          <a:p>
            <a:pPr algn="ctr"/>
            <a:r>
              <a:rPr lang="en-US" sz="4800" b="1" kern="1200">
                <a:solidFill>
                  <a:schemeClr val="tx1"/>
                </a:solidFill>
                <a:latin typeface="+mj-lt"/>
                <a:ea typeface="+mj-ea"/>
                <a:cs typeface="+mj-cs"/>
              </a:rPr>
              <a:t>	</a:t>
            </a:r>
            <a:r>
              <a:rPr lang="en-US" sz="4800" b="1" kern="1200">
                <a:solidFill>
                  <a:schemeClr val="tx1"/>
                </a:solidFill>
                <a:latin typeface="Futura" panose="020B0602020204020303" pitchFamily="34" charset="-79"/>
                <a:cs typeface="Futura" panose="020B0602020204020303" pitchFamily="34" charset="-79"/>
              </a:rPr>
              <a:t>Welcome Back &amp; Checking In </a:t>
            </a:r>
          </a:p>
        </p:txBody>
      </p:sp>
      <p:sp>
        <p:nvSpPr>
          <p:cNvPr id="89" name="Oval 88">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Icon&#10;&#10;Description automatically generated">
            <a:extLst>
              <a:ext uri="{FF2B5EF4-FFF2-40B4-BE49-F238E27FC236}">
                <a16:creationId xmlns:a16="http://schemas.microsoft.com/office/drawing/2014/main" id="{439C7ED9-A7F9-CF4F-87A2-7D9636AD4FA3}"/>
              </a:ext>
            </a:extLst>
          </p:cNvPr>
          <p:cNvPicPr>
            <a:picLocks noChangeAspect="1"/>
          </p:cNvPicPr>
          <p:nvPr/>
        </p:nvPicPr>
        <p:blipFill rotWithShape="1">
          <a:blip r:embed="rId4" cstate="hq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l="7000" r="4" b="4"/>
          <a:stretch/>
        </p:blipFill>
        <p:spPr>
          <a:xfrm>
            <a:off x="895336"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91" name="Oval 90">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ightbulb off with illuminated background">
            <a:extLst>
              <a:ext uri="{FF2B5EF4-FFF2-40B4-BE49-F238E27FC236}">
                <a16:creationId xmlns:a16="http://schemas.microsoft.com/office/drawing/2014/main" id="{01DA6673-BC31-3047-91D7-C1CB8EB0C28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b="-3"/>
          <a:stretch/>
        </p:blipFill>
        <p:spPr>
          <a:xfrm>
            <a:off x="4610101"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93" name="Oval 92">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City lights focused in magnifying glass">
            <a:extLst>
              <a:ext uri="{FF2B5EF4-FFF2-40B4-BE49-F238E27FC236}">
                <a16:creationId xmlns:a16="http://schemas.microsoft.com/office/drawing/2014/main" id="{B5C9CAA3-5C23-6C4F-868F-7DEB779FD26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b="-3"/>
          <a:stretch/>
        </p:blipFill>
        <p:spPr>
          <a:xfrm>
            <a:off x="8324865" y="997486"/>
            <a:ext cx="297180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Tree>
    <p:extLst>
      <p:ext uri="{BB962C8B-B14F-4D97-AF65-F5344CB8AC3E}">
        <p14:creationId xmlns:p14="http://schemas.microsoft.com/office/powerpoint/2010/main" val="18951612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BD85E-8D33-BF3B-DA40-1DF566A0313F}"/>
              </a:ext>
            </a:extLst>
          </p:cNvPr>
          <p:cNvSpPr>
            <a:spLocks noGrp="1"/>
          </p:cNvSpPr>
          <p:nvPr>
            <p:ph type="title"/>
          </p:nvPr>
        </p:nvSpPr>
        <p:spPr>
          <a:xfrm>
            <a:off x="838200" y="556995"/>
            <a:ext cx="10515600" cy="1133693"/>
          </a:xfrm>
        </p:spPr>
        <p:txBody>
          <a:bodyPr>
            <a:normAutofit fontScale="90000"/>
          </a:bodyPr>
          <a:lstStyle/>
          <a:p>
            <a:r>
              <a:rPr lang="en-GB">
                <a:ea typeface="Calibri Light"/>
                <a:cs typeface="Calibri Light"/>
              </a:rPr>
              <a:t>Professional Curiosity (Look, Listen, Ask, Clarify)</a:t>
            </a:r>
            <a:br>
              <a:rPr lang="en-GB" sz="5200">
                <a:ea typeface="Calibri Light"/>
                <a:cs typeface="Calibri Light"/>
              </a:rPr>
            </a:br>
            <a:r>
              <a:rPr lang="en-GB" sz="2800">
                <a:ea typeface="Calibri Light"/>
                <a:cs typeface="Calibri Light"/>
              </a:rPr>
              <a:t>(Tayside Multi Agency Guidance) </a:t>
            </a:r>
          </a:p>
        </p:txBody>
      </p:sp>
      <p:graphicFrame>
        <p:nvGraphicFramePr>
          <p:cNvPr id="3" name="Content Placeholder 2">
            <a:extLst>
              <a:ext uri="{FF2B5EF4-FFF2-40B4-BE49-F238E27FC236}">
                <a16:creationId xmlns:a16="http://schemas.microsoft.com/office/drawing/2014/main" id="{FED9EF24-9858-D34D-D497-6BE46BF78B53}"/>
              </a:ext>
            </a:extLst>
          </p:cNvPr>
          <p:cNvGraphicFramePr>
            <a:graphicFrameLocks noGrp="1"/>
          </p:cNvGraphicFramePr>
          <p:nvPr>
            <p:ph idx="1"/>
            <p:extLst>
              <p:ext uri="{D42A27DB-BD31-4B8C-83A1-F6EECF244321}">
                <p14:modId xmlns:p14="http://schemas.microsoft.com/office/powerpoint/2010/main" val="9725305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1675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5D35D-6F12-B14C-A512-9A3830872E04}"/>
              </a:ext>
            </a:extLst>
          </p:cNvPr>
          <p:cNvSpPr>
            <a:spLocks noGrp="1"/>
          </p:cNvSpPr>
          <p:nvPr>
            <p:ph type="title"/>
          </p:nvPr>
        </p:nvSpPr>
        <p:spPr>
          <a:xfrm>
            <a:off x="3980824" y="4398151"/>
            <a:ext cx="4937937" cy="1363215"/>
          </a:xfrm>
        </p:spPr>
        <p:txBody>
          <a:bodyPr vert="horz" lIns="91440" tIns="45720" rIns="91440" bIns="45720" rtlCol="0" anchor="t">
            <a:noAutofit/>
          </a:bodyPr>
          <a:lstStyle/>
          <a:p>
            <a:pPr algn="ctr"/>
            <a:r>
              <a:rPr lang="en-US" sz="6000" b="1" kern="1200">
                <a:solidFill>
                  <a:schemeClr val="tx1"/>
                </a:solidFill>
                <a:latin typeface="+mn-lt"/>
                <a:ea typeface="+mj-ea"/>
                <a:cs typeface="+mj-cs"/>
              </a:rPr>
              <a:t>Professional Curiosity </a:t>
            </a:r>
          </a:p>
        </p:txBody>
      </p:sp>
      <p:sp>
        <p:nvSpPr>
          <p:cNvPr id="120" name="Freeform: Shape 119">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descr="Fireflies in the woods at night">
            <a:extLst>
              <a:ext uri="{FF2B5EF4-FFF2-40B4-BE49-F238E27FC236}">
                <a16:creationId xmlns:a16="http://schemas.microsoft.com/office/drawing/2014/main" id="{562441B0-EB38-3D4A-8ADB-FD6D658C76D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b="-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8" name="Content Placeholder 7" descr="Tall trees with yellow leaf">
            <a:extLst>
              <a:ext uri="{FF2B5EF4-FFF2-40B4-BE49-F238E27FC236}">
                <a16:creationId xmlns:a16="http://schemas.microsoft.com/office/drawing/2014/main" id="{881B6714-BF87-3143-B509-26DD35A56259}"/>
              </a:ext>
            </a:extLst>
          </p:cNvPr>
          <p:cNvPicPr>
            <a:picLocks noGrp="1" noChangeAspect="1"/>
          </p:cNvPicPr>
          <p:nvPr>
            <p:ph idx="1"/>
          </p:nvPr>
        </p:nvPicPr>
        <p:blipFill rotWithShape="1">
          <a:blip r:embed="rId4" cstate="hqprint">
            <a:extLst>
              <a:ext uri="{28A0092B-C50C-407E-A947-70E740481C1C}">
                <a14:useLocalDpi xmlns:a14="http://schemas.microsoft.com/office/drawing/2010/main"/>
              </a:ext>
            </a:extLst>
          </a:blip>
          <a:srcRect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24" name="Oval 123">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Colourful autumn leaves on a tree">
            <a:extLst>
              <a:ext uri="{FF2B5EF4-FFF2-40B4-BE49-F238E27FC236}">
                <a16:creationId xmlns:a16="http://schemas.microsoft.com/office/drawing/2014/main" id="{CAEE5EF6-F64E-4B47-9724-DA3B640321B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2"/>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126" name="Freeform: Shape 125">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descr="Autumn aspen tree forest">
            <a:extLst>
              <a:ext uri="{FF2B5EF4-FFF2-40B4-BE49-F238E27FC236}">
                <a16:creationId xmlns:a16="http://schemas.microsoft.com/office/drawing/2014/main" id="{27D9FBB1-1803-5745-A518-F2046A673E4E}"/>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128" name="Freeform: Shape 127">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utumn forest and hills in the fog">
            <a:extLst>
              <a:ext uri="{FF2B5EF4-FFF2-40B4-BE49-F238E27FC236}">
                <a16:creationId xmlns:a16="http://schemas.microsoft.com/office/drawing/2014/main" id="{91BE6240-75D8-6748-B1E3-BDEC0662910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b="-3"/>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8255056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022EE3-7002-2F4E-9A26-A4F6593EDE50}"/>
              </a:ext>
            </a:extLst>
          </p:cNvPr>
          <p:cNvSpPr/>
          <p:nvPr/>
        </p:nvSpPr>
        <p:spPr>
          <a:xfrm>
            <a:off x="669073" y="1742702"/>
            <a:ext cx="11017405" cy="3477875"/>
          </a:xfrm>
          <a:prstGeom prst="rect">
            <a:avLst/>
          </a:prstGeom>
        </p:spPr>
        <p:txBody>
          <a:bodyPr wrap="square">
            <a:spAutoFit/>
          </a:bodyPr>
          <a:lstStyle/>
          <a:p>
            <a:pPr algn="ctr"/>
            <a:r>
              <a:rPr lang="en-US" sz="4400" b="1">
                <a:solidFill>
                  <a:schemeClr val="bg1"/>
                </a:solidFill>
              </a:rPr>
              <a:t>From what you </a:t>
            </a:r>
            <a:r>
              <a:rPr lang="en-US" sz="4400" b="1">
                <a:solidFill>
                  <a:schemeClr val="accent4"/>
                </a:solidFill>
              </a:rPr>
              <a:t>read</a:t>
            </a:r>
            <a:r>
              <a:rPr lang="en-US" sz="4400" b="1">
                <a:solidFill>
                  <a:schemeClr val="bg1"/>
                </a:solidFill>
              </a:rPr>
              <a:t> and thinking about </a:t>
            </a:r>
            <a:r>
              <a:rPr lang="en-US" sz="4400" b="1">
                <a:solidFill>
                  <a:schemeClr val="accent4"/>
                </a:solidFill>
              </a:rPr>
              <a:t>your own practice</a:t>
            </a:r>
            <a:r>
              <a:rPr lang="en-US" sz="4400" b="1">
                <a:solidFill>
                  <a:schemeClr val="bg1"/>
                </a:solidFill>
              </a:rPr>
              <a:t>…</a:t>
            </a:r>
          </a:p>
          <a:p>
            <a:pPr algn="ctr"/>
            <a:endParaRPr lang="en-US" sz="4400" b="1">
              <a:solidFill>
                <a:schemeClr val="bg1"/>
              </a:solidFill>
            </a:endParaRPr>
          </a:p>
          <a:p>
            <a:pPr algn="ctr"/>
            <a:r>
              <a:rPr lang="en-US" sz="4400" b="1">
                <a:solidFill>
                  <a:schemeClr val="bg1"/>
                </a:solidFill>
              </a:rPr>
              <a:t>what are the barriers for </a:t>
            </a:r>
            <a:r>
              <a:rPr lang="en-US" sz="4400" b="1">
                <a:solidFill>
                  <a:schemeClr val="accent4"/>
                </a:solidFill>
              </a:rPr>
              <a:t>you</a:t>
            </a:r>
            <a:r>
              <a:rPr lang="en-US" sz="4400" b="1">
                <a:solidFill>
                  <a:schemeClr val="bg1"/>
                </a:solidFill>
              </a:rPr>
              <a:t> in applying professional curiosity? </a:t>
            </a:r>
          </a:p>
        </p:txBody>
      </p:sp>
    </p:spTree>
    <p:extLst>
      <p:ext uri="{BB962C8B-B14F-4D97-AF65-F5344CB8AC3E}">
        <p14:creationId xmlns:p14="http://schemas.microsoft.com/office/powerpoint/2010/main" val="312560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1301-2119-EB44-A916-5A4EEC329880}"/>
              </a:ext>
            </a:extLst>
          </p:cNvPr>
          <p:cNvSpPr>
            <a:spLocks noGrp="1"/>
          </p:cNvSpPr>
          <p:nvPr>
            <p:ph type="title"/>
          </p:nvPr>
        </p:nvSpPr>
        <p:spPr/>
        <p:txBody>
          <a:bodyPr/>
          <a:lstStyle/>
          <a:p>
            <a:r>
              <a:rPr lang="en-US" b="1">
                <a:solidFill>
                  <a:schemeClr val="tx2"/>
                </a:solidFill>
                <a:latin typeface="Century Gothic" panose="020B0502020202020204" pitchFamily="34" charset="0"/>
              </a:rPr>
              <a:t>Case Dynamics   </a:t>
            </a:r>
          </a:p>
        </p:txBody>
      </p:sp>
      <p:sp>
        <p:nvSpPr>
          <p:cNvPr id="5" name="Content Placeholder 4">
            <a:extLst>
              <a:ext uri="{FF2B5EF4-FFF2-40B4-BE49-F238E27FC236}">
                <a16:creationId xmlns:a16="http://schemas.microsoft.com/office/drawing/2014/main" id="{B3AD609C-9B19-3C48-9947-656F467B4DBF}"/>
              </a:ext>
            </a:extLst>
          </p:cNvPr>
          <p:cNvSpPr>
            <a:spLocks noGrp="1"/>
          </p:cNvSpPr>
          <p:nvPr>
            <p:ph idx="1"/>
          </p:nvPr>
        </p:nvSpPr>
        <p:spPr/>
        <p:txBody>
          <a:bodyPr/>
          <a:lstStyle/>
          <a:p>
            <a:endParaRPr lang="en-US"/>
          </a:p>
        </p:txBody>
      </p:sp>
      <p:graphicFrame>
        <p:nvGraphicFramePr>
          <p:cNvPr id="6" name="Diagram 5">
            <a:extLst>
              <a:ext uri="{FF2B5EF4-FFF2-40B4-BE49-F238E27FC236}">
                <a16:creationId xmlns:a16="http://schemas.microsoft.com/office/drawing/2014/main" id="{A2BC15E0-F02F-D242-9568-42E075EB0F62}"/>
              </a:ext>
            </a:extLst>
          </p:cNvPr>
          <p:cNvGraphicFramePr/>
          <p:nvPr>
            <p:extLst>
              <p:ext uri="{D42A27DB-BD31-4B8C-83A1-F6EECF244321}">
                <p14:modId xmlns:p14="http://schemas.microsoft.com/office/powerpoint/2010/main" val="4134476960"/>
              </p:ext>
            </p:extLst>
          </p:nvPr>
        </p:nvGraphicFramePr>
        <p:xfrm>
          <a:off x="490655" y="1092820"/>
          <a:ext cx="10863146" cy="6200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E3A6E1C3-7EB7-424C-BC9B-63F5CBCA39B2}"/>
              </a:ext>
            </a:extLst>
          </p:cNvPr>
          <p:cNvSpPr/>
          <p:nvPr/>
        </p:nvSpPr>
        <p:spPr>
          <a:xfrm>
            <a:off x="154258" y="6086140"/>
            <a:ext cx="10076711" cy="369332"/>
          </a:xfrm>
          <a:prstGeom prst="rect">
            <a:avLst/>
          </a:prstGeom>
        </p:spPr>
        <p:txBody>
          <a:bodyPr wrap="square" lIns="91440" tIns="45720" rIns="91440" bIns="45720" anchor="t">
            <a:spAutoFit/>
          </a:bodyPr>
          <a:lstStyle/>
          <a:p>
            <a:r>
              <a:rPr lang="en-GB">
                <a:latin typeface="+mj-lt"/>
              </a:rPr>
              <a:t>Thacker, H., Anka, A.,  &amp;  Penhale, B. </a:t>
            </a:r>
            <a:r>
              <a:rPr lang="en-GB" i="1">
                <a:latin typeface="+mj-lt"/>
              </a:rPr>
              <a:t>Could Curiosity Save Lives</a:t>
            </a:r>
            <a:r>
              <a:rPr lang="en-GB">
                <a:latin typeface="+mj-lt"/>
              </a:rPr>
              <a:t>, Journal of Adult Protection, 2019</a:t>
            </a:r>
            <a:endParaRPr lang="en-GB">
              <a:effectLst/>
              <a:latin typeface="+mj-lt"/>
              <a:ea typeface="Calibri Light"/>
              <a:cs typeface="Calibri Light"/>
            </a:endParaRPr>
          </a:p>
        </p:txBody>
      </p:sp>
    </p:spTree>
    <p:extLst>
      <p:ext uri="{BB962C8B-B14F-4D97-AF65-F5344CB8AC3E}">
        <p14:creationId xmlns:p14="http://schemas.microsoft.com/office/powerpoint/2010/main" val="4177777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1301-2119-EB44-A916-5A4EEC329880}"/>
              </a:ext>
            </a:extLst>
          </p:cNvPr>
          <p:cNvSpPr>
            <a:spLocks noGrp="1"/>
          </p:cNvSpPr>
          <p:nvPr>
            <p:ph type="title"/>
          </p:nvPr>
        </p:nvSpPr>
        <p:spPr/>
        <p:txBody>
          <a:bodyPr/>
          <a:lstStyle/>
          <a:p>
            <a:r>
              <a:rPr lang="en-US" b="1">
                <a:solidFill>
                  <a:schemeClr val="tx2"/>
                </a:solidFill>
                <a:latin typeface="Century Gothic" panose="020B0502020202020204" pitchFamily="34" charset="0"/>
              </a:rPr>
              <a:t>Professional Issues </a:t>
            </a:r>
          </a:p>
        </p:txBody>
      </p:sp>
      <p:graphicFrame>
        <p:nvGraphicFramePr>
          <p:cNvPr id="4" name="Content Placeholder 3">
            <a:extLst>
              <a:ext uri="{FF2B5EF4-FFF2-40B4-BE49-F238E27FC236}">
                <a16:creationId xmlns:a16="http://schemas.microsoft.com/office/drawing/2014/main" id="{093068A5-DCBD-DC4D-80C2-B88557005D34}"/>
              </a:ext>
            </a:extLst>
          </p:cNvPr>
          <p:cNvGraphicFramePr>
            <a:graphicFrameLocks noGrp="1"/>
          </p:cNvGraphicFramePr>
          <p:nvPr>
            <p:ph idx="1"/>
            <p:extLst>
              <p:ext uri="{D42A27DB-BD31-4B8C-83A1-F6EECF244321}">
                <p14:modId xmlns:p14="http://schemas.microsoft.com/office/powerpoint/2010/main" val="635182648"/>
              </p:ext>
            </p:extLst>
          </p:nvPr>
        </p:nvGraphicFramePr>
        <p:xfrm>
          <a:off x="657751" y="-81654"/>
          <a:ext cx="13782908" cy="6792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387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1301-2119-EB44-A916-5A4EEC329880}"/>
              </a:ext>
            </a:extLst>
          </p:cNvPr>
          <p:cNvSpPr>
            <a:spLocks noGrp="1"/>
          </p:cNvSpPr>
          <p:nvPr>
            <p:ph type="title"/>
          </p:nvPr>
        </p:nvSpPr>
        <p:spPr/>
        <p:txBody>
          <a:bodyPr/>
          <a:lstStyle/>
          <a:p>
            <a:r>
              <a:rPr lang="en-US" b="1" err="1">
                <a:solidFill>
                  <a:schemeClr val="tx2"/>
                </a:solidFill>
                <a:latin typeface="Century Gothic" panose="020B0502020202020204" pitchFamily="34" charset="0"/>
              </a:rPr>
              <a:t>Organisational</a:t>
            </a:r>
            <a:r>
              <a:rPr lang="en-US" b="1">
                <a:solidFill>
                  <a:schemeClr val="tx2"/>
                </a:solidFill>
                <a:latin typeface="Century Gothic" panose="020B0502020202020204" pitchFamily="34" charset="0"/>
              </a:rPr>
              <a:t> Issues  </a:t>
            </a:r>
          </a:p>
        </p:txBody>
      </p:sp>
      <p:sp>
        <p:nvSpPr>
          <p:cNvPr id="5" name="Content Placeholder 4">
            <a:extLst>
              <a:ext uri="{FF2B5EF4-FFF2-40B4-BE49-F238E27FC236}">
                <a16:creationId xmlns:a16="http://schemas.microsoft.com/office/drawing/2014/main" id="{B3AD609C-9B19-3C48-9947-656F467B4DBF}"/>
              </a:ext>
            </a:extLst>
          </p:cNvPr>
          <p:cNvSpPr>
            <a:spLocks noGrp="1"/>
          </p:cNvSpPr>
          <p:nvPr>
            <p:ph idx="1"/>
          </p:nvPr>
        </p:nvSpPr>
        <p:spPr/>
        <p:txBody>
          <a:bodyPr/>
          <a:lstStyle/>
          <a:p>
            <a:endParaRPr lang="en-US"/>
          </a:p>
        </p:txBody>
      </p:sp>
      <p:graphicFrame>
        <p:nvGraphicFramePr>
          <p:cNvPr id="6" name="Diagram 5">
            <a:extLst>
              <a:ext uri="{FF2B5EF4-FFF2-40B4-BE49-F238E27FC236}">
                <a16:creationId xmlns:a16="http://schemas.microsoft.com/office/drawing/2014/main" id="{A2BC15E0-F02F-D242-9568-42E075EB0F62}"/>
              </a:ext>
            </a:extLst>
          </p:cNvPr>
          <p:cNvGraphicFramePr/>
          <p:nvPr/>
        </p:nvGraphicFramePr>
        <p:xfrm>
          <a:off x="1070517" y="719666"/>
          <a:ext cx="10283283" cy="657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E3A6E1C3-7EB7-424C-BC9B-63F5CBCA39B2}"/>
              </a:ext>
            </a:extLst>
          </p:cNvPr>
          <p:cNvSpPr/>
          <p:nvPr/>
        </p:nvSpPr>
        <p:spPr>
          <a:xfrm>
            <a:off x="154258" y="6086140"/>
            <a:ext cx="11309359" cy="369332"/>
          </a:xfrm>
          <a:prstGeom prst="rect">
            <a:avLst/>
          </a:prstGeom>
        </p:spPr>
        <p:txBody>
          <a:bodyPr wrap="square" lIns="91440" tIns="45720" rIns="91440" bIns="45720" anchor="t">
            <a:spAutoFit/>
          </a:bodyPr>
          <a:lstStyle/>
          <a:p>
            <a:r>
              <a:rPr lang="en-GB">
                <a:latin typeface="+mj-lt"/>
              </a:rPr>
              <a:t>Thacker, H., Anka, A., &amp; Penhale, B. </a:t>
            </a:r>
            <a:r>
              <a:rPr lang="en-GB" i="1">
                <a:latin typeface="+mj-lt"/>
              </a:rPr>
              <a:t>Could Curiosity Save Lives</a:t>
            </a:r>
            <a:r>
              <a:rPr lang="en-GB">
                <a:latin typeface="+mj-lt"/>
              </a:rPr>
              <a:t>, Journal of Adult Protection, 2019</a:t>
            </a:r>
            <a:endParaRPr lang="en-US"/>
          </a:p>
        </p:txBody>
      </p:sp>
    </p:spTree>
    <p:extLst>
      <p:ext uri="{BB962C8B-B14F-4D97-AF65-F5344CB8AC3E}">
        <p14:creationId xmlns:p14="http://schemas.microsoft.com/office/powerpoint/2010/main" val="709468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A6210D-EA70-384B-140A-E48249D5F507}"/>
              </a:ext>
            </a:extLst>
          </p:cNvPr>
          <p:cNvSpPr>
            <a:spLocks noGrp="1"/>
          </p:cNvSpPr>
          <p:nvPr>
            <p:ph type="title"/>
          </p:nvPr>
        </p:nvSpPr>
        <p:spPr>
          <a:xfrm>
            <a:off x="838201" y="365125"/>
            <a:ext cx="5822816" cy="1807305"/>
          </a:xfrm>
        </p:spPr>
        <p:txBody>
          <a:bodyPr>
            <a:normAutofit/>
          </a:bodyPr>
          <a:lstStyle/>
          <a:p>
            <a:r>
              <a:rPr lang="en-GB" sz="3600" b="1">
                <a:ea typeface="Calibri Light"/>
                <a:cs typeface="Calibri Light"/>
              </a:rPr>
              <a:t>Professional Curiosity Barriers</a:t>
            </a:r>
          </a:p>
        </p:txBody>
      </p:sp>
      <p:sp>
        <p:nvSpPr>
          <p:cNvPr id="3" name="Content Placeholder 2">
            <a:extLst>
              <a:ext uri="{FF2B5EF4-FFF2-40B4-BE49-F238E27FC236}">
                <a16:creationId xmlns:a16="http://schemas.microsoft.com/office/drawing/2014/main" id="{AFF3D0AB-88FB-F4A8-224B-4670BA2CA20C}"/>
              </a:ext>
            </a:extLst>
          </p:cNvPr>
          <p:cNvSpPr>
            <a:spLocks noGrp="1"/>
          </p:cNvSpPr>
          <p:nvPr>
            <p:ph idx="1"/>
          </p:nvPr>
        </p:nvSpPr>
        <p:spPr>
          <a:xfrm>
            <a:off x="591671" y="1504061"/>
            <a:ext cx="7577973" cy="3843666"/>
          </a:xfrm>
        </p:spPr>
        <p:txBody>
          <a:bodyPr vert="horz" lIns="91440" tIns="45720" rIns="91440" bIns="45720" rtlCol="0" anchor="t">
            <a:noAutofit/>
          </a:bodyPr>
          <a:lstStyle/>
          <a:p>
            <a:r>
              <a:rPr lang="en-GB" sz="2200">
                <a:ea typeface="Calibri"/>
                <a:cs typeface="Calibri"/>
              </a:rPr>
              <a:t>Disguised Non-Compliance</a:t>
            </a:r>
          </a:p>
          <a:p>
            <a:r>
              <a:rPr lang="en-GB" sz="2200">
                <a:ea typeface="Calibri"/>
                <a:cs typeface="Calibri"/>
              </a:rPr>
              <a:t>Rule of Optimism</a:t>
            </a:r>
          </a:p>
          <a:p>
            <a:r>
              <a:rPr lang="en-GB" sz="2200">
                <a:ea typeface="Calibri"/>
                <a:cs typeface="Calibri"/>
              </a:rPr>
              <a:t>Accumulating / Escalating Risk</a:t>
            </a:r>
          </a:p>
          <a:p>
            <a:r>
              <a:rPr lang="en-GB" sz="2200">
                <a:ea typeface="Calibri"/>
                <a:cs typeface="Calibri"/>
              </a:rPr>
              <a:t>Normalisation</a:t>
            </a:r>
          </a:p>
          <a:p>
            <a:r>
              <a:rPr lang="en-GB" sz="2200">
                <a:ea typeface="Calibri"/>
                <a:cs typeface="Calibri"/>
              </a:rPr>
              <a:t>Professional Deference</a:t>
            </a:r>
          </a:p>
          <a:p>
            <a:r>
              <a:rPr lang="en-GB" sz="2200">
                <a:ea typeface="Calibri"/>
                <a:cs typeface="Calibri"/>
              </a:rPr>
              <a:t>Confirmation Bias</a:t>
            </a:r>
          </a:p>
          <a:p>
            <a:r>
              <a:rPr lang="en-GB" sz="2200">
                <a:ea typeface="Calibri"/>
                <a:cs typeface="Calibri"/>
              </a:rPr>
              <a:t>Knowing but not knowing</a:t>
            </a:r>
          </a:p>
          <a:p>
            <a:r>
              <a:rPr lang="en-GB" sz="2200">
                <a:ea typeface="Calibri"/>
                <a:cs typeface="Calibri"/>
              </a:rPr>
              <a:t>Managing Tension</a:t>
            </a:r>
          </a:p>
          <a:p>
            <a:r>
              <a:rPr lang="en-GB" sz="2200">
                <a:ea typeface="Calibri"/>
                <a:cs typeface="Calibri"/>
              </a:rPr>
              <a:t>Dealing with Uncertainty</a:t>
            </a:r>
          </a:p>
          <a:p>
            <a:r>
              <a:rPr lang="en-GB" sz="2200">
                <a:ea typeface="Calibri"/>
                <a:cs typeface="Calibri"/>
              </a:rPr>
              <a:t>Start Again Syndrome</a:t>
            </a:r>
          </a:p>
          <a:p>
            <a:r>
              <a:rPr lang="en-GB" sz="2200">
                <a:ea typeface="Calibri"/>
                <a:cs typeface="Calibri"/>
              </a:rPr>
              <a:t>Work pressures, inability to be curious, fixed thinking, preconceived ideas.... what else?</a:t>
            </a:r>
          </a:p>
        </p:txBody>
      </p:sp>
      <p:pic>
        <p:nvPicPr>
          <p:cNvPr id="5" name="Picture 4" descr="Domino effect white cut-outs and one blue cutout">
            <a:extLst>
              <a:ext uri="{FF2B5EF4-FFF2-40B4-BE49-F238E27FC236}">
                <a16:creationId xmlns:a16="http://schemas.microsoft.com/office/drawing/2014/main" id="{69E30939-1E70-B29E-65D2-AFF76F9C62E4}"/>
              </a:ext>
            </a:extLst>
          </p:cNvPr>
          <p:cNvPicPr>
            <a:picLocks noChangeAspect="1"/>
          </p:cNvPicPr>
          <p:nvPr/>
        </p:nvPicPr>
        <p:blipFill>
          <a:blip r:embed="rId3" cstate="hqprint">
            <a:extLst>
              <a:ext uri="{28A0092B-C50C-407E-A947-70E740481C1C}">
                <a14:useLocalDpi xmlns:a14="http://schemas.microsoft.com/office/drawing/2010/main"/>
              </a:ext>
            </a:extLst>
          </a:blip>
          <a:srcRect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3442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24441-64A1-50FF-16E9-F5AD52920341}"/>
              </a:ext>
            </a:extLst>
          </p:cNvPr>
          <p:cNvSpPr>
            <a:spLocks noGrp="1"/>
          </p:cNvSpPr>
          <p:nvPr>
            <p:ph type="title"/>
          </p:nvPr>
        </p:nvSpPr>
        <p:spPr>
          <a:xfrm>
            <a:off x="1181384" y="489508"/>
            <a:ext cx="10170013" cy="1230540"/>
          </a:xfrm>
        </p:spPr>
        <p:txBody>
          <a:bodyPr anchor="b">
            <a:normAutofit/>
          </a:bodyPr>
          <a:lstStyle/>
          <a:p>
            <a:r>
              <a:rPr lang="en-US" sz="4000" b="1">
                <a:ea typeface="Calibri Light"/>
                <a:cs typeface="Calibri Light"/>
              </a:rPr>
              <a:t>Planning Professional Curious Conversations</a:t>
            </a:r>
            <a:endParaRPr lang="en-US" sz="4000" b="1"/>
          </a:p>
        </p:txBody>
      </p:sp>
      <p:pic>
        <p:nvPicPr>
          <p:cNvPr id="27" name="Graphic 26" descr="Chat">
            <a:extLst>
              <a:ext uri="{FF2B5EF4-FFF2-40B4-BE49-F238E27FC236}">
                <a16:creationId xmlns:a16="http://schemas.microsoft.com/office/drawing/2014/main" id="{4A251C5C-7A7C-7091-4A09-E1C20AE7DF6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74366" y="2518922"/>
            <a:ext cx="2509048" cy="2464225"/>
          </a:xfrm>
          <a:prstGeom prst="rect">
            <a:avLst/>
          </a:prstGeom>
        </p:spPr>
      </p:pic>
      <p:sp>
        <p:nvSpPr>
          <p:cNvPr id="3" name="Content Placeholder 2">
            <a:extLst>
              <a:ext uri="{FF2B5EF4-FFF2-40B4-BE49-F238E27FC236}">
                <a16:creationId xmlns:a16="http://schemas.microsoft.com/office/drawing/2014/main" id="{4569A72C-0D9E-DA3A-EB9A-A3EA3C3793AB}"/>
              </a:ext>
            </a:extLst>
          </p:cNvPr>
          <p:cNvSpPr>
            <a:spLocks noGrp="1"/>
          </p:cNvSpPr>
          <p:nvPr>
            <p:ph idx="1"/>
          </p:nvPr>
        </p:nvSpPr>
        <p:spPr>
          <a:xfrm>
            <a:off x="845209" y="1711129"/>
            <a:ext cx="10506189" cy="3768964"/>
          </a:xfrm>
        </p:spPr>
        <p:txBody>
          <a:bodyPr vert="horz" lIns="91440" tIns="45720" rIns="91440" bIns="45720" rtlCol="0" anchor="t">
            <a:noAutofit/>
          </a:bodyPr>
          <a:lstStyle/>
          <a:p>
            <a:pPr marL="0" indent="0">
              <a:buNone/>
            </a:pPr>
            <a:endParaRPr lang="en-US" sz="800">
              <a:latin typeface="Arial"/>
              <a:ea typeface="Calibri" panose="020F0502020204030204"/>
              <a:cs typeface="Arial"/>
            </a:endParaRPr>
          </a:p>
          <a:p>
            <a:r>
              <a:rPr lang="en-US" sz="2000">
                <a:latin typeface="Arial"/>
                <a:cs typeface="Arial"/>
              </a:rPr>
              <a:t>Plan in advance to ensure there will be time to cover essential elements of the conversation.</a:t>
            </a:r>
            <a:endParaRPr lang="en-US" sz="2000">
              <a:ea typeface="Calibri"/>
              <a:cs typeface="Calibri"/>
            </a:endParaRPr>
          </a:p>
          <a:p>
            <a:r>
              <a:rPr lang="en-US" sz="2000">
                <a:latin typeface="Arial"/>
                <a:cs typeface="Arial"/>
              </a:rPr>
              <a:t>Keep the agenda focused on the topics you need to discuss. </a:t>
            </a:r>
            <a:endParaRPr lang="en-US" sz="2000">
              <a:ea typeface="Calibri"/>
              <a:cs typeface="Calibri"/>
            </a:endParaRPr>
          </a:p>
          <a:p>
            <a:r>
              <a:rPr lang="en-US" sz="2000">
                <a:latin typeface="Arial"/>
                <a:cs typeface="Arial"/>
              </a:rPr>
              <a:t>Be clear and unambiguous.</a:t>
            </a:r>
            <a:endParaRPr lang="en-US" sz="2000">
              <a:ea typeface="Calibri"/>
              <a:cs typeface="Calibri"/>
            </a:endParaRPr>
          </a:p>
          <a:p>
            <a:r>
              <a:rPr lang="en-US" sz="2000">
                <a:latin typeface="Arial"/>
                <a:cs typeface="Arial"/>
              </a:rPr>
              <a:t>Have courage and focus on the needs of the individual.</a:t>
            </a:r>
            <a:endParaRPr lang="en-US" sz="2000">
              <a:ea typeface="Calibri"/>
              <a:cs typeface="Calibri"/>
            </a:endParaRPr>
          </a:p>
          <a:p>
            <a:r>
              <a:rPr lang="en-US" sz="2000">
                <a:latin typeface="Arial"/>
                <a:cs typeface="Arial"/>
              </a:rPr>
              <a:t>Be non-confrontational and non-blaming.</a:t>
            </a:r>
            <a:endParaRPr lang="en-US" sz="2000">
              <a:ea typeface="Calibri"/>
              <a:cs typeface="Calibri"/>
            </a:endParaRPr>
          </a:p>
          <a:p>
            <a:r>
              <a:rPr lang="en-US" sz="2000">
                <a:latin typeface="Arial"/>
                <a:cs typeface="Arial"/>
              </a:rPr>
              <a:t>Stick to the facts and have evidence to back up what you say.</a:t>
            </a:r>
            <a:endParaRPr lang="en-US" sz="2000">
              <a:ea typeface="Calibri"/>
              <a:cs typeface="Calibri"/>
            </a:endParaRPr>
          </a:p>
          <a:p>
            <a:r>
              <a:rPr lang="en-US" sz="2000">
                <a:latin typeface="Arial"/>
                <a:cs typeface="Arial"/>
              </a:rPr>
              <a:t>Ensure decision making is justifiable and transparent.</a:t>
            </a:r>
            <a:endParaRPr lang="en-US" sz="2000">
              <a:ea typeface="Calibri"/>
              <a:cs typeface="Calibri"/>
            </a:endParaRPr>
          </a:p>
          <a:p>
            <a:r>
              <a:rPr lang="en-US" sz="2000">
                <a:latin typeface="Arial"/>
                <a:cs typeface="Arial"/>
              </a:rPr>
              <a:t>Show empathy, consideration and compassion.</a:t>
            </a:r>
            <a:endParaRPr lang="en-US" sz="2000">
              <a:ea typeface="Calibri"/>
              <a:cs typeface="Calibri"/>
            </a:endParaRPr>
          </a:p>
          <a:p>
            <a:r>
              <a:rPr lang="en-US" sz="2000">
                <a:latin typeface="Arial"/>
                <a:cs typeface="Arial"/>
              </a:rPr>
              <a:t>Demonstrate congruence i.e. make sure tone, body language and content of speech are consistent.</a:t>
            </a:r>
            <a:endParaRPr lang="en-US" sz="2000">
              <a:ea typeface="Calibri"/>
              <a:cs typeface="Calibri"/>
            </a:endParaRPr>
          </a:p>
          <a:p>
            <a:r>
              <a:rPr lang="en-US" sz="2000">
                <a:latin typeface="Arial"/>
                <a:cs typeface="Arial"/>
              </a:rPr>
              <a:t>Consider the adult's needs for advocacy support or supported communication</a:t>
            </a:r>
            <a:endParaRPr lang="en-US" sz="2000">
              <a:ea typeface="Calibri"/>
              <a:cs typeface="Calibri"/>
            </a:endParaRPr>
          </a:p>
          <a:p>
            <a:r>
              <a:rPr lang="en-US" sz="2000">
                <a:latin typeface="Arial"/>
                <a:cs typeface="Arial"/>
              </a:rPr>
              <a:t>Find out what the individual wants to happen (</a:t>
            </a:r>
            <a:r>
              <a:rPr lang="en-US" sz="2000" b="1">
                <a:latin typeface="Arial"/>
                <a:cs typeface="Arial"/>
                <a:hlinkClick r:id="rId5"/>
              </a:rPr>
              <a:t>Making Safeguarding Personal</a:t>
            </a:r>
            <a:r>
              <a:rPr lang="en-US" sz="2000">
                <a:latin typeface="Arial"/>
                <a:cs typeface="Arial"/>
              </a:rPr>
              <a:t>)</a:t>
            </a:r>
            <a:endParaRPr lang="en-US" sz="2000">
              <a:ea typeface="Calibri"/>
              <a:cs typeface="Calibri"/>
            </a:endParaRPr>
          </a:p>
          <a:p>
            <a:endParaRPr lang="en-US" sz="800">
              <a:ea typeface="Calibri"/>
              <a:cs typeface="Calibri"/>
            </a:endParaRPr>
          </a:p>
        </p:txBody>
      </p:sp>
      <p:sp>
        <p:nvSpPr>
          <p:cNvPr id="44" name="Rectangle 4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877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754A1-13E6-4747-887B-F0D2226C6172}"/>
              </a:ext>
            </a:extLst>
          </p:cNvPr>
          <p:cNvSpPr>
            <a:spLocks noGrp="1"/>
          </p:cNvSpPr>
          <p:nvPr>
            <p:ph type="title"/>
          </p:nvPr>
        </p:nvSpPr>
        <p:spPr>
          <a:xfrm>
            <a:off x="6096000" y="0"/>
            <a:ext cx="5314536" cy="1325563"/>
          </a:xfrm>
        </p:spPr>
        <p:txBody>
          <a:bodyPr>
            <a:normAutofit/>
          </a:bodyPr>
          <a:lstStyle/>
          <a:p>
            <a:r>
              <a:rPr lang="en-US" b="1">
                <a:latin typeface="Century Gothic" panose="020B0502020202020204" pitchFamily="34" charset="0"/>
              </a:rPr>
              <a:t>Checking Out </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topwatch">
            <a:extLst>
              <a:ext uri="{FF2B5EF4-FFF2-40B4-BE49-F238E27FC236}">
                <a16:creationId xmlns:a16="http://schemas.microsoft.com/office/drawing/2014/main" id="{B6390125-0033-469A-929E-656D466760F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09D91F99-D8C9-4047-A2AA-E96492C9E119}"/>
              </a:ext>
            </a:extLst>
          </p:cNvPr>
          <p:cNvSpPr>
            <a:spLocks noGrp="1"/>
          </p:cNvSpPr>
          <p:nvPr>
            <p:ph idx="1"/>
          </p:nvPr>
        </p:nvSpPr>
        <p:spPr>
          <a:xfrm>
            <a:off x="5438830" y="1139509"/>
            <a:ext cx="6601132" cy="5840278"/>
          </a:xfrm>
        </p:spPr>
        <p:txBody>
          <a:bodyPr anchor="t">
            <a:normAutofit/>
          </a:bodyPr>
          <a:lstStyle/>
          <a:p>
            <a:r>
              <a:rPr lang="en-US" b="1">
                <a:latin typeface="Century Gothic"/>
              </a:rPr>
              <a:t>Read </a:t>
            </a:r>
            <a:r>
              <a:rPr lang="en-US" b="1" err="1">
                <a:latin typeface="Century Gothic"/>
              </a:rPr>
              <a:t>Tayside</a:t>
            </a:r>
            <a:r>
              <a:rPr lang="en-US" b="1">
                <a:latin typeface="Century Gothic"/>
              </a:rPr>
              <a:t> Protocol - Chronology Guidance, Risk management,  consent and capacity (20 mins)  </a:t>
            </a:r>
          </a:p>
          <a:p>
            <a:pPr marL="0" indent="0">
              <a:buNone/>
            </a:pPr>
            <a:endParaRPr lang="en-US" b="1">
              <a:latin typeface="Century Gothic" panose="020B0502020202020204" pitchFamily="34" charset="0"/>
            </a:endParaRPr>
          </a:p>
          <a:p>
            <a:r>
              <a:rPr lang="en-US" b="1">
                <a:latin typeface="Century Gothic"/>
              </a:rPr>
              <a:t>Apply the “6 hat thinking” to a situation where you need to make a decision – what do you notice? </a:t>
            </a:r>
          </a:p>
          <a:p>
            <a:endParaRPr lang="en-US"/>
          </a:p>
          <a:p>
            <a:r>
              <a:rPr lang="en-US" b="1">
                <a:latin typeface="Calibri"/>
                <a:ea typeface="Calibri"/>
                <a:cs typeface="Calibri"/>
              </a:rPr>
              <a:t>Look into / research a learning review and bring some key themes to the group</a:t>
            </a:r>
          </a:p>
          <a:p>
            <a:pPr marL="0" indent="0">
              <a:buNone/>
            </a:pPr>
            <a:endParaRPr lang="en-US" b="1">
              <a:latin typeface="Century Gothic" panose="020B0502020202020204" pitchFamily="34" charset="0"/>
            </a:endParaRPr>
          </a:p>
        </p:txBody>
      </p:sp>
    </p:spTree>
    <p:extLst>
      <p:ext uri="{BB962C8B-B14F-4D97-AF65-F5344CB8AC3E}">
        <p14:creationId xmlns:p14="http://schemas.microsoft.com/office/powerpoint/2010/main" val="26302617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ackground pattern&#10;&#10;Description automatically generated">
            <a:extLst>
              <a:ext uri="{FF2B5EF4-FFF2-40B4-BE49-F238E27FC236}">
                <a16:creationId xmlns:a16="http://schemas.microsoft.com/office/drawing/2014/main" id="{BF4ABD27-582C-7141-ACD2-530B0222ED93}"/>
              </a:ext>
            </a:extLst>
          </p:cNvPr>
          <p:cNvPicPr>
            <a:picLocks noChangeAspect="1"/>
          </p:cNvPicPr>
          <p:nvPr/>
        </p:nvPicPr>
        <p:blipFill rotWithShape="1">
          <a:blip r:embed="rId2" cstate="hqprint">
            <a:alphaModFix amt="35000"/>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1" y="10"/>
            <a:ext cx="12192000" cy="6857990"/>
          </a:xfrm>
          <a:prstGeom prst="rect">
            <a:avLst/>
          </a:prstGeom>
        </p:spPr>
      </p:pic>
      <p:sp>
        <p:nvSpPr>
          <p:cNvPr id="2" name="Title 1">
            <a:extLst>
              <a:ext uri="{FF2B5EF4-FFF2-40B4-BE49-F238E27FC236}">
                <a16:creationId xmlns:a16="http://schemas.microsoft.com/office/drawing/2014/main" id="{76D735AA-D5E5-604A-BFBF-D1EEEEC71910}"/>
              </a:ext>
            </a:extLst>
          </p:cNvPr>
          <p:cNvSpPr>
            <a:spLocks noGrp="1"/>
          </p:cNvSpPr>
          <p:nvPr>
            <p:ph type="title"/>
          </p:nvPr>
        </p:nvSpPr>
        <p:spPr>
          <a:xfrm>
            <a:off x="838201" y="1065862"/>
            <a:ext cx="3313164" cy="4726276"/>
          </a:xfrm>
        </p:spPr>
        <p:txBody>
          <a:bodyPr>
            <a:normAutofit/>
          </a:bodyPr>
          <a:lstStyle/>
          <a:p>
            <a:pPr algn="r"/>
            <a:r>
              <a:rPr lang="en-US" sz="4000" b="1">
                <a:solidFill>
                  <a:srgbClr val="FFFFFF"/>
                </a:solidFill>
                <a:latin typeface="Century Gothic" panose="020B0502020202020204" pitchFamily="34" charset="0"/>
              </a:rPr>
              <a:t>Todays Overview</a:t>
            </a:r>
            <a:r>
              <a:rPr lang="en-US" sz="4000">
                <a:solidFill>
                  <a:srgbClr val="FFFFFF"/>
                </a:solidFill>
              </a:rPr>
              <a:t> </a:t>
            </a:r>
          </a:p>
        </p:txBody>
      </p:sp>
      <p:cxnSp>
        <p:nvCxnSpPr>
          <p:cNvPr id="18" name="Straight Connector 2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D1578298-E7C4-E045-BA1A-D9471D0FEB78}"/>
              </a:ext>
            </a:extLst>
          </p:cNvPr>
          <p:cNvSpPr>
            <a:spLocks noGrp="1"/>
          </p:cNvSpPr>
          <p:nvPr>
            <p:ph idx="1"/>
          </p:nvPr>
        </p:nvSpPr>
        <p:spPr>
          <a:xfrm>
            <a:off x="5155379" y="1065862"/>
            <a:ext cx="5744685" cy="4726276"/>
          </a:xfrm>
        </p:spPr>
        <p:txBody>
          <a:bodyPr anchor="ctr">
            <a:normAutofit/>
          </a:bodyPr>
          <a:lstStyle/>
          <a:p>
            <a:endParaRPr lang="en-GB" sz="2000" dirty="0">
              <a:solidFill>
                <a:srgbClr val="FFFFFF"/>
              </a:solidFill>
              <a:latin typeface="Century Gothic" panose="020B0502020202020204" pitchFamily="34" charset="0"/>
            </a:endParaRPr>
          </a:p>
          <a:p>
            <a:r>
              <a:rPr lang="en-GB" b="1" dirty="0">
                <a:solidFill>
                  <a:srgbClr val="FFFFFF"/>
                </a:solidFill>
                <a:latin typeface="Century Gothic" panose="020B0502020202020204" pitchFamily="34" charset="0"/>
              </a:rPr>
              <a:t>Case Study further exploration </a:t>
            </a:r>
          </a:p>
          <a:p>
            <a:r>
              <a:rPr lang="en-GB" b="1" dirty="0">
                <a:solidFill>
                  <a:srgbClr val="FFFFFF"/>
                </a:solidFill>
                <a:latin typeface="Century Gothic" panose="020B0502020202020204" pitchFamily="34" charset="0"/>
              </a:rPr>
              <a:t>6 hat thinking</a:t>
            </a:r>
          </a:p>
          <a:p>
            <a:r>
              <a:rPr lang="en-GB" b="1" dirty="0">
                <a:solidFill>
                  <a:srgbClr val="FFFFFF"/>
                </a:solidFill>
                <a:latin typeface="Century Gothic" panose="020B0502020202020204" pitchFamily="34" charset="0"/>
              </a:rPr>
              <a:t>Checking in with the ASP principles and our dilemmas</a:t>
            </a:r>
          </a:p>
          <a:p>
            <a:r>
              <a:rPr lang="en-GB" b="1" dirty="0">
                <a:solidFill>
                  <a:srgbClr val="FFFFFF"/>
                </a:solidFill>
                <a:latin typeface="Century Gothic" panose="020B0502020202020204" pitchFamily="34" charset="0"/>
              </a:rPr>
              <a:t>Professional Curiosity</a:t>
            </a:r>
          </a:p>
          <a:p>
            <a:pPr marL="0" indent="0">
              <a:buNone/>
            </a:pPr>
            <a:endParaRPr lang="en-GB" b="1" dirty="0">
              <a:solidFill>
                <a:srgbClr val="FFFFFF"/>
              </a:solidFill>
              <a:latin typeface="Century Gothic" panose="020B0502020202020204" pitchFamily="34" charset="0"/>
            </a:endParaRPr>
          </a:p>
          <a:p>
            <a:endParaRPr lang="en-GB" b="1" dirty="0">
              <a:solidFill>
                <a:srgbClr val="FFFFFF"/>
              </a:solidFill>
              <a:latin typeface="Century Gothic" panose="020B0502020202020204" pitchFamily="34" charset="0"/>
            </a:endParaRPr>
          </a:p>
          <a:p>
            <a:endParaRPr lang="en-GB" sz="2000"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160740635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FF729-B1E8-C117-B9B3-1300D2C56530}"/>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ea typeface="Calibri Light"/>
                <a:cs typeface="Calibri Light"/>
              </a:rPr>
              <a:t>Tasks From Last Session</a:t>
            </a:r>
            <a:endParaRPr lang="en-GB" sz="4000">
              <a:solidFill>
                <a:srgbClr val="FFFFFF"/>
              </a:solidFill>
            </a:endParaRPr>
          </a:p>
        </p:txBody>
      </p:sp>
      <p:graphicFrame>
        <p:nvGraphicFramePr>
          <p:cNvPr id="5" name="Content Placeholder 2">
            <a:extLst>
              <a:ext uri="{FF2B5EF4-FFF2-40B4-BE49-F238E27FC236}">
                <a16:creationId xmlns:a16="http://schemas.microsoft.com/office/drawing/2014/main" id="{C8393C9B-C8D5-5A81-29E9-E0013F3AC000}"/>
              </a:ext>
            </a:extLst>
          </p:cNvPr>
          <p:cNvGraphicFramePr>
            <a:graphicFrameLocks noGrp="1"/>
          </p:cNvGraphicFramePr>
          <p:nvPr>
            <p:ph idx="1"/>
            <p:extLst>
              <p:ext uri="{D42A27DB-BD31-4B8C-83A1-F6EECF244321}">
                <p14:modId xmlns:p14="http://schemas.microsoft.com/office/powerpoint/2010/main" val="3823723755"/>
              </p:ext>
            </p:extLst>
          </p:nvPr>
        </p:nvGraphicFramePr>
        <p:xfrm>
          <a:off x="487174" y="1709167"/>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95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GB" sz="4000" b="1">
                <a:solidFill>
                  <a:srgbClr val="FFFFFF"/>
                </a:solidFill>
                <a:ea typeface="Calibri Light"/>
                <a:cs typeface="Calibri Light"/>
              </a:rPr>
              <a:t>Definitions of Defensible Decision Making</a:t>
            </a:r>
            <a:endParaRPr lang="en-GB" sz="4000" b="1">
              <a:solidFill>
                <a:srgbClr val="FFFFFF"/>
              </a:solidFill>
            </a:endParaRPr>
          </a:p>
        </p:txBody>
      </p:sp>
      <p:sp>
        <p:nvSpPr>
          <p:cNvPr id="3" name="Content Placeholder 2"/>
          <p:cNvSpPr>
            <a:spLocks noGrp="1"/>
          </p:cNvSpPr>
          <p:nvPr>
            <p:ph idx="1"/>
          </p:nvPr>
        </p:nvSpPr>
        <p:spPr>
          <a:xfrm>
            <a:off x="4810259" y="649480"/>
            <a:ext cx="6555347" cy="5546047"/>
          </a:xfrm>
        </p:spPr>
        <p:txBody>
          <a:bodyPr vert="horz" lIns="91440" tIns="45720" rIns="91440" bIns="45720" rtlCol="0" anchor="ctr">
            <a:normAutofit/>
          </a:bodyPr>
          <a:lstStyle/>
          <a:p>
            <a:pPr marL="0" indent="0">
              <a:buNone/>
            </a:pPr>
            <a:r>
              <a:rPr lang="en-GB" sz="2000" b="1">
                <a:latin typeface="Century Gothic"/>
              </a:rPr>
              <a:t>“A defensible decision has been defined as a decision that will withstand ‘hindsight scrutiny’ should the case ‘go wrong’ and negative outcomes have occurred</a:t>
            </a:r>
            <a:r>
              <a:rPr lang="en-GB" sz="2000" b="1"/>
              <a:t>”</a:t>
            </a:r>
            <a:r>
              <a:rPr lang="en-GB" sz="2000"/>
              <a:t> </a:t>
            </a:r>
            <a:r>
              <a:rPr lang="en-GB" sz="2000" i="1">
                <a:latin typeface="Century Gothic"/>
              </a:rPr>
              <a:t>Carson, D. (1996) </a:t>
            </a:r>
            <a:endParaRPr lang="en-GB" sz="2000">
              <a:latin typeface="Century Gothic"/>
            </a:endParaRPr>
          </a:p>
          <a:p>
            <a:pPr marL="0" indent="0">
              <a:buNone/>
            </a:pPr>
            <a:endParaRPr lang="en-GB" sz="2000"/>
          </a:p>
          <a:p>
            <a:pPr marL="0" indent="0">
              <a:buNone/>
            </a:pPr>
            <a:r>
              <a:rPr lang="en-GB" sz="2000">
                <a:latin typeface="Century Gothic"/>
              </a:rPr>
              <a:t>“A decision is defensible if, in spite of a negative outcome, it can be demonstrated that all </a:t>
            </a:r>
            <a:r>
              <a:rPr lang="en-GB" sz="2000" b="1">
                <a:latin typeface="Century Gothic"/>
              </a:rPr>
              <a:t>reasonable steps had been taken in its assessment and management</a:t>
            </a:r>
            <a:r>
              <a:rPr lang="en-GB" sz="2000">
                <a:latin typeface="Century Gothic"/>
              </a:rPr>
              <a:t>. This is particularly important for those agencies that carry out risk assessment in the public eye, and where risk assessment and management failures can be very costly for victims, and to organisational credibility” </a:t>
            </a:r>
          </a:p>
          <a:p>
            <a:pPr marL="0" indent="0">
              <a:buNone/>
            </a:pPr>
            <a:r>
              <a:rPr lang="en-GB" sz="2000" i="1">
                <a:latin typeface="Century Gothic"/>
              </a:rPr>
              <a:t>Kemshall, H and Pritchard, J (1998)</a:t>
            </a:r>
          </a:p>
          <a:p>
            <a:pPr marL="0" indent="0">
              <a:buNone/>
            </a:pPr>
            <a:endParaRPr lang="en-GB" sz="2000" i="1">
              <a:latin typeface="Century Gothic"/>
            </a:endParaRPr>
          </a:p>
          <a:p>
            <a:pPr marL="2286000" lvl="5" indent="0">
              <a:buNone/>
            </a:pPr>
            <a:r>
              <a:rPr lang="en-GB" sz="2000" b="1" i="1">
                <a:latin typeface="Century Gothic"/>
                <a:ea typeface="Calibri" panose="020F0502020204030204"/>
                <a:cs typeface="Calibri" panose="020F0502020204030204"/>
              </a:rPr>
              <a:t>What do we think of these definitions?</a:t>
            </a:r>
          </a:p>
          <a:p>
            <a:endParaRPr lang="en-GB" sz="2000">
              <a:ea typeface="Calibri" panose="020F0502020204030204"/>
              <a:cs typeface="Calibri" panose="020F0502020204030204"/>
            </a:endParaRPr>
          </a:p>
        </p:txBody>
      </p:sp>
    </p:spTree>
    <p:custDataLst>
      <p:tags r:id="rId1"/>
    </p:custDataLst>
    <p:extLst>
      <p:ext uri="{BB962C8B-B14F-4D97-AF65-F5344CB8AC3E}">
        <p14:creationId xmlns:p14="http://schemas.microsoft.com/office/powerpoint/2010/main" val="2569559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a:solidFill>
                  <a:schemeClr val="tx2"/>
                </a:solidFill>
                <a:latin typeface="Century Gothic" panose="020B0502020202020204" pitchFamily="34" charset="0"/>
              </a:rPr>
              <a:t>Principles of the Act </a:t>
            </a:r>
          </a:p>
        </p:txBody>
      </p:sp>
      <p:sp>
        <p:nvSpPr>
          <p:cNvPr id="4" name="Rectangle 3"/>
          <p:cNvSpPr/>
          <p:nvPr/>
        </p:nvSpPr>
        <p:spPr>
          <a:xfrm>
            <a:off x="577753" y="2286432"/>
            <a:ext cx="3818674" cy="584775"/>
          </a:xfrm>
          <a:prstGeom prst="rect">
            <a:avLst/>
          </a:prstGeom>
        </p:spPr>
        <p:txBody>
          <a:bodyPr wrap="none">
            <a:spAutoFit/>
          </a:bodyPr>
          <a:lstStyle/>
          <a:p>
            <a:r>
              <a:rPr lang="en-GB" sz="3200" b="1">
                <a:latin typeface="Century Gothic" panose="020B0502020202020204" pitchFamily="34" charset="0"/>
                <a:cs typeface="Arial" panose="020B0604020202020204" pitchFamily="34" charset="0"/>
              </a:rPr>
              <a:t>Intervention must; </a:t>
            </a:r>
            <a:endParaRPr lang="en-GB" sz="3200">
              <a:latin typeface="Century Gothic" panose="020B0502020202020204" pitchFamily="34" charset="0"/>
            </a:endParaRPr>
          </a:p>
        </p:txBody>
      </p:sp>
      <p:sp>
        <p:nvSpPr>
          <p:cNvPr id="7" name="Rectangle 6"/>
          <p:cNvSpPr/>
          <p:nvPr/>
        </p:nvSpPr>
        <p:spPr>
          <a:xfrm>
            <a:off x="577753" y="3258360"/>
            <a:ext cx="4327071" cy="3142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latin typeface="Century Gothic" panose="020B0502020202020204" pitchFamily="34" charset="0"/>
              </a:rPr>
              <a:t>Provide </a:t>
            </a:r>
            <a:r>
              <a:rPr lang="en-GB" sz="2800" b="1">
                <a:solidFill>
                  <a:srgbClr val="8AE8FF"/>
                </a:solidFill>
                <a:latin typeface="Century Gothic" panose="020B0502020202020204" pitchFamily="34" charset="0"/>
              </a:rPr>
              <a:t>benefit</a:t>
            </a:r>
            <a:r>
              <a:rPr lang="en-GB" sz="2800" b="1">
                <a:latin typeface="Century Gothic" panose="020B0502020202020204" pitchFamily="34" charset="0"/>
              </a:rPr>
              <a:t> to the adult</a:t>
            </a:r>
            <a:endParaRPr lang="en-GB" sz="2800"/>
          </a:p>
        </p:txBody>
      </p:sp>
      <p:sp>
        <p:nvSpPr>
          <p:cNvPr id="8" name="Rectangle 7"/>
          <p:cNvSpPr/>
          <p:nvPr/>
        </p:nvSpPr>
        <p:spPr>
          <a:xfrm>
            <a:off x="7026729" y="3258360"/>
            <a:ext cx="4327071" cy="3142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latin typeface="Century Gothic" panose="020B0502020202020204" pitchFamily="34" charset="0"/>
              </a:rPr>
              <a:t>Be the </a:t>
            </a:r>
            <a:r>
              <a:rPr lang="en-GB" sz="2800" b="1">
                <a:solidFill>
                  <a:srgbClr val="8AE8FF"/>
                </a:solidFill>
                <a:latin typeface="Century Gothic" panose="020B0502020202020204" pitchFamily="34" charset="0"/>
              </a:rPr>
              <a:t>least restrictive </a:t>
            </a:r>
            <a:r>
              <a:rPr lang="en-GB" sz="2800" b="1">
                <a:latin typeface="Century Gothic" panose="020B0502020202020204" pitchFamily="34" charset="0"/>
              </a:rPr>
              <a:t>to the adult’s freedom </a:t>
            </a:r>
            <a:endParaRPr lang="en-GB" sz="2800"/>
          </a:p>
        </p:txBody>
      </p:sp>
      <p:sp>
        <p:nvSpPr>
          <p:cNvPr id="9" name="Rectangle 8"/>
          <p:cNvSpPr/>
          <p:nvPr/>
        </p:nvSpPr>
        <p:spPr>
          <a:xfrm>
            <a:off x="5423801" y="4567970"/>
            <a:ext cx="1083951" cy="523220"/>
          </a:xfrm>
          <a:prstGeom prst="rect">
            <a:avLst/>
          </a:prstGeom>
        </p:spPr>
        <p:txBody>
          <a:bodyPr wrap="none">
            <a:spAutoFit/>
          </a:bodyPr>
          <a:lstStyle/>
          <a:p>
            <a:r>
              <a:rPr lang="en-GB" sz="2800" b="1">
                <a:solidFill>
                  <a:srgbClr val="FF0000"/>
                </a:solidFill>
                <a:latin typeface="Century Gothic" panose="020B0502020202020204" pitchFamily="34" charset="0"/>
              </a:rPr>
              <a:t>AND</a:t>
            </a:r>
            <a:r>
              <a:rPr lang="en-GB" sz="2800">
                <a:solidFill>
                  <a:srgbClr val="FF0000"/>
                </a:solidFill>
                <a:latin typeface="Century Gothic" panose="020B0502020202020204" pitchFamily="34" charset="0"/>
              </a:rPr>
              <a:t> </a:t>
            </a:r>
          </a:p>
        </p:txBody>
      </p:sp>
    </p:spTree>
    <p:extLst>
      <p:ext uri="{BB962C8B-B14F-4D97-AF65-F5344CB8AC3E}">
        <p14:creationId xmlns:p14="http://schemas.microsoft.com/office/powerpoint/2010/main" val="4220372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Principles of the Act  </a:t>
            </a:r>
          </a:p>
        </p:txBody>
      </p:sp>
      <p:sp>
        <p:nvSpPr>
          <p:cNvPr id="5" name="Rectangle 4"/>
          <p:cNvSpPr/>
          <p:nvPr/>
        </p:nvSpPr>
        <p:spPr>
          <a:xfrm>
            <a:off x="609600" y="2318197"/>
            <a:ext cx="10486030" cy="3683358"/>
          </a:xfrm>
          <a:prstGeom prst="rect">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defRPr/>
            </a:pPr>
            <a:r>
              <a:rPr lang="en-US" sz="2800"/>
              <a:t>Consider the </a:t>
            </a:r>
            <a:r>
              <a:rPr lang="en-US" sz="2800" b="1"/>
              <a:t>wishes and feelings</a:t>
            </a:r>
            <a:r>
              <a:rPr lang="en-US" sz="2800"/>
              <a:t> of the Adult (past and present) </a:t>
            </a:r>
            <a:r>
              <a:rPr lang="en-US" sz="2800" i="1"/>
              <a:t>and </a:t>
            </a:r>
            <a:endParaRPr lang="en-US" sz="2800" i="1">
              <a:ea typeface="Calibri"/>
              <a:cs typeface="Calibri"/>
            </a:endParaRPr>
          </a:p>
          <a:p>
            <a:pPr marL="457200" indent="-228600">
              <a:lnSpc>
                <a:spcPct val="90000"/>
              </a:lnSpc>
              <a:spcAft>
                <a:spcPts val="600"/>
              </a:spcAft>
              <a:buFont typeface="Arial" panose="020B0604020202020204" pitchFamily="34" charset="0"/>
              <a:buChar char="•"/>
              <a:defRPr/>
            </a:pPr>
            <a:r>
              <a:rPr lang="en-US" sz="2800"/>
              <a:t>views of other interested parties (relative, carer, guardian, etc.)</a:t>
            </a:r>
            <a:endParaRPr lang="en-US" sz="2800">
              <a:ea typeface="Calibri"/>
              <a:cs typeface="Calibri"/>
            </a:endParaRPr>
          </a:p>
          <a:p>
            <a:pPr marL="457200" indent="-228600">
              <a:lnSpc>
                <a:spcPct val="90000"/>
              </a:lnSpc>
              <a:spcAft>
                <a:spcPts val="600"/>
              </a:spcAft>
              <a:buFont typeface="Arial" panose="020B0604020202020204" pitchFamily="34" charset="0"/>
              <a:buChar char="•"/>
              <a:defRPr/>
            </a:pPr>
            <a:r>
              <a:rPr lang="en-US" sz="2800"/>
              <a:t>Have regard to the adult </a:t>
            </a:r>
            <a:r>
              <a:rPr lang="en-US" sz="2800" b="1"/>
              <a:t>participating as fully </a:t>
            </a:r>
            <a:r>
              <a:rPr lang="en-US" sz="2800"/>
              <a:t>as possible </a:t>
            </a:r>
            <a:r>
              <a:rPr lang="en-US" sz="2800" b="1"/>
              <a:t>and</a:t>
            </a:r>
            <a:r>
              <a:rPr lang="en-US" sz="2800"/>
              <a:t> providing the adult with </a:t>
            </a:r>
            <a:r>
              <a:rPr lang="en-US" sz="2800" b="1"/>
              <a:t>information</a:t>
            </a:r>
            <a:r>
              <a:rPr lang="en-US" sz="2800"/>
              <a:t> and </a:t>
            </a:r>
            <a:r>
              <a:rPr lang="en-US" sz="2800" b="1"/>
              <a:t>support</a:t>
            </a:r>
            <a:r>
              <a:rPr lang="en-US" sz="2800"/>
              <a:t> as is necessary to enable them to participate </a:t>
            </a:r>
            <a:endParaRPr lang="en-US" sz="2800">
              <a:ea typeface="Calibri"/>
              <a:cs typeface="Calibri"/>
            </a:endParaRPr>
          </a:p>
          <a:p>
            <a:pPr marL="457200" indent="-228600">
              <a:lnSpc>
                <a:spcPct val="90000"/>
              </a:lnSpc>
              <a:spcAft>
                <a:spcPts val="600"/>
              </a:spcAft>
              <a:buFont typeface="Arial" panose="020B0604020202020204" pitchFamily="34" charset="0"/>
              <a:buChar char="•"/>
              <a:defRPr/>
            </a:pPr>
            <a:r>
              <a:rPr lang="en-US" sz="2800"/>
              <a:t>Ensure the adult is </a:t>
            </a:r>
            <a:r>
              <a:rPr lang="en-US" sz="2800" b="1"/>
              <a:t>not treated less </a:t>
            </a:r>
            <a:r>
              <a:rPr lang="en-US" sz="2800" b="1" err="1"/>
              <a:t>favourably</a:t>
            </a:r>
            <a:r>
              <a:rPr lang="en-US" sz="2800" b="1"/>
              <a:t> </a:t>
            </a:r>
            <a:r>
              <a:rPr lang="en-US" sz="2800"/>
              <a:t>than any other adults in a comparable situation; </a:t>
            </a:r>
            <a:r>
              <a:rPr lang="en-US" sz="2800" i="1"/>
              <a:t>and </a:t>
            </a:r>
            <a:endParaRPr lang="en-US" sz="2800" i="1">
              <a:ea typeface="Calibri"/>
              <a:cs typeface="Calibri"/>
            </a:endParaRPr>
          </a:p>
          <a:p>
            <a:pPr marL="457200" indent="-228600">
              <a:lnSpc>
                <a:spcPct val="90000"/>
              </a:lnSpc>
              <a:spcAft>
                <a:spcPts val="600"/>
              </a:spcAft>
              <a:buFont typeface="Arial" panose="020B0604020202020204" pitchFamily="34" charset="0"/>
              <a:buChar char="•"/>
              <a:defRPr/>
            </a:pPr>
            <a:r>
              <a:rPr lang="en-US" sz="2800"/>
              <a:t>Take account the adult’s </a:t>
            </a:r>
            <a:r>
              <a:rPr lang="en-US" sz="2800" b="1"/>
              <a:t>abilities, background and characteristics</a:t>
            </a:r>
            <a:endParaRPr lang="en-US" sz="2800"/>
          </a:p>
        </p:txBody>
      </p:sp>
    </p:spTree>
    <p:extLst>
      <p:ext uri="{BB962C8B-B14F-4D97-AF65-F5344CB8AC3E}">
        <p14:creationId xmlns:p14="http://schemas.microsoft.com/office/powerpoint/2010/main" val="424915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6B431-95E2-9040-8DB2-B842D38B32A9}"/>
              </a:ext>
            </a:extLst>
          </p:cNvPr>
          <p:cNvSpPr>
            <a:spLocks noGrp="1"/>
          </p:cNvSpPr>
          <p:nvPr>
            <p:ph type="title"/>
          </p:nvPr>
        </p:nvSpPr>
        <p:spPr>
          <a:xfrm>
            <a:off x="8079978" y="741391"/>
            <a:ext cx="3369234" cy="1616203"/>
          </a:xfrm>
        </p:spPr>
        <p:txBody>
          <a:bodyPr anchor="b">
            <a:normAutofit/>
          </a:bodyPr>
          <a:lstStyle/>
          <a:p>
            <a:endParaRPr lang="en-US" sz="3200"/>
          </a:p>
        </p:txBody>
      </p:sp>
      <p:pic>
        <p:nvPicPr>
          <p:cNvPr id="5" name="Picture 4" descr="Magnifying glass and question mark">
            <a:extLst>
              <a:ext uri="{FF2B5EF4-FFF2-40B4-BE49-F238E27FC236}">
                <a16:creationId xmlns:a16="http://schemas.microsoft.com/office/drawing/2014/main" id="{F040840D-3FE2-2F42-335C-4019CD19BC56}"/>
              </a:ext>
            </a:extLst>
          </p:cNvPr>
          <p:cNvPicPr>
            <a:picLocks noChangeAspect="1"/>
          </p:cNvPicPr>
          <p:nvPr/>
        </p:nvPicPr>
        <p:blipFill>
          <a:blip r:embed="rId3" cstate="hqprint">
            <a:extLst>
              <a:ext uri="{28A0092B-C50C-407E-A947-70E740481C1C}">
                <a14:useLocalDpi xmlns:a14="http://schemas.microsoft.com/office/drawing/2010/main"/>
              </a:ext>
            </a:extLst>
          </a:blip>
          <a:srcRect b="-2"/>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8E5A8457-3F92-4949-ABA9-74648D6BA0A2}"/>
              </a:ext>
            </a:extLst>
          </p:cNvPr>
          <p:cNvSpPr>
            <a:spLocks noGrp="1"/>
          </p:cNvSpPr>
          <p:nvPr>
            <p:ph idx="1"/>
          </p:nvPr>
        </p:nvSpPr>
        <p:spPr>
          <a:xfrm>
            <a:off x="8079978" y="2533476"/>
            <a:ext cx="3369234" cy="3447832"/>
          </a:xfrm>
        </p:spPr>
        <p:txBody>
          <a:bodyPr anchor="t">
            <a:normAutofit/>
          </a:bodyPr>
          <a:lstStyle/>
          <a:p>
            <a:pPr marL="0" indent="0">
              <a:buNone/>
            </a:pPr>
            <a:r>
              <a:rPr lang="en-US" sz="2000" b="1"/>
              <a:t>Based on the principles of the act, what are some of the dilemmas for you? </a:t>
            </a:r>
          </a:p>
        </p:txBody>
      </p:sp>
    </p:spTree>
    <p:extLst>
      <p:ext uri="{BB962C8B-B14F-4D97-AF65-F5344CB8AC3E}">
        <p14:creationId xmlns:p14="http://schemas.microsoft.com/office/powerpoint/2010/main" val="285775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solidFill>
                  <a:schemeClr val="bg1"/>
                </a:solidFill>
                <a:latin typeface="Century Gothic" panose="020B0502020202020204" pitchFamily="34" charset="0"/>
              </a:rPr>
              <a:t>Group Discussion…</a:t>
            </a:r>
          </a:p>
        </p:txBody>
      </p:sp>
      <p:sp>
        <p:nvSpPr>
          <p:cNvPr id="3" name="Content Placeholder 2"/>
          <p:cNvSpPr>
            <a:spLocks noGrp="1"/>
          </p:cNvSpPr>
          <p:nvPr>
            <p:ph idx="1"/>
          </p:nvPr>
        </p:nvSpPr>
        <p:spPr>
          <a:xfrm>
            <a:off x="379141" y="1427356"/>
            <a:ext cx="11574966" cy="6646127"/>
          </a:xfrm>
        </p:spPr>
        <p:txBody>
          <a:bodyPr>
            <a:normAutofit fontScale="40000" lnSpcReduction="20000"/>
          </a:bodyPr>
          <a:lstStyle/>
          <a:p>
            <a:pPr marL="0" indent="0" algn="ctr">
              <a:buNone/>
            </a:pPr>
            <a:endParaRPr lang="en-GB" sz="5700" b="1">
              <a:solidFill>
                <a:schemeClr val="bg1"/>
              </a:solidFill>
            </a:endParaRPr>
          </a:p>
          <a:p>
            <a:pPr marL="0" indent="0" algn="ctr">
              <a:buNone/>
            </a:pPr>
            <a:endParaRPr lang="en-GB" sz="9300" b="1">
              <a:solidFill>
                <a:schemeClr val="bg1"/>
              </a:solidFill>
            </a:endParaRPr>
          </a:p>
          <a:p>
            <a:pPr marL="0" indent="0" algn="ctr">
              <a:buNone/>
            </a:pPr>
            <a:r>
              <a:rPr lang="en-GB" sz="9300" b="1">
                <a:solidFill>
                  <a:schemeClr val="bg1"/>
                </a:solidFill>
              </a:rPr>
              <a:t>Is the right to “self-determination” favoured over the right to be protected or vice-versa? </a:t>
            </a:r>
          </a:p>
          <a:p>
            <a:pPr marL="0" indent="0" algn="ctr">
              <a:buNone/>
            </a:pPr>
            <a:endParaRPr lang="en-GB" sz="9300" b="1">
              <a:solidFill>
                <a:schemeClr val="bg1"/>
              </a:solidFill>
            </a:endParaRPr>
          </a:p>
          <a:p>
            <a:pPr marL="0" indent="0" algn="ctr">
              <a:buNone/>
            </a:pPr>
            <a:r>
              <a:rPr lang="en-GB" sz="9300" b="1">
                <a:solidFill>
                  <a:schemeClr val="bg1"/>
                </a:solidFill>
              </a:rPr>
              <a:t>Are these ”competing” rights? </a:t>
            </a:r>
          </a:p>
          <a:p>
            <a:pPr marL="0" indent="0" algn="ctr">
              <a:buNone/>
            </a:pPr>
            <a:endParaRPr lang="en-GB" sz="9300" b="1">
              <a:solidFill>
                <a:schemeClr val="bg1"/>
              </a:solidFill>
            </a:endParaRPr>
          </a:p>
          <a:p>
            <a:pPr marL="0" indent="0" algn="ctr">
              <a:buNone/>
            </a:pPr>
            <a:r>
              <a:rPr lang="en-GB" sz="9300" b="1">
                <a:solidFill>
                  <a:schemeClr val="bg1"/>
                </a:solidFill>
              </a:rPr>
              <a:t>Can intervention be </a:t>
            </a:r>
            <a:r>
              <a:rPr lang="en-GB" sz="9300" b="1">
                <a:solidFill>
                  <a:schemeClr val="accent4"/>
                </a:solidFill>
              </a:rPr>
              <a:t>“more restrictive” </a:t>
            </a:r>
            <a:r>
              <a:rPr lang="en-GB" sz="9300" b="1">
                <a:solidFill>
                  <a:schemeClr val="bg1"/>
                </a:solidFill>
              </a:rPr>
              <a:t>in the short term to promote </a:t>
            </a:r>
            <a:r>
              <a:rPr lang="en-GB" sz="9300" b="1">
                <a:solidFill>
                  <a:schemeClr val="accent4"/>
                </a:solidFill>
              </a:rPr>
              <a:t>autonomy/self-determination </a:t>
            </a:r>
            <a:r>
              <a:rPr lang="en-GB" sz="9300" b="1">
                <a:solidFill>
                  <a:schemeClr val="bg1"/>
                </a:solidFill>
              </a:rPr>
              <a:t>in the long term?</a:t>
            </a:r>
          </a:p>
          <a:p>
            <a:pPr marL="0" indent="0" algn="ctr">
              <a:buNone/>
            </a:pPr>
            <a:endParaRPr lang="en-GB" b="1">
              <a:solidFill>
                <a:schemeClr val="bg1"/>
              </a:solidFill>
              <a:latin typeface="Century Gothic" panose="020B0502020202020204" pitchFamily="34" charset="0"/>
            </a:endParaRPr>
          </a:p>
          <a:p>
            <a:pPr marL="0" indent="0" algn="ctr">
              <a:buNone/>
            </a:pPr>
            <a:endParaRPr lang="en-GB" b="1">
              <a:solidFill>
                <a:schemeClr val="bg1"/>
              </a:solidFill>
              <a:latin typeface="Century Gothic" panose="020B0502020202020204" pitchFamily="34" charset="0"/>
            </a:endParaRPr>
          </a:p>
          <a:p>
            <a:pPr marL="0" indent="0" algn="ctr">
              <a:buNone/>
            </a:pPr>
            <a:endParaRPr lang="en-GB" b="1">
              <a:solidFill>
                <a:schemeClr val="bg1"/>
              </a:solidFill>
              <a:latin typeface="Century Gothic" panose="020B0502020202020204" pitchFamily="34" charset="0"/>
            </a:endParaRPr>
          </a:p>
          <a:p>
            <a:pPr marL="0" indent="0" algn="ctr">
              <a:buNone/>
            </a:pPr>
            <a:endParaRPr lang="en-GB" b="1">
              <a:solidFill>
                <a:schemeClr val="bg1"/>
              </a:solidFill>
              <a:latin typeface="Century Gothic" panose="020B0502020202020204" pitchFamily="34" charset="0"/>
            </a:endParaRPr>
          </a:p>
          <a:p>
            <a:pPr marL="0" indent="0" algn="ctr">
              <a:buNone/>
            </a:pPr>
            <a:endParaRPr lang="en-GB" b="1">
              <a:solidFill>
                <a:schemeClr val="bg1"/>
              </a:solidFill>
              <a:latin typeface="Century Gothic" panose="020B0502020202020204" pitchFamily="34" charset="0"/>
            </a:endParaRPr>
          </a:p>
          <a:p>
            <a:pPr marL="0" indent="0" algn="ctr">
              <a:buNone/>
            </a:pPr>
            <a:r>
              <a:rPr lang="en-GB" b="1">
                <a:solidFill>
                  <a:schemeClr val="bg1"/>
                </a:solidFill>
                <a:latin typeface="Century Gothic" panose="020B0502020202020204" pitchFamily="34" charset="0"/>
              </a:rPr>
              <a:t> </a:t>
            </a:r>
          </a:p>
          <a:p>
            <a:pPr marL="0" indent="0" algn="ctr">
              <a:buNone/>
            </a:pPr>
            <a:endParaRPr lang="en-GB" b="1">
              <a:solidFill>
                <a:schemeClr val="bg1"/>
              </a:solidFill>
              <a:latin typeface="Century Gothic" panose="020B0502020202020204" pitchFamily="34" charset="0"/>
            </a:endParaRPr>
          </a:p>
          <a:p>
            <a:pPr marL="0" indent="0" algn="ctr">
              <a:buNone/>
            </a:pPr>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98540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75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7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630ab1-b8c0-4595-9aa9-5caa74ab53bd">
      <Terms xmlns="http://schemas.microsoft.com/office/infopath/2007/PartnerControls"/>
    </lcf76f155ced4ddcb4097134ff3c332f>
    <TaxCatchAll xmlns="e3eb3c65-af2b-4739-b17b-163b3d9b87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0C2240CC84774EB1E026B2FFF9CEA7" ma:contentTypeVersion="16" ma:contentTypeDescription="Create a new document." ma:contentTypeScope="" ma:versionID="5907507e2af09dae5a3bf8770e78bbf8">
  <xsd:schema xmlns:xsd="http://www.w3.org/2001/XMLSchema" xmlns:xs="http://www.w3.org/2001/XMLSchema" xmlns:p="http://schemas.microsoft.com/office/2006/metadata/properties" xmlns:ns2="6b630ab1-b8c0-4595-9aa9-5caa74ab53bd" xmlns:ns3="e3eb3c65-af2b-4739-b17b-163b3d9b8758" targetNamespace="http://schemas.microsoft.com/office/2006/metadata/properties" ma:root="true" ma:fieldsID="a9faa0746f75c05f301c12f96598962a" ns2:_="" ns3:_="">
    <xsd:import namespace="6b630ab1-b8c0-4595-9aa9-5caa74ab53bd"/>
    <xsd:import namespace="e3eb3c65-af2b-4739-b17b-163b3d9b87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30ab1-b8c0-4595-9aa9-5caa74ab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68f6ed1-2845-4a53-be4b-b0f4dab87cff"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eb3c65-af2b-4739-b17b-163b3d9b875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9ff17a0-39fc-4ba1-befb-5a73f91cee33}" ma:internalName="TaxCatchAll" ma:showField="CatchAllData" ma:web="e3eb3c65-af2b-4739-b17b-163b3d9b87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62CBA2-8DB5-4721-BE69-C5677893E51D}">
  <ds:schemaRefs>
    <ds:schemaRef ds:uri="http://schemas.microsoft.com/sharepoint/v3/contenttype/forms"/>
  </ds:schemaRefs>
</ds:datastoreItem>
</file>

<file path=customXml/itemProps2.xml><?xml version="1.0" encoding="utf-8"?>
<ds:datastoreItem xmlns:ds="http://schemas.openxmlformats.org/officeDocument/2006/customXml" ds:itemID="{ABA34805-C752-4F8C-9B04-2F7B4B2EC038}">
  <ds:schemaRefs>
    <ds:schemaRef ds:uri="http://schemas.microsoft.com/office/2006/documentManagement/types"/>
    <ds:schemaRef ds:uri="e3eb3c65-af2b-4739-b17b-163b3d9b8758"/>
    <ds:schemaRef ds:uri="http://purl.org/dc/terms/"/>
    <ds:schemaRef ds:uri="http://schemas.microsoft.com/office/infopath/2007/PartnerControls"/>
    <ds:schemaRef ds:uri="http://schemas.openxmlformats.org/package/2006/metadata/core-properties"/>
    <ds:schemaRef ds:uri="http://purl.org/dc/elements/1.1/"/>
    <ds:schemaRef ds:uri="http://www.w3.org/XML/1998/namespace"/>
    <ds:schemaRef ds:uri="6b630ab1-b8c0-4595-9aa9-5caa74ab53b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715E507-1616-410E-A227-C549326544E8}">
  <ds:schemaRefs>
    <ds:schemaRef ds:uri="6b630ab1-b8c0-4595-9aa9-5caa74ab53bd"/>
    <ds:schemaRef ds:uri="e3eb3c65-af2b-4739-b17b-163b3d9b87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TotalTime>
  <Words>4416</Words>
  <Application>Microsoft Macintosh PowerPoint</Application>
  <PresentationFormat>Widescreen</PresentationFormat>
  <Paragraphs>312</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Arial,Sans-Serif</vt:lpstr>
      <vt:lpstr>Arial</vt:lpstr>
      <vt:lpstr>Calibri</vt:lpstr>
      <vt:lpstr>Calibri Light</vt:lpstr>
      <vt:lpstr>Century Gothic</vt:lpstr>
      <vt:lpstr>Futura</vt:lpstr>
      <vt:lpstr>Futura Medium</vt:lpstr>
      <vt:lpstr>Office Theme</vt:lpstr>
      <vt:lpstr>Tayside Adult Support and Protection Defensible Decision-Making </vt:lpstr>
      <vt:lpstr> Welcome Back &amp; Checking In </vt:lpstr>
      <vt:lpstr>Todays Overview </vt:lpstr>
      <vt:lpstr>Tasks From Last Session</vt:lpstr>
      <vt:lpstr>Definitions of Defensible Decision Making</vt:lpstr>
      <vt:lpstr>Principles of the Act </vt:lpstr>
      <vt:lpstr>Principles of the Act  </vt:lpstr>
      <vt:lpstr>PowerPoint Presentation</vt:lpstr>
      <vt:lpstr>Group Discussion…</vt:lpstr>
      <vt:lpstr>Hindsight Fallacy </vt:lpstr>
      <vt:lpstr>Mrs A. Referral </vt:lpstr>
      <vt:lpstr>Case Study Section 2 </vt:lpstr>
      <vt:lpstr>What does the guidance say?</vt:lpstr>
      <vt:lpstr>Why do we do what we do?</vt:lpstr>
      <vt:lpstr>Tea break</vt:lpstr>
      <vt:lpstr>Six Hat Thinking</vt:lpstr>
      <vt:lpstr>PowerPoint Presentation</vt:lpstr>
      <vt:lpstr>Case Study… 4 minutes per hat…(breakout rooms)</vt:lpstr>
      <vt:lpstr>Professional Curiosity  (Lifting the lid on Pandora's Box, Sage, 2022)</vt:lpstr>
      <vt:lpstr>Professional Curiosity (Look, Listen, Ask, Clarify) (Tayside Multi Agency Guidance) </vt:lpstr>
      <vt:lpstr>Professional Curiosity </vt:lpstr>
      <vt:lpstr>PowerPoint Presentation</vt:lpstr>
      <vt:lpstr>Case Dynamics   </vt:lpstr>
      <vt:lpstr>Professional Issues </vt:lpstr>
      <vt:lpstr>Organisational Issues  </vt:lpstr>
      <vt:lpstr>Professional Curiosity Barriers</vt:lpstr>
      <vt:lpstr>Planning Professional Curious Conversations</vt:lpstr>
      <vt:lpstr>Checking Out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hart</dc:creator>
  <cp:lastModifiedBy>Jeanette Sutton</cp:lastModifiedBy>
  <cp:revision>29</cp:revision>
  <cp:lastPrinted>2019-10-29T22:32:57Z</cp:lastPrinted>
  <dcterms:created xsi:type="dcterms:W3CDTF">2019-04-18T09:52:09Z</dcterms:created>
  <dcterms:modified xsi:type="dcterms:W3CDTF">2025-06-30T11:13:32Z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0x010100540C2240CC84774EB1E026B2FFF9CEA7</vt:lpwstr>
  </property>
  <property fmtid="{D5CDD505-2E9C-101B-9397-08002B2CF9AE}" pid="3" name="MediaServiceImageTags">
    <vt:lpwstr/>
  </property>
</Properties>
</file>