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4"/>
  </p:notesMasterIdLst>
  <p:handoutMasterIdLst>
    <p:handoutMasterId r:id="rId55"/>
  </p:handoutMasterIdLst>
  <p:sldIdLst>
    <p:sldId id="256" r:id="rId2"/>
    <p:sldId id="304" r:id="rId3"/>
    <p:sldId id="258" r:id="rId4"/>
    <p:sldId id="303" r:id="rId5"/>
    <p:sldId id="262" r:id="rId6"/>
    <p:sldId id="305" r:id="rId7"/>
    <p:sldId id="329" r:id="rId8"/>
    <p:sldId id="264" r:id="rId9"/>
    <p:sldId id="330" r:id="rId10"/>
    <p:sldId id="331" r:id="rId11"/>
    <p:sldId id="265" r:id="rId12"/>
    <p:sldId id="315" r:id="rId13"/>
    <p:sldId id="316" r:id="rId14"/>
    <p:sldId id="566" r:id="rId15"/>
    <p:sldId id="567" r:id="rId16"/>
    <p:sldId id="563" r:id="rId17"/>
    <p:sldId id="564" r:id="rId18"/>
    <p:sldId id="574" r:id="rId19"/>
    <p:sldId id="328" r:id="rId20"/>
    <p:sldId id="496" r:id="rId21"/>
    <p:sldId id="497" r:id="rId22"/>
    <p:sldId id="291" r:id="rId23"/>
    <p:sldId id="266" r:id="rId24"/>
    <p:sldId id="318" r:id="rId25"/>
    <p:sldId id="271" r:id="rId26"/>
    <p:sldId id="274" r:id="rId27"/>
    <p:sldId id="310" r:id="rId28"/>
    <p:sldId id="325" r:id="rId29"/>
    <p:sldId id="275" r:id="rId30"/>
    <p:sldId id="278" r:id="rId31"/>
    <p:sldId id="279" r:id="rId32"/>
    <p:sldId id="280" r:id="rId33"/>
    <p:sldId id="286" r:id="rId34"/>
    <p:sldId id="287" r:id="rId35"/>
    <p:sldId id="288" r:id="rId36"/>
    <p:sldId id="320" r:id="rId37"/>
    <p:sldId id="576" r:id="rId38"/>
    <p:sldId id="319" r:id="rId39"/>
    <p:sldId id="282" r:id="rId40"/>
    <p:sldId id="311" r:id="rId41"/>
    <p:sldId id="283" r:id="rId42"/>
    <p:sldId id="568" r:id="rId43"/>
    <p:sldId id="569" r:id="rId44"/>
    <p:sldId id="570" r:id="rId45"/>
    <p:sldId id="571" r:id="rId46"/>
    <p:sldId id="572" r:id="rId47"/>
    <p:sldId id="285" r:id="rId48"/>
    <p:sldId id="573" r:id="rId49"/>
    <p:sldId id="259" r:id="rId50"/>
    <p:sldId id="260" r:id="rId51"/>
    <p:sldId id="261" r:id="rId52"/>
    <p:sldId id="313" r:id="rId5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57CD6EF-0739-4A19-B535-82EEDFB29551}">
          <p14:sldIdLst>
            <p14:sldId id="256"/>
            <p14:sldId id="304"/>
            <p14:sldId id="258"/>
            <p14:sldId id="303"/>
            <p14:sldId id="262"/>
            <p14:sldId id="305"/>
            <p14:sldId id="329"/>
            <p14:sldId id="264"/>
            <p14:sldId id="330"/>
            <p14:sldId id="331"/>
            <p14:sldId id="265"/>
            <p14:sldId id="315"/>
            <p14:sldId id="316"/>
            <p14:sldId id="566"/>
            <p14:sldId id="567"/>
            <p14:sldId id="563"/>
            <p14:sldId id="564"/>
            <p14:sldId id="574"/>
            <p14:sldId id="328"/>
            <p14:sldId id="496"/>
            <p14:sldId id="497"/>
            <p14:sldId id="291"/>
            <p14:sldId id="266"/>
            <p14:sldId id="318"/>
            <p14:sldId id="271"/>
            <p14:sldId id="274"/>
            <p14:sldId id="310"/>
            <p14:sldId id="325"/>
            <p14:sldId id="275"/>
            <p14:sldId id="278"/>
            <p14:sldId id="279"/>
            <p14:sldId id="280"/>
            <p14:sldId id="286"/>
            <p14:sldId id="287"/>
            <p14:sldId id="288"/>
            <p14:sldId id="320"/>
            <p14:sldId id="576"/>
            <p14:sldId id="319"/>
            <p14:sldId id="282"/>
            <p14:sldId id="311"/>
            <p14:sldId id="283"/>
            <p14:sldId id="568"/>
            <p14:sldId id="569"/>
            <p14:sldId id="570"/>
            <p14:sldId id="571"/>
            <p14:sldId id="572"/>
            <p14:sldId id="285"/>
            <p14:sldId id="573"/>
            <p14:sldId id="259"/>
            <p14:sldId id="260"/>
            <p14:sldId id="261"/>
            <p14:sldId id="3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5A0D6C-E263-49E9-8EAC-3A042CC350DC}" v="195" dt="2024-02-15T15:56:42.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66" autoAdjust="0"/>
    <p:restoredTop sz="73684" autoAdjust="0"/>
  </p:normalViewPr>
  <p:slideViewPr>
    <p:cSldViewPr snapToGrid="0">
      <p:cViewPr varScale="1">
        <p:scale>
          <a:sx n="63" d="100"/>
          <a:sy n="63" d="100"/>
        </p:scale>
        <p:origin x="1260" y="78"/>
      </p:cViewPr>
      <p:guideLst/>
    </p:cSldViewPr>
  </p:slideViewPr>
  <p:notesTextViewPr>
    <p:cViewPr>
      <p:scale>
        <a:sx n="1" d="1"/>
        <a:sy n="1" d="1"/>
      </p:scale>
      <p:origin x="0" y="0"/>
    </p:cViewPr>
  </p:notesTextViewPr>
  <p:sorterViewPr>
    <p:cViewPr varScale="1">
      <p:scale>
        <a:sx n="100" d="100"/>
        <a:sy n="100" d="100"/>
      </p:scale>
      <p:origin x="0" y="-19555"/>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FF230E-B1FF-41CB-88CC-3D92BB2346CC}" type="doc">
      <dgm:prSet loTypeId="urn:microsoft.com/office/officeart/2009/layout/CircleArrowProcess" loCatId="cycle" qsTypeId="urn:microsoft.com/office/officeart/2005/8/quickstyle/simple1" qsCatId="simple" csTypeId="urn:microsoft.com/office/officeart/2005/8/colors/accent2_3" csCatId="accent2" phldr="1"/>
      <dgm:spPr/>
      <dgm:t>
        <a:bodyPr/>
        <a:lstStyle/>
        <a:p>
          <a:endParaRPr lang="en-GB"/>
        </a:p>
      </dgm:t>
    </dgm:pt>
    <dgm:pt modelId="{AA0BDD08-437F-4A66-8251-84095176F2C0}">
      <dgm:prSet phldrT="[Text]"/>
      <dgm:spPr/>
      <dgm:t>
        <a:bodyPr/>
        <a:lstStyle/>
        <a:p>
          <a:r>
            <a:rPr lang="en-GB" dirty="0"/>
            <a:t>Undue Pressure</a:t>
          </a:r>
        </a:p>
      </dgm:t>
    </dgm:pt>
    <dgm:pt modelId="{6A967B2F-3F0C-4187-AE14-9E8C972376CA}" type="parTrans" cxnId="{6EFA9665-F59A-4EFF-8804-A7E63B25C70B}">
      <dgm:prSet/>
      <dgm:spPr/>
      <dgm:t>
        <a:bodyPr/>
        <a:lstStyle/>
        <a:p>
          <a:endParaRPr lang="en-GB"/>
        </a:p>
      </dgm:t>
    </dgm:pt>
    <dgm:pt modelId="{AA68B575-5627-44D8-80E8-05630A026B1B}" type="sibTrans" cxnId="{6EFA9665-F59A-4EFF-8804-A7E63B25C70B}">
      <dgm:prSet/>
      <dgm:spPr/>
      <dgm:t>
        <a:bodyPr/>
        <a:lstStyle/>
        <a:p>
          <a:endParaRPr lang="en-GB"/>
        </a:p>
      </dgm:t>
    </dgm:pt>
    <dgm:pt modelId="{19615C6D-97FC-4B75-B136-76F02B2B56F3}">
      <dgm:prSet phldrT="[Text]"/>
      <dgm:spPr/>
      <dgm:t>
        <a:bodyPr/>
        <a:lstStyle/>
        <a:p>
          <a:r>
            <a:rPr lang="en-GB" dirty="0"/>
            <a:t>Disguised Compliance</a:t>
          </a:r>
        </a:p>
      </dgm:t>
    </dgm:pt>
    <dgm:pt modelId="{D83886E0-C0D3-48B4-8EAF-3369A41CED44}" type="parTrans" cxnId="{7D03244B-A285-4D44-AC4A-4EE9B490B45B}">
      <dgm:prSet/>
      <dgm:spPr/>
      <dgm:t>
        <a:bodyPr/>
        <a:lstStyle/>
        <a:p>
          <a:endParaRPr lang="en-GB"/>
        </a:p>
      </dgm:t>
    </dgm:pt>
    <dgm:pt modelId="{41C04281-FBCA-490B-86A2-A0A019CCB53F}" type="sibTrans" cxnId="{7D03244B-A285-4D44-AC4A-4EE9B490B45B}">
      <dgm:prSet/>
      <dgm:spPr/>
      <dgm:t>
        <a:bodyPr/>
        <a:lstStyle/>
        <a:p>
          <a:endParaRPr lang="en-GB"/>
        </a:p>
      </dgm:t>
    </dgm:pt>
    <dgm:pt modelId="{B15B87A7-08A2-4910-84AB-00E87DD08BD4}">
      <dgm:prSet phldrT="[Text]"/>
      <dgm:spPr/>
      <dgm:t>
        <a:bodyPr/>
        <a:lstStyle/>
        <a:p>
          <a:r>
            <a:rPr lang="en-GB" dirty="0"/>
            <a:t>Coercive Control</a:t>
          </a:r>
        </a:p>
      </dgm:t>
    </dgm:pt>
    <dgm:pt modelId="{26A44970-795D-41CE-8684-337F16048283}" type="parTrans" cxnId="{2A61FF88-3F3C-4D2E-BAF4-32AA0563E702}">
      <dgm:prSet/>
      <dgm:spPr/>
      <dgm:t>
        <a:bodyPr/>
        <a:lstStyle/>
        <a:p>
          <a:endParaRPr lang="en-GB"/>
        </a:p>
      </dgm:t>
    </dgm:pt>
    <dgm:pt modelId="{45DAAA40-25C0-49B3-9116-B4BF3513A6CF}" type="sibTrans" cxnId="{2A61FF88-3F3C-4D2E-BAF4-32AA0563E702}">
      <dgm:prSet/>
      <dgm:spPr/>
      <dgm:t>
        <a:bodyPr/>
        <a:lstStyle/>
        <a:p>
          <a:endParaRPr lang="en-GB"/>
        </a:p>
      </dgm:t>
    </dgm:pt>
    <dgm:pt modelId="{FF734708-1A39-4FB6-821D-ACBEC1979BD9}" type="pres">
      <dgm:prSet presAssocID="{CCFF230E-B1FF-41CB-88CC-3D92BB2346CC}" presName="Name0" presStyleCnt="0">
        <dgm:presLayoutVars>
          <dgm:chMax val="7"/>
          <dgm:chPref val="7"/>
          <dgm:dir/>
          <dgm:animLvl val="lvl"/>
        </dgm:presLayoutVars>
      </dgm:prSet>
      <dgm:spPr/>
    </dgm:pt>
    <dgm:pt modelId="{DDE7F55E-221A-4391-BF8A-5C09C027E9CD}" type="pres">
      <dgm:prSet presAssocID="{AA0BDD08-437F-4A66-8251-84095176F2C0}" presName="Accent1" presStyleCnt="0"/>
      <dgm:spPr/>
    </dgm:pt>
    <dgm:pt modelId="{59F331BE-B746-4697-9AA9-21B7D66AE42F}" type="pres">
      <dgm:prSet presAssocID="{AA0BDD08-437F-4A66-8251-84095176F2C0}" presName="Accent" presStyleLbl="node1" presStyleIdx="0" presStyleCnt="3"/>
      <dgm:spPr/>
    </dgm:pt>
    <dgm:pt modelId="{7FB17F6D-81B1-4952-96D3-D39A266351CD}" type="pres">
      <dgm:prSet presAssocID="{AA0BDD08-437F-4A66-8251-84095176F2C0}" presName="Parent1" presStyleLbl="revTx" presStyleIdx="0" presStyleCnt="3">
        <dgm:presLayoutVars>
          <dgm:chMax val="1"/>
          <dgm:chPref val="1"/>
          <dgm:bulletEnabled val="1"/>
        </dgm:presLayoutVars>
      </dgm:prSet>
      <dgm:spPr/>
    </dgm:pt>
    <dgm:pt modelId="{2BFA3FE3-D3CF-461F-B2A1-EB2D5E73AD37}" type="pres">
      <dgm:prSet presAssocID="{19615C6D-97FC-4B75-B136-76F02B2B56F3}" presName="Accent2" presStyleCnt="0"/>
      <dgm:spPr/>
    </dgm:pt>
    <dgm:pt modelId="{AEDBB077-EFDA-4DF4-9CC0-9D7CE157C1A5}" type="pres">
      <dgm:prSet presAssocID="{19615C6D-97FC-4B75-B136-76F02B2B56F3}" presName="Accent" presStyleLbl="node1" presStyleIdx="1" presStyleCnt="3"/>
      <dgm:spPr/>
    </dgm:pt>
    <dgm:pt modelId="{E030FFBE-74F5-4725-983D-6BC1159F34E1}" type="pres">
      <dgm:prSet presAssocID="{19615C6D-97FC-4B75-B136-76F02B2B56F3}" presName="Parent2" presStyleLbl="revTx" presStyleIdx="1" presStyleCnt="3">
        <dgm:presLayoutVars>
          <dgm:chMax val="1"/>
          <dgm:chPref val="1"/>
          <dgm:bulletEnabled val="1"/>
        </dgm:presLayoutVars>
      </dgm:prSet>
      <dgm:spPr/>
    </dgm:pt>
    <dgm:pt modelId="{B7E69436-27E1-4974-A588-290C65BACE3B}" type="pres">
      <dgm:prSet presAssocID="{B15B87A7-08A2-4910-84AB-00E87DD08BD4}" presName="Accent3" presStyleCnt="0"/>
      <dgm:spPr/>
    </dgm:pt>
    <dgm:pt modelId="{488900A8-E3D9-4F75-A046-575C3E9B6F9B}" type="pres">
      <dgm:prSet presAssocID="{B15B87A7-08A2-4910-84AB-00E87DD08BD4}" presName="Accent" presStyleLbl="node1" presStyleIdx="2" presStyleCnt="3"/>
      <dgm:spPr/>
    </dgm:pt>
    <dgm:pt modelId="{702C27C5-10DD-47E5-A87B-FD1D92040AE2}" type="pres">
      <dgm:prSet presAssocID="{B15B87A7-08A2-4910-84AB-00E87DD08BD4}" presName="Parent3" presStyleLbl="revTx" presStyleIdx="2" presStyleCnt="3">
        <dgm:presLayoutVars>
          <dgm:chMax val="1"/>
          <dgm:chPref val="1"/>
          <dgm:bulletEnabled val="1"/>
        </dgm:presLayoutVars>
      </dgm:prSet>
      <dgm:spPr/>
    </dgm:pt>
  </dgm:ptLst>
  <dgm:cxnLst>
    <dgm:cxn modelId="{0FFB8B2E-A010-4F24-9BA5-6D471AC7F8D3}" type="presOf" srcId="{CCFF230E-B1FF-41CB-88CC-3D92BB2346CC}" destId="{FF734708-1A39-4FB6-821D-ACBEC1979BD9}" srcOrd="0" destOrd="0" presId="urn:microsoft.com/office/officeart/2009/layout/CircleArrowProcess"/>
    <dgm:cxn modelId="{6EFA9665-F59A-4EFF-8804-A7E63B25C70B}" srcId="{CCFF230E-B1FF-41CB-88CC-3D92BB2346CC}" destId="{AA0BDD08-437F-4A66-8251-84095176F2C0}" srcOrd="0" destOrd="0" parTransId="{6A967B2F-3F0C-4187-AE14-9E8C972376CA}" sibTransId="{AA68B575-5627-44D8-80E8-05630A026B1B}"/>
    <dgm:cxn modelId="{7D03244B-A285-4D44-AC4A-4EE9B490B45B}" srcId="{CCFF230E-B1FF-41CB-88CC-3D92BB2346CC}" destId="{19615C6D-97FC-4B75-B136-76F02B2B56F3}" srcOrd="1" destOrd="0" parTransId="{D83886E0-C0D3-48B4-8EAF-3369A41CED44}" sibTransId="{41C04281-FBCA-490B-86A2-A0A019CCB53F}"/>
    <dgm:cxn modelId="{07BC6C78-0BE0-4514-9F8B-1E9BC2CB5B60}" type="presOf" srcId="{19615C6D-97FC-4B75-B136-76F02B2B56F3}" destId="{E030FFBE-74F5-4725-983D-6BC1159F34E1}" srcOrd="0" destOrd="0" presId="urn:microsoft.com/office/officeart/2009/layout/CircleArrowProcess"/>
    <dgm:cxn modelId="{2A61FF88-3F3C-4D2E-BAF4-32AA0563E702}" srcId="{CCFF230E-B1FF-41CB-88CC-3D92BB2346CC}" destId="{B15B87A7-08A2-4910-84AB-00E87DD08BD4}" srcOrd="2" destOrd="0" parTransId="{26A44970-795D-41CE-8684-337F16048283}" sibTransId="{45DAAA40-25C0-49B3-9116-B4BF3513A6CF}"/>
    <dgm:cxn modelId="{8B87E5BD-BBEC-428A-8569-D11D1BDC51B3}" type="presOf" srcId="{B15B87A7-08A2-4910-84AB-00E87DD08BD4}" destId="{702C27C5-10DD-47E5-A87B-FD1D92040AE2}" srcOrd="0" destOrd="0" presId="urn:microsoft.com/office/officeart/2009/layout/CircleArrowProcess"/>
    <dgm:cxn modelId="{E01FC7F9-11E7-407D-B9ED-F5FDD23E5CB2}" type="presOf" srcId="{AA0BDD08-437F-4A66-8251-84095176F2C0}" destId="{7FB17F6D-81B1-4952-96D3-D39A266351CD}" srcOrd="0" destOrd="0" presId="urn:microsoft.com/office/officeart/2009/layout/CircleArrowProcess"/>
    <dgm:cxn modelId="{C2A44817-1B58-46C1-AC96-A10A5CF1E4F2}" type="presParOf" srcId="{FF734708-1A39-4FB6-821D-ACBEC1979BD9}" destId="{DDE7F55E-221A-4391-BF8A-5C09C027E9CD}" srcOrd="0" destOrd="0" presId="urn:microsoft.com/office/officeart/2009/layout/CircleArrowProcess"/>
    <dgm:cxn modelId="{DB052F20-1FAB-4487-BDD9-4A387DD87DD9}" type="presParOf" srcId="{DDE7F55E-221A-4391-BF8A-5C09C027E9CD}" destId="{59F331BE-B746-4697-9AA9-21B7D66AE42F}" srcOrd="0" destOrd="0" presId="urn:microsoft.com/office/officeart/2009/layout/CircleArrowProcess"/>
    <dgm:cxn modelId="{5AA610E3-1E37-4033-B6CD-0BEC1490F2C2}" type="presParOf" srcId="{FF734708-1A39-4FB6-821D-ACBEC1979BD9}" destId="{7FB17F6D-81B1-4952-96D3-D39A266351CD}" srcOrd="1" destOrd="0" presId="urn:microsoft.com/office/officeart/2009/layout/CircleArrowProcess"/>
    <dgm:cxn modelId="{F67DCB6B-FE6F-419D-B27F-43129A4A1645}" type="presParOf" srcId="{FF734708-1A39-4FB6-821D-ACBEC1979BD9}" destId="{2BFA3FE3-D3CF-461F-B2A1-EB2D5E73AD37}" srcOrd="2" destOrd="0" presId="urn:microsoft.com/office/officeart/2009/layout/CircleArrowProcess"/>
    <dgm:cxn modelId="{7A5E32FE-0284-4B69-B445-62868B36B23F}" type="presParOf" srcId="{2BFA3FE3-D3CF-461F-B2A1-EB2D5E73AD37}" destId="{AEDBB077-EFDA-4DF4-9CC0-9D7CE157C1A5}" srcOrd="0" destOrd="0" presId="urn:microsoft.com/office/officeart/2009/layout/CircleArrowProcess"/>
    <dgm:cxn modelId="{F7C92051-7AD3-4F19-8EE6-BA9F20FAFA1D}" type="presParOf" srcId="{FF734708-1A39-4FB6-821D-ACBEC1979BD9}" destId="{E030FFBE-74F5-4725-983D-6BC1159F34E1}" srcOrd="3" destOrd="0" presId="urn:microsoft.com/office/officeart/2009/layout/CircleArrowProcess"/>
    <dgm:cxn modelId="{6A068935-C744-409D-A4BA-B8BBE1FF90D4}" type="presParOf" srcId="{FF734708-1A39-4FB6-821D-ACBEC1979BD9}" destId="{B7E69436-27E1-4974-A588-290C65BACE3B}" srcOrd="4" destOrd="0" presId="urn:microsoft.com/office/officeart/2009/layout/CircleArrowProcess"/>
    <dgm:cxn modelId="{EA3655DB-EB89-4D52-BF33-D7F45EAC1F38}" type="presParOf" srcId="{B7E69436-27E1-4974-A588-290C65BACE3B}" destId="{488900A8-E3D9-4F75-A046-575C3E9B6F9B}" srcOrd="0" destOrd="0" presId="urn:microsoft.com/office/officeart/2009/layout/CircleArrowProcess"/>
    <dgm:cxn modelId="{73103A4D-1C6B-4918-A410-EAFACDC4CEF2}" type="presParOf" srcId="{FF734708-1A39-4FB6-821D-ACBEC1979BD9}" destId="{702C27C5-10DD-47E5-A87B-FD1D92040AE2}"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331BE-B746-4697-9AA9-21B7D66AE42F}">
      <dsp:nvSpPr>
        <dsp:cNvPr id="0" name=""/>
        <dsp:cNvSpPr/>
      </dsp:nvSpPr>
      <dsp:spPr>
        <a:xfrm>
          <a:off x="3122127" y="0"/>
          <a:ext cx="2608149" cy="2608546"/>
        </a:xfrm>
        <a:prstGeom prst="circularArrow">
          <a:avLst>
            <a:gd name="adj1" fmla="val 10980"/>
            <a:gd name="adj2" fmla="val 1142322"/>
            <a:gd name="adj3" fmla="val 4500000"/>
            <a:gd name="adj4" fmla="val 10800000"/>
            <a:gd name="adj5" fmla="val 12500"/>
          </a:avLst>
        </a:prstGeom>
        <a:solidFill>
          <a:schemeClr val="accent2">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B17F6D-81B1-4952-96D3-D39A266351CD}">
      <dsp:nvSpPr>
        <dsp:cNvPr id="0" name=""/>
        <dsp:cNvSpPr/>
      </dsp:nvSpPr>
      <dsp:spPr>
        <a:xfrm>
          <a:off x="3698614" y="941764"/>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Undue Pressure</a:t>
          </a:r>
        </a:p>
      </dsp:txBody>
      <dsp:txXfrm>
        <a:off x="3698614" y="941764"/>
        <a:ext cx="1449298" cy="724475"/>
      </dsp:txXfrm>
    </dsp:sp>
    <dsp:sp modelId="{AEDBB077-EFDA-4DF4-9CC0-9D7CE157C1A5}">
      <dsp:nvSpPr>
        <dsp:cNvPr id="0" name=""/>
        <dsp:cNvSpPr/>
      </dsp:nvSpPr>
      <dsp:spPr>
        <a:xfrm>
          <a:off x="2397723" y="1498803"/>
          <a:ext cx="2608149" cy="2608546"/>
        </a:xfrm>
        <a:prstGeom prst="leftCircularArrow">
          <a:avLst>
            <a:gd name="adj1" fmla="val 10980"/>
            <a:gd name="adj2" fmla="val 1142322"/>
            <a:gd name="adj3" fmla="val 6300000"/>
            <a:gd name="adj4" fmla="val 18900000"/>
            <a:gd name="adj5" fmla="val 12500"/>
          </a:avLst>
        </a:prstGeom>
        <a:solidFill>
          <a:schemeClr val="accent2">
            <a:shade val="80000"/>
            <a:hueOff val="42302"/>
            <a:satOff val="68"/>
            <a:lumOff val="121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30FFBE-74F5-4725-983D-6BC1159F34E1}">
      <dsp:nvSpPr>
        <dsp:cNvPr id="0" name=""/>
        <dsp:cNvSpPr/>
      </dsp:nvSpPr>
      <dsp:spPr>
        <a:xfrm>
          <a:off x="2977148" y="2449237"/>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Disguised Compliance</a:t>
          </a:r>
        </a:p>
      </dsp:txBody>
      <dsp:txXfrm>
        <a:off x="2977148" y="2449237"/>
        <a:ext cx="1449298" cy="724475"/>
      </dsp:txXfrm>
    </dsp:sp>
    <dsp:sp modelId="{488900A8-E3D9-4F75-A046-575C3E9B6F9B}">
      <dsp:nvSpPr>
        <dsp:cNvPr id="0" name=""/>
        <dsp:cNvSpPr/>
      </dsp:nvSpPr>
      <dsp:spPr>
        <a:xfrm>
          <a:off x="3307759" y="3176964"/>
          <a:ext cx="2240804" cy="2241702"/>
        </a:xfrm>
        <a:prstGeom prst="blockArc">
          <a:avLst>
            <a:gd name="adj1" fmla="val 13500000"/>
            <a:gd name="adj2" fmla="val 10800000"/>
            <a:gd name="adj3" fmla="val 12740"/>
          </a:avLst>
        </a:prstGeom>
        <a:solidFill>
          <a:schemeClr val="accent2">
            <a:shade val="80000"/>
            <a:hueOff val="84605"/>
            <a:satOff val="136"/>
            <a:lumOff val="2436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2C27C5-10DD-47E5-A87B-FD1D92040AE2}">
      <dsp:nvSpPr>
        <dsp:cNvPr id="0" name=""/>
        <dsp:cNvSpPr/>
      </dsp:nvSpPr>
      <dsp:spPr>
        <a:xfrm>
          <a:off x="3702042" y="3958878"/>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Coercive Control</a:t>
          </a:r>
        </a:p>
      </dsp:txBody>
      <dsp:txXfrm>
        <a:off x="3702042" y="3958878"/>
        <a:ext cx="1449298" cy="724475"/>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934D807-2406-4790-AC44-C5EE575FC183}" type="datetimeFigureOut">
              <a:rPr lang="en-GB" smtClean="0"/>
              <a:t>30/06/2025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566146A-D774-4BBA-BD0B-E8C49DFA9403}" type="slidenum">
              <a:rPr lang="en-GB" smtClean="0"/>
              <a:t>‹#›</a:t>
            </a:fld>
            <a:endParaRPr lang="en-GB"/>
          </a:p>
        </p:txBody>
      </p:sp>
    </p:spTree>
    <p:extLst>
      <p:ext uri="{BB962C8B-B14F-4D97-AF65-F5344CB8AC3E}">
        <p14:creationId xmlns:p14="http://schemas.microsoft.com/office/powerpoint/2010/main" val="3081834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FAB262A-6760-4A5E-870E-0F9D4DED005B}" type="datetimeFigureOut">
              <a:rPr lang="en-GB" smtClean="0"/>
              <a:t>30/06/2025</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0531728-5E74-46CE-8445-FF275FC9FEC3}" type="slidenum">
              <a:rPr lang="en-GB" smtClean="0"/>
              <a:t>‹#›</a:t>
            </a:fld>
            <a:endParaRPr lang="en-GB" dirty="0"/>
          </a:p>
        </p:txBody>
      </p:sp>
    </p:spTree>
    <p:extLst>
      <p:ext uri="{BB962C8B-B14F-4D97-AF65-F5344CB8AC3E}">
        <p14:creationId xmlns:p14="http://schemas.microsoft.com/office/powerpoint/2010/main" val="3362705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legislation.gov.uk/asp/2007/10/section/4"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1</a:t>
            </a:fld>
            <a:endParaRPr lang="en-GB" dirty="0"/>
          </a:p>
        </p:txBody>
      </p:sp>
    </p:spTree>
    <p:extLst>
      <p:ext uri="{BB962C8B-B14F-4D97-AF65-F5344CB8AC3E}">
        <p14:creationId xmlns:p14="http://schemas.microsoft.com/office/powerpoint/2010/main" val="4269790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200" b="1" i="0" u="none" strike="noStrike" kern="1200" baseline="0" dirty="0">
                <a:solidFill>
                  <a:schemeClr val="tx1"/>
                </a:solidFill>
                <a:latin typeface="Arial" panose="020B0604020202020204" pitchFamily="34" charset="0"/>
                <a:ea typeface="+mn-ea"/>
                <a:cs typeface="Arial" panose="020B0604020202020204" pitchFamily="34" charset="0"/>
              </a:rPr>
              <a:t>Facilitator’s Notes</a:t>
            </a:r>
          </a:p>
          <a:p>
            <a:r>
              <a:rPr lang="en-GB" sz="1200" b="0" i="0" u="none" strike="noStrike" kern="1200" baseline="0" dirty="0">
                <a:solidFill>
                  <a:schemeClr val="tx1"/>
                </a:solidFill>
                <a:latin typeface="+mn-lt"/>
                <a:ea typeface="+mn-ea"/>
                <a:cs typeface="+mn-cs"/>
              </a:rPr>
              <a:t>‘Unable’ is not further defined in the Act or guidance, but is defined in the Oxford</a:t>
            </a:r>
          </a:p>
          <a:p>
            <a:r>
              <a:rPr lang="en-GB" sz="1200" b="0" i="0" u="none" strike="noStrike" kern="1200" baseline="0" dirty="0">
                <a:solidFill>
                  <a:schemeClr val="tx1"/>
                </a:solidFill>
                <a:latin typeface="+mn-lt"/>
                <a:ea typeface="+mn-ea"/>
                <a:cs typeface="+mn-cs"/>
              </a:rPr>
              <a:t>English Dictionary as ‘Lacking the skill, means or opportunity to do something’. A distinction should therefore be drawn between an adult who lacks these skills</a:t>
            </a:r>
          </a:p>
          <a:p>
            <a:r>
              <a:rPr lang="en-GB" sz="1200" b="0" i="0" u="none" strike="noStrike" kern="1200" baseline="0" dirty="0">
                <a:solidFill>
                  <a:schemeClr val="tx1"/>
                </a:solidFill>
                <a:latin typeface="+mn-lt"/>
                <a:ea typeface="+mn-ea"/>
                <a:cs typeface="+mn-cs"/>
              </a:rPr>
              <a:t>and is unable to safeguard themselves, and one who is deemed to have the skill, means or opportunity to keep themselves safe, but chooses not to do so. An inability to safeguard oneself is not the same as an adult not having capacity.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An adult may be considered unwilling rather than unable to safeguard themselves and so may not be considered an adult at risk. No diagnosis is required for an Adult to be deemed at Risk ‘physical or mental infirmity’</a:t>
            </a:r>
          </a:p>
          <a:p>
            <a:r>
              <a:rPr lang="en-GB" sz="1200" b="0" i="0" u="none" strike="noStrike" kern="1200" baseline="0" dirty="0">
                <a:solidFill>
                  <a:schemeClr val="tx1"/>
                </a:solidFill>
                <a:latin typeface="+mn-lt"/>
                <a:ea typeface="+mn-ea"/>
                <a:cs typeface="+mn-cs"/>
              </a:rPr>
              <a:t>Problematic Alcohol Use: Similarly, vulnerability or a lack of ability to safeguard, which is due to temporary problematic alcohol or drug use, would not by itself result in an individual being considered an “adult at risk”. Adults have the right to make choices and decisions about their lives, including the use of alcohol and drugs, even if that means they choose to remain in situations or indulge in behaviour which others consider</a:t>
            </a:r>
          </a:p>
          <a:p>
            <a:r>
              <a:rPr lang="en-GB" sz="1200" b="0" i="0" u="none" strike="noStrike" kern="1200" baseline="0" dirty="0">
                <a:solidFill>
                  <a:schemeClr val="tx1"/>
                </a:solidFill>
                <a:latin typeface="+mn-lt"/>
                <a:ea typeface="+mn-ea"/>
                <a:cs typeface="+mn-cs"/>
              </a:rPr>
              <a:t>inappropriate. Without any additional vulnerability, such as an illness or disability, adult protection intervention would not normally be appropriate.  The ongoing problematic use of drugs or alcohol may take place alongside (and on occasions contribute to) a physical or mental illness, mental</a:t>
            </a:r>
          </a:p>
          <a:p>
            <a:r>
              <a:rPr lang="en-GB" sz="1200" b="0" i="0" u="none" strike="noStrike" kern="1200" baseline="0" dirty="0">
                <a:solidFill>
                  <a:schemeClr val="tx1"/>
                </a:solidFill>
                <a:latin typeface="+mn-lt"/>
                <a:ea typeface="+mn-ea"/>
                <a:cs typeface="+mn-cs"/>
              </a:rPr>
              <a:t>disorder or a condition such as alcohol related brain damage. If this is the case an adult may be considered an “adult at risk”. It must be stressed, however, that</a:t>
            </a:r>
          </a:p>
          <a:p>
            <a:r>
              <a:rPr lang="en-GB" sz="1200" b="0" i="0" u="none" strike="noStrike" kern="1200" baseline="0" dirty="0">
                <a:solidFill>
                  <a:schemeClr val="tx1"/>
                </a:solidFill>
                <a:latin typeface="+mn-lt"/>
                <a:ea typeface="+mn-ea"/>
                <a:cs typeface="+mn-cs"/>
              </a:rPr>
              <a:t>it is the co-existing illness, disability or frailty, which would trigger adult protection considerations, rather than the substance use itself.</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A number of diagnoses are problematic when alcohol or drug use are regular features of an adult’s presentation, but in each case multi-agency inquiries should be made to gather as much information as possible about an adult’s condition. In addition, because an adult’s underlying condition may deteriorate with ongoing alcohol or drug use, inquiries should be made each time an adult protection referral is made and no assumption should be made about the adult’s</a:t>
            </a:r>
          </a:p>
          <a:p>
            <a:r>
              <a:rPr lang="en-GB" sz="1200" b="0" i="0" u="none" strike="noStrike" kern="1200" baseline="0" dirty="0">
                <a:solidFill>
                  <a:schemeClr val="tx1"/>
                </a:solidFill>
                <a:latin typeface="+mn-lt"/>
                <a:ea typeface="+mn-ea"/>
                <a:cs typeface="+mn-cs"/>
              </a:rPr>
              <a:t>condition on the information gathered during a previous inquiry</a:t>
            </a:r>
          </a:p>
          <a:p>
            <a:endParaRPr lang="en-GB" dirty="0"/>
          </a:p>
          <a:p>
            <a:pPr eaLnBrk="1" hangingPunct="1">
              <a:buFont typeface="Wingdings" pitchFamily="2" charset="2"/>
              <a:buNone/>
            </a:pPr>
            <a:endParaRPr lang="en-GB" sz="1200" dirty="0"/>
          </a:p>
          <a:p>
            <a:endParaRPr lang="en-GB" dirty="0"/>
          </a:p>
        </p:txBody>
      </p:sp>
      <p:sp>
        <p:nvSpPr>
          <p:cNvPr id="4" name="Slide Number Placeholder 3"/>
          <p:cNvSpPr>
            <a:spLocks noGrp="1"/>
          </p:cNvSpPr>
          <p:nvPr>
            <p:ph type="sldNum" sz="quarter" idx="10"/>
          </p:nvPr>
        </p:nvSpPr>
        <p:spPr/>
        <p:txBody>
          <a:bodyPr/>
          <a:lstStyle/>
          <a:p>
            <a:pPr>
              <a:defRPr/>
            </a:pPr>
            <a:fld id="{9D3D8FA6-3E59-47AC-A96F-C62AEF4C0D10}" type="slidenum">
              <a:rPr lang="en-GB" smtClean="0"/>
              <a:pPr>
                <a:defRPr/>
              </a:pPr>
              <a:t>13</a:t>
            </a:fld>
            <a:endParaRPr lang="en-GB"/>
          </a:p>
        </p:txBody>
      </p:sp>
    </p:spTree>
    <p:extLst>
      <p:ext uri="{BB962C8B-B14F-4D97-AF65-F5344CB8AC3E}">
        <p14:creationId xmlns:p14="http://schemas.microsoft.com/office/powerpoint/2010/main" val="420540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Facilitator’s Information</a:t>
            </a:r>
          </a:p>
          <a:p>
            <a:r>
              <a:rPr lang="en-GB" b="0" dirty="0">
                <a:latin typeface="Arial" panose="020B0604020202020204" pitchFamily="34" charset="0"/>
                <a:cs typeface="Arial" panose="020B0604020202020204" pitchFamily="34" charset="0"/>
              </a:rPr>
              <a:t>It is important when assessing someone’s ability to safeguard themselves, that it is broken down into 3 distinct areas.</a:t>
            </a:r>
          </a:p>
          <a:p>
            <a:r>
              <a:rPr lang="en-GB" b="0" dirty="0">
                <a:latin typeface="Arial" panose="020B0604020202020204" pitchFamily="34" charset="0"/>
                <a:cs typeface="Arial" panose="020B0604020202020204" pitchFamily="34" charset="0"/>
              </a:rPr>
              <a:t>Skills</a:t>
            </a:r>
          </a:p>
          <a:p>
            <a:r>
              <a:rPr lang="en-GB" b="0" dirty="0">
                <a:latin typeface="Arial" panose="020B0604020202020204" pitchFamily="34" charset="0"/>
                <a:cs typeface="Arial" panose="020B0604020202020204" pitchFamily="34" charset="0"/>
              </a:rPr>
              <a:t>Means</a:t>
            </a:r>
          </a:p>
          <a:p>
            <a:r>
              <a:rPr lang="en-GB" b="0" dirty="0">
                <a:latin typeface="Arial" panose="020B0604020202020204" pitchFamily="34" charset="0"/>
                <a:cs typeface="Arial" panose="020B0604020202020204" pitchFamily="34" charset="0"/>
              </a:rPr>
              <a:t>Opportunity</a:t>
            </a:r>
          </a:p>
          <a:p>
            <a:endParaRPr lang="en-GB" dirty="0"/>
          </a:p>
        </p:txBody>
      </p:sp>
      <p:sp>
        <p:nvSpPr>
          <p:cNvPr id="4" name="Slide Number Placeholder 3"/>
          <p:cNvSpPr>
            <a:spLocks noGrp="1"/>
          </p:cNvSpPr>
          <p:nvPr>
            <p:ph type="sldNum" sz="quarter" idx="5"/>
          </p:nvPr>
        </p:nvSpPr>
        <p:spPr/>
        <p:txBody>
          <a:bodyPr/>
          <a:lstStyle/>
          <a:p>
            <a:fld id="{6E661293-DC1F-4C9D-93E0-B7A0F09F2523}" type="slidenum">
              <a:rPr lang="en-GB" smtClean="0"/>
              <a:t>14</a:t>
            </a:fld>
            <a:endParaRPr lang="en-GB"/>
          </a:p>
        </p:txBody>
      </p:sp>
    </p:spTree>
    <p:extLst>
      <p:ext uri="{BB962C8B-B14F-4D97-AF65-F5344CB8AC3E}">
        <p14:creationId xmlns:p14="http://schemas.microsoft.com/office/powerpoint/2010/main" val="4135094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Facilitator’s Information </a:t>
            </a:r>
            <a:endParaRPr lang="en-GB" b="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Skills</a:t>
            </a:r>
          </a:p>
          <a:p>
            <a:r>
              <a:rPr lang="en-GB" b="0" dirty="0">
                <a:latin typeface="Arial" panose="020B0604020202020204" pitchFamily="34" charset="0"/>
                <a:cs typeface="Arial" panose="020B0604020202020204" pitchFamily="34" charset="0"/>
              </a:rPr>
              <a:t>This goes beyond a person’s cognitive capacity, we should focus on their ability to concentrate, think things through and resist the influence of others.  We must think about each situation individually and not look at the whole scenario of protection.  Someone living with Domestic Abuse, may be generally able to protect themself from harm, but due to undue influence and fear, may not be able to do it from this one abuser.</a:t>
            </a:r>
          </a:p>
          <a:p>
            <a:endParaRPr lang="en-GB" b="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SELF AWARENESS</a:t>
            </a:r>
          </a:p>
          <a:p>
            <a:r>
              <a:rPr lang="en-GB" b="0" dirty="0">
                <a:latin typeface="Arial" panose="020B0604020202020204" pitchFamily="34" charset="0"/>
                <a:cs typeface="Arial" panose="020B0604020202020204" pitchFamily="34" charset="0"/>
              </a:rPr>
              <a:t>In self-neglect cases there are links to early life experiences and social isolation</a:t>
            </a:r>
          </a:p>
          <a:p>
            <a:r>
              <a:rPr lang="en-GB" b="0" dirty="0">
                <a:latin typeface="Arial" panose="020B0604020202020204" pitchFamily="34" charset="0"/>
                <a:cs typeface="Arial" panose="020B0604020202020204" pitchFamily="34" charset="0"/>
              </a:rPr>
              <a:t>Long Term substance use we should think of this as a coping device for early childhood trauma</a:t>
            </a:r>
          </a:p>
        </p:txBody>
      </p:sp>
      <p:sp>
        <p:nvSpPr>
          <p:cNvPr id="4" name="Slide Number Placeholder 3"/>
          <p:cNvSpPr>
            <a:spLocks noGrp="1"/>
          </p:cNvSpPr>
          <p:nvPr>
            <p:ph type="sldNum" sz="quarter" idx="10"/>
          </p:nvPr>
        </p:nvSpPr>
        <p:spPr/>
        <p:txBody>
          <a:bodyPr/>
          <a:lstStyle/>
          <a:p>
            <a:fld id="{2B587E70-1072-4CC1-8A72-D90E245FBE0B}" type="slidenum">
              <a:rPr lang="en-GB" smtClean="0"/>
              <a:t>15</a:t>
            </a:fld>
            <a:endParaRPr lang="en-GB"/>
          </a:p>
        </p:txBody>
      </p:sp>
    </p:spTree>
    <p:extLst>
      <p:ext uri="{BB962C8B-B14F-4D97-AF65-F5344CB8AC3E}">
        <p14:creationId xmlns:p14="http://schemas.microsoft.com/office/powerpoint/2010/main" val="3264314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Facilitators Information</a:t>
            </a:r>
          </a:p>
          <a:p>
            <a:r>
              <a:rPr lang="en-GB" dirty="0"/>
              <a:t>The point of this is to highlight that some of us are much ‘richer’ in personal resources.  Not money, but in sources of support.  This can be more difficult for those who live in rural areas, by means of getting effective support, and can have an impact on the adult being able to safeguard.</a:t>
            </a:r>
          </a:p>
          <a:p>
            <a:endParaRPr lang="en-GB" dirty="0"/>
          </a:p>
          <a:p>
            <a:r>
              <a:rPr lang="en-GB" dirty="0"/>
              <a:t>Reference to the Angus P19 case, who passed away in dire circumstances.  The adult had family, and contact with his family, but they never visited his living environment.</a:t>
            </a:r>
          </a:p>
        </p:txBody>
      </p:sp>
      <p:sp>
        <p:nvSpPr>
          <p:cNvPr id="4" name="Slide Number Placeholder 3"/>
          <p:cNvSpPr>
            <a:spLocks noGrp="1"/>
          </p:cNvSpPr>
          <p:nvPr>
            <p:ph type="sldNum" sz="quarter" idx="5"/>
          </p:nvPr>
        </p:nvSpPr>
        <p:spPr/>
        <p:txBody>
          <a:bodyPr/>
          <a:lstStyle/>
          <a:p>
            <a:fld id="{6E661293-DC1F-4C9D-93E0-B7A0F09F2523}" type="slidenum">
              <a:rPr lang="en-GB" smtClean="0"/>
              <a:t>16</a:t>
            </a:fld>
            <a:endParaRPr lang="en-GB"/>
          </a:p>
        </p:txBody>
      </p:sp>
    </p:spTree>
    <p:extLst>
      <p:ext uri="{BB962C8B-B14F-4D97-AF65-F5344CB8AC3E}">
        <p14:creationId xmlns:p14="http://schemas.microsoft.com/office/powerpoint/2010/main" val="4261058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Facilitator’s Information</a:t>
            </a:r>
          </a:p>
          <a:p>
            <a:r>
              <a:rPr lang="en-GB" dirty="0"/>
              <a:t>‘It’s a lifestyle Choice’ – often recorded for those self-neglecting / self-harming / hoarding, however have we given though to these areas.  Does the person believe change for the better is possible, and they are worth the effort?  What has impacted on their ability to safeguard.  Why are we saying ‘Lifestyle Choice’ is it because we do not know what to do?  We have to examine, why someone choses to do this.  We need to look art choice, what choices have the ever had, and work from there.</a:t>
            </a:r>
          </a:p>
        </p:txBody>
      </p:sp>
      <p:sp>
        <p:nvSpPr>
          <p:cNvPr id="4" name="Slide Number Placeholder 3"/>
          <p:cNvSpPr>
            <a:spLocks noGrp="1"/>
          </p:cNvSpPr>
          <p:nvPr>
            <p:ph type="sldNum" sz="quarter" idx="5"/>
          </p:nvPr>
        </p:nvSpPr>
        <p:spPr/>
        <p:txBody>
          <a:bodyPr/>
          <a:lstStyle/>
          <a:p>
            <a:fld id="{6E661293-DC1F-4C9D-93E0-B7A0F09F2523}" type="slidenum">
              <a:rPr lang="en-GB" smtClean="0"/>
              <a:t>17</a:t>
            </a:fld>
            <a:endParaRPr lang="en-GB"/>
          </a:p>
        </p:txBody>
      </p:sp>
    </p:spTree>
    <p:extLst>
      <p:ext uri="{BB962C8B-B14F-4D97-AF65-F5344CB8AC3E}">
        <p14:creationId xmlns:p14="http://schemas.microsoft.com/office/powerpoint/2010/main" val="4143704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 Notes</a:t>
            </a:r>
          </a:p>
          <a:p>
            <a:pPr algn="just">
              <a:lnSpc>
                <a:spcPct val="107000"/>
              </a:lnSpc>
              <a:spcAft>
                <a:spcPts val="800"/>
              </a:spcAft>
            </a:pPr>
            <a:r>
              <a:rPr lang="en-GB" sz="1800" b="1" kern="0" dirty="0">
                <a:effectLst/>
                <a:latin typeface="Arial" panose="020B0604020202020204" pitchFamily="34" charset="0"/>
                <a:ea typeface="Calibri" panose="020F0502020204030204" pitchFamily="34" charset="0"/>
                <a:cs typeface="Times New Roman" panose="02020603050405020304" pitchFamily="18" charset="0"/>
              </a:rPr>
              <a:t>Desk Top Inquiries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An inquiry can be undertaken by a non council officer only as far as this includes a desk top inquiry i.e., collation and consideration of relevant materials such as previous records or consulting other agencies.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For most cases, a visit is likely to be required.</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In some cases, the desk top inquiry will be enough to determine whether they are at risk of harm.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If desktop inquiries cannot establish whether an adult is at risk of harm, and further steps need to be taken by progressing to inquiry using investigatory powers (and therefore, when specific actions need to be taken such as a visit and direct contact with the adult for interview or medical examination, or for the examination of records) this requires a council officer as per the ASP Act.</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Where a non council officer, is undertaking a desktop inquiry, their actions and findings should be recorded as case notes (using ASP headings) until a determination can be made as to whether investigative powers are required to inform the inquiry, this includes a visit.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Where investigative powers are not needed the practitioner will complete the inquiry report (AP1).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Calibri" panose="020F0502020204030204" pitchFamily="34" charset="0"/>
                <a:cs typeface="Times New Roman" panose="02020603050405020304" pitchFamily="18" charset="0"/>
              </a:rPr>
              <a:t>Where a visit or other investigatory powers are required the AP1 will be reallocated to a council officer for completion.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Many different professionals in statutory agencies and other organisations have contact with adults at risk of harm including Social Workers, medical and nursing staff and other health professionals, staff delivering care services, Procurators Fiscal, the Police, and staff of voluntary organisations. A multi-agency and multi-disciplinary approach is imperative, and information should be gathered from as many sources as possible – all relevant agencies must be included.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solidFill>
                  <a:srgbClr val="00B0F0"/>
                </a:solidFill>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solidFill>
                  <a:srgbClr val="00B0F0"/>
                </a:solidFill>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Actions as part of an inquiry (with and without investigative powers)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Actions as part of an inquiry can include: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kern="0" dirty="0">
                <a:effectLst/>
                <a:latin typeface="Arial" panose="020B0604020202020204" pitchFamily="34" charset="0"/>
                <a:ea typeface="Arial" panose="020B0604020202020204" pitchFamily="34" charset="0"/>
                <a:cs typeface="Times New Roman" panose="02020603050405020304" pitchFamily="18" charset="0"/>
              </a:rPr>
              <a:t>Gathering information from the individual, the referrer and consulting with other agencies or services either via telephone, face to face, email communication, records-checks, and an ASP planning meeting to establish facts and evidence and to understand the circumstances around the Adult Protection Concern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kern="0" dirty="0">
                <a:effectLst/>
                <a:latin typeface="Arial" panose="020B0604020202020204" pitchFamily="34" charset="0"/>
                <a:ea typeface="Arial" panose="020B0604020202020204" pitchFamily="34" charset="0"/>
                <a:cs typeface="Times New Roman" panose="02020603050405020304" pitchFamily="18" charset="0"/>
              </a:rPr>
              <a:t>Arranging a visit under</a:t>
            </a:r>
            <a:r>
              <a:rPr lang="en-GB" sz="1800" kern="0" dirty="0">
                <a:solidFill>
                  <a:srgbClr val="4472C4"/>
                </a:solidFill>
                <a:effectLst/>
                <a:latin typeface="Arial" panose="020B0604020202020204" pitchFamily="34" charset="0"/>
                <a:ea typeface="Arial" panose="020B0604020202020204" pitchFamily="34" charset="0"/>
                <a:cs typeface="Times New Roman" panose="02020603050405020304" pitchFamily="18" charset="0"/>
              </a:rPr>
              <a:t> </a:t>
            </a:r>
            <a:r>
              <a:rPr lang="en-GB" sz="1800" kern="0" dirty="0">
                <a:solidFill>
                  <a:srgbClr val="4472C4"/>
                </a:solidFill>
                <a:effectLst/>
                <a:latin typeface="Arial" panose="020B0604020202020204" pitchFamily="34" charset="0"/>
                <a:ea typeface="Arial" panose="020B0604020202020204" pitchFamily="34" charset="0"/>
                <a:cs typeface="Times New Roman" panose="02020603050405020304" pitchFamily="18" charset="0"/>
                <a:hlinkClick r:id="rId3"/>
              </a:rPr>
              <a:t>Section 4</a:t>
            </a:r>
            <a:r>
              <a:rPr lang="en-GB" sz="1800" kern="0" dirty="0">
                <a:effectLst/>
                <a:latin typeface="Arial" panose="020B0604020202020204" pitchFamily="34" charset="0"/>
                <a:ea typeface="Arial" panose="020B0604020202020204" pitchFamily="34" charset="0"/>
                <a:cs typeface="Times New Roman" panose="02020603050405020304" pitchFamily="18" charset="0"/>
              </a:rPr>
              <a:t> of Act to make the adult (and carer) aware of the concern and the inquiry, establish whether the adult meets the three-point test and offering advice, guidance and assistance as appropriate.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kern="0" dirty="0">
                <a:effectLst/>
                <a:latin typeface="Arial" panose="020B0604020202020204" pitchFamily="34" charset="0"/>
                <a:ea typeface="Arial" panose="020B0604020202020204" pitchFamily="34" charset="0"/>
                <a:cs typeface="Times New Roman" panose="02020603050405020304" pitchFamily="18" charset="0"/>
              </a:rPr>
              <a:t>Consideration of appropriate services/supports such as advocacy, communication supports and any other practical supports necessary.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Please note that any visit carried out is using investigatory powers and as such must be carried out by a council officer.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solidFill>
                  <a:srgbClr val="FF0000"/>
                </a:solidFill>
                <a:effectLst/>
                <a:latin typeface="Arial" panose="020B0604020202020204" pitchFamily="34" charset="0"/>
                <a:ea typeface="Arial" panose="020B0604020202020204" pitchFamily="34" charset="0"/>
                <a:cs typeface="Times New Roman" panose="02020603050405020304" pitchFamily="18" charset="0"/>
              </a:rPr>
              <a:t>A visit being undertaken at inquiry stage should not prevent fuller risk assessment through an open AP2 when the test has been met or when the complexity of the situation requires further investigation.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W</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here investigative powers such as an investigative interview/medical examination or requests for are required, this should be carried out at the investigation stage, with an open AP2 risk assessment.</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21A88E8-BCEC-42B5-8982-010CF06B8EC8}" type="slidenum">
              <a:rPr lang="en-GB" smtClean="0"/>
              <a:t>20</a:t>
            </a:fld>
            <a:endParaRPr lang="en-GB"/>
          </a:p>
        </p:txBody>
      </p:sp>
    </p:spTree>
    <p:extLst>
      <p:ext uri="{BB962C8B-B14F-4D97-AF65-F5344CB8AC3E}">
        <p14:creationId xmlns:p14="http://schemas.microsoft.com/office/powerpoint/2010/main" val="2356235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 Notes</a:t>
            </a:r>
          </a:p>
          <a:p>
            <a:pPr>
              <a:lnSpc>
                <a:spcPct val="107000"/>
              </a:lnSpc>
              <a:spcBef>
                <a:spcPts val="355"/>
              </a:spcBef>
              <a:spcAft>
                <a:spcPts val="800"/>
              </a:spcAft>
              <a:tabLst>
                <a:tab pos="490855" algn="l"/>
              </a:tabLs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Inquiry using investigative powers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3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At an early stage of the investigative process council officers, under </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Section 6 </a:t>
            </a:r>
            <a:r>
              <a:rPr lang="en-GB" sz="1800" kern="0" dirty="0">
                <a:effectLst/>
                <a:latin typeface="Arial" panose="020B0604020202020204" pitchFamily="34" charset="0"/>
                <a:ea typeface="Arial" panose="020B0604020202020204" pitchFamily="34" charset="0"/>
                <a:cs typeface="Times New Roman" panose="02020603050405020304" pitchFamily="18" charset="0"/>
              </a:rPr>
              <a:t>of the Act, have a </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duty </a:t>
            </a:r>
            <a:r>
              <a:rPr lang="en-GB" sz="1800" kern="0" dirty="0">
                <a:effectLst/>
                <a:latin typeface="Arial" panose="020B0604020202020204" pitchFamily="34" charset="0"/>
                <a:ea typeface="Arial" panose="020B0604020202020204" pitchFamily="34" charset="0"/>
                <a:cs typeface="Times New Roman" panose="02020603050405020304" pitchFamily="18" charset="0"/>
              </a:rPr>
              <a:t>to </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consider </a:t>
            </a:r>
            <a:r>
              <a:rPr lang="en-GB" sz="1800" kern="0" dirty="0">
                <a:effectLst/>
                <a:latin typeface="Arial" panose="020B0604020202020204" pitchFamily="34" charset="0"/>
                <a:ea typeface="Arial" panose="020B0604020202020204" pitchFamily="34" charset="0"/>
                <a:cs typeface="Times New Roman" panose="02020603050405020304" pitchFamily="18" charset="0"/>
              </a:rPr>
              <a:t>the need for support services for the adult, particularly</a:t>
            </a:r>
            <a:r>
              <a:rPr lang="en-GB" sz="1800" kern="0" spc="-225" dirty="0">
                <a:effectLst/>
                <a:latin typeface="Arial" panose="020B0604020202020204" pitchFamily="34" charset="0"/>
                <a:ea typeface="Arial" panose="020B0604020202020204" pitchFamily="34" charset="0"/>
                <a:cs typeface="Times New Roman" panose="02020603050405020304" pitchFamily="18" charset="0"/>
              </a:rPr>
              <a:t> </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Advocacy</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spc="-50" dirty="0">
                <a:solidFill>
                  <a:srgbClr val="4472C4"/>
                </a:solidFill>
                <a:effectLst/>
                <a:latin typeface="Arial" panose="020B0604020202020204" pitchFamily="34" charset="0"/>
                <a:ea typeface="Arial" panose="020B0604020202020204" pitchFamily="34" charset="0"/>
                <a:cs typeface="Times New Roman" panose="02020603050405020304" pitchFamily="18" charset="0"/>
              </a:rPr>
              <a:t> </a:t>
            </a:r>
            <a:r>
              <a:rPr lang="en-GB" sz="1800" kern="0" dirty="0">
                <a:effectLst/>
                <a:latin typeface="Arial" panose="020B0604020202020204" pitchFamily="34" charset="0"/>
                <a:ea typeface="Arial" panose="020B0604020202020204" pitchFamily="34" charset="0"/>
                <a:cs typeface="Times New Roman" panose="02020603050405020304" pitchFamily="18" charset="0"/>
              </a:rPr>
              <a:t>Where communication difficulties are apparent the adult </a:t>
            </a:r>
            <a:r>
              <a:rPr lang="en-GB" sz="1800" b="1" kern="0" dirty="0">
                <a:effectLst/>
                <a:latin typeface="Arial" panose="020B0604020202020204" pitchFamily="34" charset="0"/>
                <a:ea typeface="Arial" panose="020B0604020202020204" pitchFamily="34" charset="0"/>
                <a:cs typeface="Times New Roman" panose="02020603050405020304" pitchFamily="18" charset="0"/>
              </a:rPr>
              <a:t>must </a:t>
            </a:r>
            <a:r>
              <a:rPr lang="en-GB" sz="1800" kern="0" dirty="0">
                <a:effectLst/>
                <a:latin typeface="Arial" panose="020B0604020202020204" pitchFamily="34" charset="0"/>
                <a:ea typeface="Arial" panose="020B0604020202020204" pitchFamily="34" charset="0"/>
                <a:cs typeface="Times New Roman" panose="02020603050405020304" pitchFamily="18" charset="0"/>
              </a:rPr>
              <a:t>be provided with assistance or material appropriate to their needs to enable them to make their views and wishes known.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0" dirty="0">
                <a:effectLst/>
                <a:latin typeface="Arial" panose="020B0604020202020204" pitchFamily="34" charset="0"/>
                <a:ea typeface="Arial" panose="020B0604020202020204" pitchFamily="34" charset="0"/>
                <a:cs typeface="Times New Roman" panose="02020603050405020304" pitchFamily="18" charset="0"/>
              </a:rPr>
              <a:t>The revised Code of Practice 2022 states: ‘It is likely that a visit to the adult and the interview with them will be central to adult support and protection processes, including information gathering, determination of the three-point test, risk assessment, and determination of actions to be taken’.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21A88E8-BCEC-42B5-8982-010CF06B8EC8}" type="slidenum">
              <a:rPr lang="en-GB" smtClean="0"/>
              <a:t>21</a:t>
            </a:fld>
            <a:endParaRPr lang="en-GB"/>
          </a:p>
        </p:txBody>
      </p:sp>
    </p:spTree>
    <p:extLst>
      <p:ext uri="{BB962C8B-B14F-4D97-AF65-F5344CB8AC3E}">
        <p14:creationId xmlns:p14="http://schemas.microsoft.com/office/powerpoint/2010/main" val="3105349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787501" y="10181698"/>
            <a:ext cx="2895306" cy="535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lgn="r" eaLnBrk="1" hangingPunct="1">
              <a:spcBef>
                <a:spcPct val="0"/>
              </a:spcBef>
            </a:pPr>
            <a:fld id="{212A13B8-BA76-4564-B3E0-B09C453DBFAC}" type="slidenum">
              <a:rPr kumimoji="0" lang="en-GB" altLang="en-US">
                <a:latin typeface="Times New Roman" panose="02020603050405020304" pitchFamily="18" charset="0"/>
              </a:rPr>
              <a:pPr algn="r" eaLnBrk="1" hangingPunct="1">
                <a:spcBef>
                  <a:spcPct val="0"/>
                </a:spcBef>
              </a:pPr>
              <a:t>22</a:t>
            </a:fld>
            <a:endParaRPr kumimoji="0" lang="en-GB" altLang="en-US">
              <a:latin typeface="Times New Roman" panose="02020603050405020304" pitchFamily="18" charset="0"/>
            </a:endParaRPr>
          </a:p>
        </p:txBody>
      </p:sp>
      <p:sp>
        <p:nvSpPr>
          <p:cNvPr id="70659" name="Rectangle 1026"/>
          <p:cNvSpPr>
            <a:spLocks noGrp="1" noRot="1" noChangeAspect="1" noChangeArrowheads="1" noTextEdit="1"/>
          </p:cNvSpPr>
          <p:nvPr>
            <p:ph type="sldImg"/>
          </p:nvPr>
        </p:nvSpPr>
        <p:spPr>
          <a:ln/>
        </p:spPr>
      </p:sp>
      <p:sp>
        <p:nvSpPr>
          <p:cNvPr id="78852" name="Rectangle 1027"/>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itchFamily="34" charset="0"/>
              <a:buChar char="•"/>
              <a:defRPr/>
            </a:pPr>
            <a:r>
              <a:rPr lang="en-US" b="1" dirty="0"/>
              <a:t>SWS Act 1968 and NHS &amp;CC Act 1990 - </a:t>
            </a:r>
            <a:r>
              <a:rPr lang="en-GB" dirty="0">
                <a:solidFill>
                  <a:srgbClr val="0033CC"/>
                </a:solidFill>
                <a:cs typeface="Arial" charset="0"/>
              </a:rPr>
              <a:t>provide for assessment and care</a:t>
            </a:r>
          </a:p>
          <a:p>
            <a:pPr eaLnBrk="1" hangingPunct="1">
              <a:buFont typeface="Arial" pitchFamily="34" charset="0"/>
              <a:buNone/>
              <a:defRPr/>
            </a:pPr>
            <a:r>
              <a:rPr lang="en-GB" dirty="0">
                <a:solidFill>
                  <a:srgbClr val="0033CC"/>
                </a:solidFill>
                <a:cs typeface="Arial" charset="0"/>
              </a:rPr>
              <a:t> management with people who require care in the community.</a:t>
            </a:r>
          </a:p>
          <a:p>
            <a:pPr marL="171450" indent="-171450" eaLnBrk="1" hangingPunct="1">
              <a:buFont typeface="Arial" pitchFamily="34" charset="0"/>
              <a:buChar char="•"/>
              <a:defRPr/>
            </a:pPr>
            <a:r>
              <a:rPr lang="en-US" b="1" dirty="0"/>
              <a:t>AWIA 2000 - </a:t>
            </a:r>
            <a:r>
              <a:rPr lang="en-GB" dirty="0">
                <a:solidFill>
                  <a:srgbClr val="0033CC"/>
                </a:solidFill>
                <a:cs typeface="Arial" charset="0"/>
              </a:rPr>
              <a:t>Can include, for example, financial and welfare guardianship.</a:t>
            </a:r>
          </a:p>
          <a:p>
            <a:pPr eaLnBrk="1" hangingPunct="1">
              <a:buFont typeface="Arial" pitchFamily="34" charset="0"/>
              <a:buNone/>
              <a:defRPr/>
            </a:pPr>
            <a:r>
              <a:rPr lang="en-GB" dirty="0">
                <a:solidFill>
                  <a:srgbClr val="0033CC"/>
                </a:solidFill>
                <a:cs typeface="Arial" charset="0"/>
              </a:rPr>
              <a:t> There is a duty on local authority to act, if no other person is doing so.</a:t>
            </a:r>
          </a:p>
          <a:p>
            <a:pPr marL="171450" indent="-171450" eaLnBrk="1" hangingPunct="1">
              <a:buFont typeface="Arial" pitchFamily="34" charset="0"/>
              <a:buChar char="•"/>
              <a:defRPr/>
            </a:pPr>
            <a:r>
              <a:rPr lang="en-GB" b="1" dirty="0">
                <a:solidFill>
                  <a:srgbClr val="0033CC"/>
                </a:solidFill>
                <a:cs typeface="Arial" charset="0"/>
              </a:rPr>
              <a:t>MH (C&amp;T) Act 2003 – </a:t>
            </a:r>
            <a:r>
              <a:rPr lang="en-GB" dirty="0">
                <a:solidFill>
                  <a:srgbClr val="0033CC"/>
                </a:solidFill>
                <a:cs typeface="Arial" charset="0"/>
              </a:rPr>
              <a:t>Also includes the role of Mental health Officer, </a:t>
            </a:r>
          </a:p>
          <a:p>
            <a:pPr eaLnBrk="1" hangingPunct="1">
              <a:buFont typeface="Arial" pitchFamily="34" charset="0"/>
              <a:buNone/>
              <a:defRPr/>
            </a:pPr>
            <a:r>
              <a:rPr lang="en-GB" dirty="0">
                <a:solidFill>
                  <a:srgbClr val="0033CC"/>
                </a:solidFill>
                <a:cs typeface="Arial" charset="0"/>
              </a:rPr>
              <a:t>measures of compulsion and duties to promote social inclusion.</a:t>
            </a:r>
          </a:p>
          <a:p>
            <a:pPr marL="171450" indent="-171450" eaLnBrk="1" hangingPunct="1">
              <a:buFont typeface="Arial" pitchFamily="34" charset="0"/>
              <a:buChar char="•"/>
              <a:defRPr/>
            </a:pPr>
            <a:r>
              <a:rPr lang="en-US" b="1" dirty="0"/>
              <a:t>AS&amp; P (Scotland) Act 2007 </a:t>
            </a:r>
            <a:r>
              <a:rPr lang="en-US" dirty="0"/>
              <a:t>- Provides support and protection to Adults at</a:t>
            </a:r>
          </a:p>
          <a:p>
            <a:pPr eaLnBrk="1" hangingPunct="1">
              <a:buFont typeface="Arial" pitchFamily="34" charset="0"/>
              <a:buNone/>
              <a:defRPr/>
            </a:pPr>
            <a:r>
              <a:rPr lang="en-US" dirty="0"/>
              <a:t> risk of harm who are unable to protect themselves, are at risk of harm and who</a:t>
            </a:r>
          </a:p>
          <a:p>
            <a:pPr eaLnBrk="1" hangingPunct="1">
              <a:buFont typeface="Arial" pitchFamily="34" charset="0"/>
              <a:buNone/>
              <a:defRPr/>
            </a:pPr>
            <a:r>
              <a:rPr lang="en-US" dirty="0"/>
              <a:t> have a disability, mental illness and physical or mental infirmity (3 point test)</a:t>
            </a:r>
          </a:p>
          <a:p>
            <a:pPr eaLnBrk="1" hangingPunct="1">
              <a:spcBef>
                <a:spcPct val="0"/>
              </a:spcBef>
              <a:defRPr/>
            </a:pPr>
            <a:r>
              <a:rPr lang="en-GB" sz="1050" dirty="0">
                <a:solidFill>
                  <a:srgbClr val="0033CC"/>
                </a:solidFill>
                <a:cs typeface="Arial" charset="0"/>
              </a:rPr>
              <a:t>Part 1 of the Act came into effect in October 2008. Include the role of the Council</a:t>
            </a:r>
          </a:p>
          <a:p>
            <a:pPr eaLnBrk="1" hangingPunct="1">
              <a:spcBef>
                <a:spcPct val="0"/>
              </a:spcBef>
              <a:defRPr/>
            </a:pPr>
            <a:r>
              <a:rPr lang="en-GB" sz="1050" dirty="0">
                <a:solidFill>
                  <a:srgbClr val="0033CC"/>
                </a:solidFill>
                <a:cs typeface="Arial" charset="0"/>
              </a:rPr>
              <a:t> Officer. </a:t>
            </a:r>
            <a:r>
              <a:rPr lang="en-GB" sz="900" dirty="0">
                <a:solidFill>
                  <a:srgbClr val="0033CC"/>
                </a:solidFill>
                <a:cs typeface="Arial" charset="0"/>
              </a:rPr>
              <a:t>Parts 2 and 3 of the Act introduce amendments to AWI and MH (C&amp;T) Act</a:t>
            </a:r>
            <a:endParaRPr lang="en-US" sz="900" dirty="0">
              <a:solidFill>
                <a:srgbClr val="0033CC"/>
              </a:solidFill>
              <a:cs typeface="Arial" charset="0"/>
            </a:endParaRPr>
          </a:p>
          <a:p>
            <a:pPr eaLnBrk="1" hangingPunct="1">
              <a:defRPr/>
            </a:pPr>
            <a:endParaRPr lang="en-US" sz="900" dirty="0"/>
          </a:p>
          <a:p>
            <a:pPr eaLnBrk="1" hangingPunct="1">
              <a:defRPr/>
            </a:pPr>
            <a:endParaRPr lang="en-US" dirty="0"/>
          </a:p>
        </p:txBody>
      </p:sp>
      <p:sp>
        <p:nvSpPr>
          <p:cNvPr id="70661"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r>
              <a:rPr kumimoji="0" lang="en-GB" altLang="en-US">
                <a:latin typeface="Times New Roman" panose="02020603050405020304" pitchFamily="18" charset="0"/>
              </a:rPr>
              <a:t>South Ayrshire Council - Adult Support and Protection</a:t>
            </a:r>
          </a:p>
        </p:txBody>
      </p:sp>
    </p:spTree>
    <p:extLst>
      <p:ext uri="{BB962C8B-B14F-4D97-AF65-F5344CB8AC3E}">
        <p14:creationId xmlns:p14="http://schemas.microsoft.com/office/powerpoint/2010/main" val="1132006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23</a:t>
            </a:fld>
            <a:endParaRPr lang="en-GB" dirty="0"/>
          </a:p>
        </p:txBody>
      </p:sp>
    </p:spTree>
    <p:extLst>
      <p:ext uri="{BB962C8B-B14F-4D97-AF65-F5344CB8AC3E}">
        <p14:creationId xmlns:p14="http://schemas.microsoft.com/office/powerpoint/2010/main" val="1604912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Facilitator’s Note</a:t>
            </a:r>
          </a:p>
          <a:p>
            <a:endParaRPr lang="en-GB" b="1" dirty="0"/>
          </a:p>
          <a:p>
            <a:r>
              <a:rPr lang="en-GB" b="0" dirty="0"/>
              <a:t>The</a:t>
            </a:r>
            <a:r>
              <a:rPr lang="en-GB" b="0" baseline="0" dirty="0"/>
              <a:t> three areas above can all be interconnected, or they can be present on their own.  Either way both collectively and singularly they have an adverse effect on the adult’s decision making.</a:t>
            </a:r>
          </a:p>
          <a:p>
            <a:endParaRPr lang="en-GB" b="0" baseline="0" dirty="0"/>
          </a:p>
          <a:p>
            <a:r>
              <a:rPr lang="en-GB" b="1" baseline="0" dirty="0"/>
              <a:t>Undue Pressure</a:t>
            </a:r>
          </a:p>
          <a:p>
            <a:r>
              <a:rPr lang="en-GB" b="0" baseline="0" dirty="0"/>
              <a:t>Very difficult to evidence but an individual will know it when they see it, however the adult may not be aware it is happening.  Perpetrators of harm are often family members who live with the adult, so they have ample opportunity to pressurise the adult into making decisions as they want them.  </a:t>
            </a:r>
          </a:p>
          <a:p>
            <a:endParaRPr lang="en-GB" b="0" baseline="0" dirty="0"/>
          </a:p>
          <a:p>
            <a:r>
              <a:rPr lang="en-GB" b="1" baseline="0" dirty="0"/>
              <a:t>Disguised Compliance</a:t>
            </a:r>
          </a:p>
          <a:p>
            <a:r>
              <a:rPr lang="en-GB" b="0" dirty="0"/>
              <a:t>A</a:t>
            </a:r>
            <a:r>
              <a:rPr lang="en-GB" b="0" baseline="0" dirty="0"/>
              <a:t> carer may engage with services and in the surface appearing to cooperate with the welfare of the adult, to allay professionals’ concerns.  </a:t>
            </a:r>
          </a:p>
          <a:p>
            <a:endParaRPr lang="en-GB" b="0" baseline="0" dirty="0"/>
          </a:p>
          <a:p>
            <a:r>
              <a:rPr lang="en-GB" b="1" baseline="0" dirty="0"/>
              <a:t>Coercive Control</a:t>
            </a:r>
          </a:p>
          <a:p>
            <a:r>
              <a:rPr lang="en-GB" b="0" dirty="0"/>
              <a:t>This is a pattern of behaviour of assaults, threats,</a:t>
            </a:r>
            <a:r>
              <a:rPr lang="en-GB" b="0" baseline="0" dirty="0"/>
              <a:t> humiliations and intimidations or other abuse that is used to harm, punish or frighten their victim.  Often referred to is describing Domestic Abuse situations. </a:t>
            </a:r>
            <a:r>
              <a:rPr lang="en-GB" dirty="0"/>
              <a:t>This controlling behaviour is designed to make a person dependent by isolating them from support, exploiting them, depriving them of independence and regulating their everyday behaviour.</a:t>
            </a:r>
          </a:p>
          <a:p>
            <a:endParaRPr lang="en-GB" b="0" dirty="0"/>
          </a:p>
          <a:p>
            <a:r>
              <a:rPr lang="en-GB" b="0" dirty="0"/>
              <a:t>All three of these behaviours negatively affects a person’s ability to make decisions</a:t>
            </a:r>
            <a:r>
              <a:rPr lang="en-GB" b="0" baseline="0" dirty="0"/>
              <a:t> and are often overlooked when looking at the 3 Point Test.  They have also been seen in both adult and child SCRS, as not being fully integrated into the risk assessment.</a:t>
            </a:r>
            <a:endParaRPr lang="en-GB" b="0" dirty="0"/>
          </a:p>
        </p:txBody>
      </p:sp>
      <p:sp>
        <p:nvSpPr>
          <p:cNvPr id="4" name="Slide Number Placeholder 3"/>
          <p:cNvSpPr>
            <a:spLocks noGrp="1"/>
          </p:cNvSpPr>
          <p:nvPr>
            <p:ph type="sldNum" sz="quarter" idx="10"/>
          </p:nvPr>
        </p:nvSpPr>
        <p:spPr/>
        <p:txBody>
          <a:bodyPr/>
          <a:lstStyle/>
          <a:p>
            <a:fld id="{F1A9C03E-DCDA-439B-B85D-8C17D155E2CC}" type="slidenum">
              <a:rPr lang="en-GB" smtClean="0"/>
              <a:t>24</a:t>
            </a:fld>
            <a:endParaRPr lang="en-GB" dirty="0"/>
          </a:p>
        </p:txBody>
      </p:sp>
    </p:spTree>
    <p:extLst>
      <p:ext uri="{BB962C8B-B14F-4D97-AF65-F5344CB8AC3E}">
        <p14:creationId xmlns:p14="http://schemas.microsoft.com/office/powerpoint/2010/main" val="859740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2</a:t>
            </a:fld>
            <a:endParaRPr lang="en-GB" dirty="0"/>
          </a:p>
        </p:txBody>
      </p:sp>
    </p:spTree>
    <p:extLst>
      <p:ext uri="{BB962C8B-B14F-4D97-AF65-F5344CB8AC3E}">
        <p14:creationId xmlns:p14="http://schemas.microsoft.com/office/powerpoint/2010/main" val="1156198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Clr>
                <a:schemeClr val="bg1"/>
              </a:buClr>
            </a:pPr>
            <a:r>
              <a:rPr lang="en-GB" altLang="en-US" dirty="0">
                <a:latin typeface="Arial" panose="020B0604020202020204" pitchFamily="34" charset="0"/>
              </a:rPr>
              <a:t>Time and workload pressures increase the reliance upon social workers’ intuition to make decisions. Other similar professions have focused more overtly on the development of evidence-based, skilled intuition.</a:t>
            </a:r>
          </a:p>
          <a:p>
            <a:pPr eaLnBrk="1" hangingPunct="1">
              <a:buClr>
                <a:schemeClr val="bg1"/>
              </a:buClr>
            </a:pPr>
            <a:r>
              <a:rPr lang="en-GB" altLang="en-US" dirty="0">
                <a:latin typeface="Arial" panose="020B0604020202020204" pitchFamily="34" charset="0"/>
              </a:rPr>
              <a:t>A range of behavioural biases affect social workers’ ability to make objective judgements. These include, for example, the availability heuristic (people make judgments about the probability of events based on how easy it is to think of examples), confirmation bias (only looking for evidence that confirms pre-existing views) and the tendency to judge cases on their relative rather than objective merits</a:t>
            </a:r>
          </a:p>
          <a:p>
            <a:pPr eaLnBrk="1" hangingPunct="1">
              <a:buClr>
                <a:schemeClr val="bg1"/>
              </a:buClr>
            </a:pPr>
            <a:r>
              <a:rPr lang="en-GB" altLang="en-US" dirty="0">
                <a:latin typeface="Arial" panose="020B0604020202020204" pitchFamily="34" charset="0"/>
              </a:rPr>
              <a:t>The complexity of social workers’ decision-making is increased further by the fact that many sequential decisions have to be made through the course of a single day, which engenders depletion or ‘decision fatigue’</a:t>
            </a:r>
          </a:p>
          <a:p>
            <a:pPr eaLnBrk="1" hangingPunct="1">
              <a:buClr>
                <a:schemeClr val="bg1"/>
              </a:buClr>
            </a:pPr>
            <a:r>
              <a:rPr lang="en-GB" altLang="en-US" dirty="0">
                <a:latin typeface="Arial" panose="020B0604020202020204" pitchFamily="34" charset="0"/>
              </a:rPr>
              <a:t>The information provided to social workers is often of relatively low quality. This means that significant energy is expended piecing together a full picture of the relevant information, leaving less time for analysis of each case</a:t>
            </a:r>
          </a:p>
          <a:p>
            <a:pPr eaLnBrk="1" hangingPunct="1">
              <a:buClr>
                <a:schemeClr val="bg1"/>
              </a:buClr>
            </a:pPr>
            <a:r>
              <a:rPr lang="en-GB" altLang="en-US" dirty="0">
                <a:latin typeface="Arial" panose="020B0604020202020204" pitchFamily="34" charset="0"/>
              </a:rPr>
              <a:t>There is an over-arching issue that complicates all of these behavioural factors: there is an almost total lack of robust evidence available or given to social workers on what works in particular contexts. This weakness in analytics compromises both current diagnostic practice and the development of better approaches</a:t>
            </a:r>
          </a:p>
          <a:p>
            <a:pPr eaLnBrk="1" hangingPunct="1">
              <a:buClr>
                <a:schemeClr val="bg1"/>
              </a:buClr>
            </a:pPr>
            <a:endParaRPr lang="en-GB" altLang="en-US" dirty="0">
              <a:latin typeface="Arial" panose="020B0604020202020204" pitchFamily="34" charset="0"/>
            </a:endParaRPr>
          </a:p>
          <a:p>
            <a:pPr eaLnBrk="1" hangingPunct="1">
              <a:buClr>
                <a:schemeClr val="bg1"/>
              </a:buClr>
              <a:defRPr/>
            </a:pPr>
            <a:r>
              <a:rPr lang="en-GB" altLang="en-US" sz="1200" dirty="0"/>
              <a:t>Time and workload pressures increase the reliance upon social workers’ intuition to make decisions. </a:t>
            </a:r>
          </a:p>
          <a:p>
            <a:pPr eaLnBrk="1" hangingPunct="1">
              <a:buClr>
                <a:schemeClr val="bg1"/>
              </a:buClr>
              <a:defRPr/>
            </a:pPr>
            <a:r>
              <a:rPr lang="en-GB" altLang="en-US" sz="1200" dirty="0"/>
              <a:t>A range of behavioural biases affect social workers’ ability to make objective judgements. </a:t>
            </a:r>
          </a:p>
          <a:p>
            <a:pPr eaLnBrk="1" hangingPunct="1">
              <a:buClr>
                <a:schemeClr val="bg1"/>
              </a:buClr>
              <a:defRPr/>
            </a:pPr>
            <a:r>
              <a:rPr lang="en-GB" altLang="en-US" sz="1200" dirty="0"/>
              <a:t>The complexity of social workers’ decision-making is increased further by the fact that many sequential decisions have to be made through the course of a single day, which engenders depletion or ‘decision fatigue’</a:t>
            </a:r>
          </a:p>
          <a:p>
            <a:pPr eaLnBrk="1" hangingPunct="1">
              <a:buClr>
                <a:schemeClr val="bg1"/>
              </a:buClr>
              <a:defRPr/>
            </a:pPr>
            <a:r>
              <a:rPr lang="en-GB" altLang="en-US" sz="1200" dirty="0"/>
              <a:t>The information provided to social workers is often of relatively low quality. </a:t>
            </a:r>
          </a:p>
          <a:p>
            <a:pPr eaLnBrk="1" hangingPunct="1">
              <a:buClr>
                <a:schemeClr val="bg1"/>
              </a:buClr>
              <a:defRPr/>
            </a:pPr>
            <a:r>
              <a:rPr lang="en-GB" altLang="en-US" sz="1200" dirty="0"/>
              <a:t>There is an almost total lack of robust evidence available or given to social workers on what works in particular contexts</a:t>
            </a:r>
          </a:p>
          <a:p>
            <a:pPr eaLnBrk="1" hangingPunct="1">
              <a:buClr>
                <a:schemeClr val="bg1"/>
              </a:buClr>
            </a:pPr>
            <a:endParaRPr lang="en-GB" altLang="en-US" dirty="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25</a:t>
            </a:fld>
            <a:endParaRPr lang="en-GB" dirty="0"/>
          </a:p>
        </p:txBody>
      </p:sp>
    </p:spTree>
    <p:extLst>
      <p:ext uri="{BB962C8B-B14F-4D97-AF65-F5344CB8AC3E}">
        <p14:creationId xmlns:p14="http://schemas.microsoft.com/office/powerpoint/2010/main" val="135068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Aft>
                <a:spcPts val="0"/>
              </a:spcAft>
              <a:buClr>
                <a:schemeClr val="bg1"/>
              </a:buClr>
              <a:buSzPct val="100000"/>
              <a:defRPr/>
            </a:pPr>
            <a:r>
              <a:rPr lang="en-GB" sz="1200" dirty="0"/>
              <a:t>The accumulation of information, assumptions, ideologies and judgement that have been particularly useful in fulfilling the expectations of the job  </a:t>
            </a:r>
            <a:endParaRPr lang="en-GB" sz="1200" b="1" i="1" dirty="0">
              <a:solidFill>
                <a:srgbClr val="FFC000"/>
              </a:solidFill>
            </a:endParaRPr>
          </a:p>
          <a:p>
            <a:pPr eaLnBrk="1" fontAlgn="auto" hangingPunct="1">
              <a:spcAft>
                <a:spcPts val="0"/>
              </a:spcAft>
              <a:buClr>
                <a:schemeClr val="bg1"/>
              </a:buClr>
              <a:buSzPct val="100000"/>
              <a:defRPr/>
            </a:pPr>
            <a:r>
              <a:rPr lang="en-GB" sz="1200" dirty="0"/>
              <a:t>A </a:t>
            </a:r>
            <a:r>
              <a:rPr lang="en-GB" sz="1200" i="1" dirty="0"/>
              <a:t>quality of judgement </a:t>
            </a:r>
            <a:r>
              <a:rPr lang="en-GB" sz="1200" dirty="0"/>
              <a:t>that allows continuous questioning of the current hypotheses and adjustment or abandonment in the light of new evidence; ‘an ‘integrating vehicle’ for combining the strengths and minimising the limitations of both ‘objective and ‘subjective’ data in the development of knowledge’ </a:t>
            </a:r>
          </a:p>
          <a:p>
            <a:endParaRPr lang="en-GB" dirty="0"/>
          </a:p>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26</a:t>
            </a:fld>
            <a:endParaRPr lang="en-GB" dirty="0"/>
          </a:p>
        </p:txBody>
      </p:sp>
    </p:spTree>
    <p:extLst>
      <p:ext uri="{BB962C8B-B14F-4D97-AF65-F5344CB8AC3E}">
        <p14:creationId xmlns:p14="http://schemas.microsoft.com/office/powerpoint/2010/main" val="20950719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the scenario from</a:t>
            </a:r>
            <a:r>
              <a:rPr lang="en-GB" baseline="0" dirty="0"/>
              <a:t> the OPG – when a sheriff had to rule on whether or not to revoke a POA as the adult wanted it removed.</a:t>
            </a:r>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27</a:t>
            </a:fld>
            <a:endParaRPr lang="en-GB" dirty="0"/>
          </a:p>
        </p:txBody>
      </p:sp>
    </p:spTree>
    <p:extLst>
      <p:ext uri="{BB962C8B-B14F-4D97-AF65-F5344CB8AC3E}">
        <p14:creationId xmlns:p14="http://schemas.microsoft.com/office/powerpoint/2010/main" val="391358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0531728-5E74-46CE-8445-FF275FC9FEC3}" type="slidenum">
              <a:rPr lang="en-GB" smtClean="0"/>
              <a:t>28</a:t>
            </a:fld>
            <a:endParaRPr lang="en-GB" dirty="0"/>
          </a:p>
        </p:txBody>
      </p:sp>
    </p:spTree>
    <p:extLst>
      <p:ext uri="{BB962C8B-B14F-4D97-AF65-F5344CB8AC3E}">
        <p14:creationId xmlns:p14="http://schemas.microsoft.com/office/powerpoint/2010/main" val="1343579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eaLnBrk="1" fontAlgn="auto" hangingPunct="1">
              <a:spcAft>
                <a:spcPts val="0"/>
              </a:spcAft>
              <a:buClr>
                <a:schemeClr val="bg1"/>
              </a:buClr>
              <a:buFont typeface="+mj-lt"/>
              <a:buAutoNum type="arabicPeriod"/>
              <a:defRPr/>
            </a:pPr>
            <a:r>
              <a:rPr lang="en-GB" sz="2400" dirty="0"/>
              <a:t>Intuitive and analytical decision-making each has a role</a:t>
            </a:r>
          </a:p>
          <a:p>
            <a:pPr marL="736092" lvl="1" indent="-342900" eaLnBrk="1" fontAlgn="auto" hangingPunct="1">
              <a:spcAft>
                <a:spcPts val="0"/>
              </a:spcAft>
              <a:buClr>
                <a:schemeClr val="bg1"/>
              </a:buClr>
              <a:defRPr/>
            </a:pPr>
            <a:r>
              <a:rPr lang="en-GB" dirty="0"/>
              <a:t>Analytical decision-making - where judgment is complex &amp; data vast</a:t>
            </a:r>
          </a:p>
          <a:p>
            <a:pPr marL="736092" lvl="1" indent="-342900" eaLnBrk="1" fontAlgn="auto" hangingPunct="1">
              <a:spcAft>
                <a:spcPts val="0"/>
              </a:spcAft>
              <a:buClr>
                <a:schemeClr val="bg1"/>
              </a:buClr>
              <a:defRPr/>
            </a:pPr>
            <a:r>
              <a:rPr lang="en-GB" dirty="0"/>
              <a:t>Intuition - when time is limited &amp; information scarce or conflicting e.g.  when the case or observational evidence was limited</a:t>
            </a:r>
          </a:p>
          <a:p>
            <a:pPr marL="342900" indent="-342900" eaLnBrk="1" fontAlgn="auto" hangingPunct="1">
              <a:spcAft>
                <a:spcPts val="0"/>
              </a:spcAft>
              <a:buClr>
                <a:schemeClr val="bg1"/>
              </a:buClr>
              <a:buFont typeface="+mj-lt"/>
              <a:buAutoNum type="arabicPeriod"/>
              <a:defRPr/>
            </a:pPr>
            <a:r>
              <a:rPr lang="en-GB" sz="2400" dirty="0"/>
              <a:t>Practice wisdom – integration of different types of knowledge, modes of thinking, emotions &amp; action to facilitate sound judgment</a:t>
            </a:r>
          </a:p>
          <a:p>
            <a:pPr marL="0" indent="0" eaLnBrk="1" fontAlgn="auto" hangingPunct="1">
              <a:spcAft>
                <a:spcPts val="0"/>
              </a:spcAft>
              <a:buClr>
                <a:schemeClr val="bg1"/>
              </a:buClr>
              <a:buFont typeface="Wingdings 2" panose="05020102010507070707" pitchFamily="18" charset="2"/>
              <a:buNone/>
              <a:defRPr/>
            </a:pPr>
            <a:r>
              <a:rPr lang="en-GB" sz="2400" dirty="0"/>
              <a:t>Practitioners to develop </a:t>
            </a:r>
            <a:r>
              <a:rPr lang="en-GB" sz="2400" i="1" dirty="0"/>
              <a:t>both</a:t>
            </a:r>
            <a:r>
              <a:rPr lang="en-GB" sz="2400" dirty="0"/>
              <a:t> types of reasoning in order to move comfortably between the two as situations necessitate</a:t>
            </a:r>
          </a:p>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29</a:t>
            </a:fld>
            <a:endParaRPr lang="en-GB" dirty="0"/>
          </a:p>
        </p:txBody>
      </p:sp>
    </p:spTree>
    <p:extLst>
      <p:ext uri="{BB962C8B-B14F-4D97-AF65-F5344CB8AC3E}">
        <p14:creationId xmlns:p14="http://schemas.microsoft.com/office/powerpoint/2010/main" val="21782630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anose="020B0604020202020204" pitchFamily="34" charset="0"/>
              </a:rPr>
              <a:t>Supervision is regarded as key to sound decision-making</a:t>
            </a:r>
          </a:p>
          <a:p>
            <a:endParaRPr lang="en-GB" altLang="en-US" dirty="0">
              <a:latin typeface="Arial" panose="020B0604020202020204" pitchFamily="34" charset="0"/>
            </a:endParaRPr>
          </a:p>
          <a:p>
            <a:r>
              <a:rPr lang="en-GB" altLang="en-US" dirty="0">
                <a:latin typeface="Arial" panose="020B0604020202020204" pitchFamily="34" charset="0"/>
              </a:rPr>
              <a:t>‘Supportive critical questioning’ - ‘Unfounded assumptions can be identified and </a:t>
            </a:r>
          </a:p>
          <a:p>
            <a:r>
              <a:rPr lang="en-GB" altLang="en-US" dirty="0">
                <a:latin typeface="Arial" panose="020B0604020202020204" pitchFamily="34" charset="0"/>
              </a:rPr>
              <a:t>challenged; the plausibility of explanations offered can be critically examined </a:t>
            </a:r>
          </a:p>
          <a:p>
            <a:r>
              <a:rPr lang="en-GB" altLang="en-US" dirty="0">
                <a:latin typeface="Arial" panose="020B0604020202020204" pitchFamily="34" charset="0"/>
              </a:rPr>
              <a:t>and solutions jointly built’</a:t>
            </a:r>
          </a:p>
          <a:p>
            <a:endParaRPr lang="en-GB" altLang="en-US" dirty="0">
              <a:latin typeface="Arial" panose="020B0604020202020204" pitchFamily="34" charset="0"/>
            </a:endParaRPr>
          </a:p>
          <a:p>
            <a:r>
              <a:rPr lang="en-GB" altLang="en-US" dirty="0">
                <a:latin typeface="Arial" panose="020B0604020202020204" pitchFamily="34" charset="0"/>
              </a:rPr>
              <a:t>Any uncertainty about a case, whether that is due to difficulties relating to the</a:t>
            </a:r>
          </a:p>
          <a:p>
            <a:r>
              <a:rPr lang="en-GB" altLang="en-US" dirty="0">
                <a:latin typeface="Arial" panose="020B0604020202020204" pitchFamily="34" charset="0"/>
              </a:rPr>
              <a:t> available evidence, high complexity of the case or a high level of risk will increase</a:t>
            </a:r>
          </a:p>
          <a:p>
            <a:r>
              <a:rPr lang="en-GB" altLang="en-US" dirty="0">
                <a:latin typeface="Arial" panose="020B0604020202020204" pitchFamily="34" charset="0"/>
              </a:rPr>
              <a:t> the amount of support the social worker will expect and receive both in terms of </a:t>
            </a:r>
          </a:p>
          <a:p>
            <a:r>
              <a:rPr lang="en-GB" altLang="en-US" dirty="0">
                <a:latin typeface="Arial" panose="020B0604020202020204" pitchFamily="34" charset="0"/>
              </a:rPr>
              <a:t>their reliance on their manager and the number of people who ultimately become </a:t>
            </a:r>
          </a:p>
          <a:p>
            <a:r>
              <a:rPr lang="en-GB" altLang="en-US" dirty="0">
                <a:latin typeface="Arial" panose="020B0604020202020204" pitchFamily="34" charset="0"/>
              </a:rPr>
              <a:t>involved in the decision</a:t>
            </a:r>
          </a:p>
          <a:p>
            <a:endParaRPr lang="en-GB" altLang="en-US" dirty="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30</a:t>
            </a:fld>
            <a:endParaRPr lang="en-GB" dirty="0"/>
          </a:p>
        </p:txBody>
      </p:sp>
    </p:spTree>
    <p:extLst>
      <p:ext uri="{BB962C8B-B14F-4D97-AF65-F5344CB8AC3E}">
        <p14:creationId xmlns:p14="http://schemas.microsoft.com/office/powerpoint/2010/main" val="3462294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through using the holiday ideology</a:t>
            </a:r>
          </a:p>
        </p:txBody>
      </p:sp>
      <p:sp>
        <p:nvSpPr>
          <p:cNvPr id="4" name="Slide Number Placeholder 3"/>
          <p:cNvSpPr>
            <a:spLocks noGrp="1"/>
          </p:cNvSpPr>
          <p:nvPr>
            <p:ph type="sldNum" sz="quarter" idx="10"/>
          </p:nvPr>
        </p:nvSpPr>
        <p:spPr/>
        <p:txBody>
          <a:bodyPr/>
          <a:lstStyle/>
          <a:p>
            <a:fld id="{70531728-5E74-46CE-8445-FF275FC9FEC3}" type="slidenum">
              <a:rPr lang="en-GB" smtClean="0"/>
              <a:t>31</a:t>
            </a:fld>
            <a:endParaRPr lang="en-GB" dirty="0"/>
          </a:p>
        </p:txBody>
      </p:sp>
    </p:spTree>
    <p:extLst>
      <p:ext uri="{BB962C8B-B14F-4D97-AF65-F5344CB8AC3E}">
        <p14:creationId xmlns:p14="http://schemas.microsoft.com/office/powerpoint/2010/main" val="29267624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32</a:t>
            </a:fld>
            <a:endParaRPr lang="en-GB" dirty="0"/>
          </a:p>
        </p:txBody>
      </p:sp>
    </p:spTree>
    <p:extLst>
      <p:ext uri="{BB962C8B-B14F-4D97-AF65-F5344CB8AC3E}">
        <p14:creationId xmlns:p14="http://schemas.microsoft.com/office/powerpoint/2010/main" val="2932041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next three slides, although fun, shown how people see</a:t>
            </a:r>
            <a:r>
              <a:rPr lang="en-GB" baseline="0" dirty="0"/>
              <a:t> the same things differently.</a:t>
            </a:r>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33</a:t>
            </a:fld>
            <a:endParaRPr lang="en-GB" dirty="0"/>
          </a:p>
        </p:txBody>
      </p:sp>
    </p:spTree>
    <p:extLst>
      <p:ext uri="{BB962C8B-B14F-4D97-AF65-F5344CB8AC3E}">
        <p14:creationId xmlns:p14="http://schemas.microsoft.com/office/powerpoint/2010/main" val="12174362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34</a:t>
            </a:fld>
            <a:endParaRPr lang="en-GB" dirty="0"/>
          </a:p>
        </p:txBody>
      </p:sp>
    </p:spTree>
    <p:extLst>
      <p:ext uri="{BB962C8B-B14F-4D97-AF65-F5344CB8AC3E}">
        <p14:creationId xmlns:p14="http://schemas.microsoft.com/office/powerpoint/2010/main" val="1567353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3</a:t>
            </a:fld>
            <a:endParaRPr lang="en-GB" dirty="0"/>
          </a:p>
        </p:txBody>
      </p:sp>
    </p:spTree>
    <p:extLst>
      <p:ext uri="{BB962C8B-B14F-4D97-AF65-F5344CB8AC3E}">
        <p14:creationId xmlns:p14="http://schemas.microsoft.com/office/powerpoint/2010/main" val="32670749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35</a:t>
            </a:fld>
            <a:endParaRPr lang="en-GB" dirty="0"/>
          </a:p>
        </p:txBody>
      </p:sp>
    </p:spTree>
    <p:extLst>
      <p:ext uri="{BB962C8B-B14F-4D97-AF65-F5344CB8AC3E}">
        <p14:creationId xmlns:p14="http://schemas.microsoft.com/office/powerpoint/2010/main" val="2006124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36</a:t>
            </a:fld>
            <a:endParaRPr lang="en-GB" dirty="0"/>
          </a:p>
        </p:txBody>
      </p:sp>
    </p:spTree>
    <p:extLst>
      <p:ext uri="{BB962C8B-B14F-4D97-AF65-F5344CB8AC3E}">
        <p14:creationId xmlns:p14="http://schemas.microsoft.com/office/powerpoint/2010/main" val="4214334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Facilitator’s Note</a:t>
            </a:r>
          </a:p>
          <a:p>
            <a:r>
              <a:rPr lang="en-GB" b="0" dirty="0">
                <a:latin typeface="Arial" panose="020B0604020202020204" pitchFamily="34" charset="0"/>
                <a:cs typeface="Arial" panose="020B0604020202020204" pitchFamily="34" charset="0"/>
              </a:rPr>
              <a:t>This exercise is used to try and get across the importance of chronology and the information recorded within.  They should not be writing a story, it should be clear notes written in plain English, which is free from abbreviations and Jargon</a:t>
            </a:r>
          </a:p>
        </p:txBody>
      </p:sp>
      <p:sp>
        <p:nvSpPr>
          <p:cNvPr id="4" name="Slide Number Placeholder 3"/>
          <p:cNvSpPr>
            <a:spLocks noGrp="1"/>
          </p:cNvSpPr>
          <p:nvPr>
            <p:ph type="sldNum" sz="quarter" idx="10"/>
          </p:nvPr>
        </p:nvSpPr>
        <p:spPr/>
        <p:txBody>
          <a:bodyPr/>
          <a:lstStyle/>
          <a:p>
            <a:fld id="{F1A9C03E-DCDA-439B-B85D-8C17D155E2CC}" type="slidenum">
              <a:rPr lang="en-GB" smtClean="0"/>
              <a:t>38</a:t>
            </a:fld>
            <a:endParaRPr lang="en-GB" dirty="0"/>
          </a:p>
        </p:txBody>
      </p:sp>
    </p:spTree>
    <p:extLst>
      <p:ext uri="{BB962C8B-B14F-4D97-AF65-F5344CB8AC3E}">
        <p14:creationId xmlns:p14="http://schemas.microsoft.com/office/powerpoint/2010/main" val="898230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39</a:t>
            </a:fld>
            <a:endParaRPr lang="en-GB" dirty="0"/>
          </a:p>
        </p:txBody>
      </p:sp>
    </p:spTree>
    <p:extLst>
      <p:ext uri="{BB962C8B-B14F-4D97-AF65-F5344CB8AC3E}">
        <p14:creationId xmlns:p14="http://schemas.microsoft.com/office/powerpoint/2010/main" val="16812165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humorous, this is the reason we require good recording  In growing pressurised</a:t>
            </a:r>
            <a:r>
              <a:rPr lang="en-GB" baseline="0" dirty="0"/>
              <a:t> environment we are unable to remember every details, and recording systems need to used to their potential.  This allows cases to be picked up by colleagues in an emergency situation when you are not available.</a:t>
            </a:r>
          </a:p>
          <a:p>
            <a:endParaRPr lang="en-GB" baseline="0" dirty="0"/>
          </a:p>
          <a:p>
            <a:r>
              <a:rPr lang="en-GB" dirty="0"/>
              <a:t> </a:t>
            </a:r>
          </a:p>
        </p:txBody>
      </p:sp>
      <p:sp>
        <p:nvSpPr>
          <p:cNvPr id="4" name="Slide Number Placeholder 3"/>
          <p:cNvSpPr>
            <a:spLocks noGrp="1"/>
          </p:cNvSpPr>
          <p:nvPr>
            <p:ph type="sldNum" sz="quarter" idx="10"/>
          </p:nvPr>
        </p:nvSpPr>
        <p:spPr/>
        <p:txBody>
          <a:bodyPr/>
          <a:lstStyle/>
          <a:p>
            <a:fld id="{70531728-5E74-46CE-8445-FF275FC9FEC3}" type="slidenum">
              <a:rPr lang="en-GB" smtClean="0"/>
              <a:t>40</a:t>
            </a:fld>
            <a:endParaRPr lang="en-GB" dirty="0"/>
          </a:p>
        </p:txBody>
      </p:sp>
    </p:spTree>
    <p:extLst>
      <p:ext uri="{BB962C8B-B14F-4D97-AF65-F5344CB8AC3E}">
        <p14:creationId xmlns:p14="http://schemas.microsoft.com/office/powerpoint/2010/main" val="1061728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41</a:t>
            </a:fld>
            <a:endParaRPr lang="en-GB" dirty="0"/>
          </a:p>
        </p:txBody>
      </p:sp>
    </p:spTree>
    <p:extLst>
      <p:ext uri="{BB962C8B-B14F-4D97-AF65-F5344CB8AC3E}">
        <p14:creationId xmlns:p14="http://schemas.microsoft.com/office/powerpoint/2010/main" val="2593411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47</a:t>
            </a:fld>
            <a:endParaRPr lang="en-GB" dirty="0"/>
          </a:p>
        </p:txBody>
      </p:sp>
    </p:spTree>
    <p:extLst>
      <p:ext uri="{BB962C8B-B14F-4D97-AF65-F5344CB8AC3E}">
        <p14:creationId xmlns:p14="http://schemas.microsoft.com/office/powerpoint/2010/main" val="36683360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531728-5E74-46CE-8445-FF275FC9FEC3}" type="slidenum">
              <a:rPr lang="en-GB" smtClean="0"/>
              <a:t>48</a:t>
            </a:fld>
            <a:endParaRPr lang="en-GB" dirty="0"/>
          </a:p>
        </p:txBody>
      </p:sp>
    </p:spTree>
    <p:extLst>
      <p:ext uri="{BB962C8B-B14F-4D97-AF65-F5344CB8AC3E}">
        <p14:creationId xmlns:p14="http://schemas.microsoft.com/office/powerpoint/2010/main" val="38150991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52</a:t>
            </a:fld>
            <a:endParaRPr lang="en-GB" dirty="0"/>
          </a:p>
        </p:txBody>
      </p:sp>
    </p:spTree>
    <p:extLst>
      <p:ext uri="{BB962C8B-B14F-4D97-AF65-F5344CB8AC3E}">
        <p14:creationId xmlns:p14="http://schemas.microsoft.com/office/powerpoint/2010/main" val="3332652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4</a:t>
            </a:fld>
            <a:endParaRPr lang="en-GB" dirty="0"/>
          </a:p>
        </p:txBody>
      </p:sp>
    </p:spTree>
    <p:extLst>
      <p:ext uri="{BB962C8B-B14F-4D97-AF65-F5344CB8AC3E}">
        <p14:creationId xmlns:p14="http://schemas.microsoft.com/office/powerpoint/2010/main" val="76631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fontAlgn="auto" hangingPunct="1">
              <a:spcAft>
                <a:spcPts val="0"/>
              </a:spcAft>
              <a:buClr>
                <a:schemeClr val="accent3"/>
              </a:buClr>
              <a:buFont typeface="Wingdings" pitchFamily="2" charset="2"/>
              <a:buNone/>
              <a:defRPr/>
            </a:pPr>
            <a:r>
              <a:rPr lang="en-GB" dirty="0"/>
              <a:t>‘Providing a </a:t>
            </a:r>
            <a:r>
              <a:rPr lang="en-GB" dirty="0">
                <a:solidFill>
                  <a:srgbClr val="FFC000"/>
                </a:solidFill>
              </a:rPr>
              <a:t>clear rationale </a:t>
            </a:r>
            <a:r>
              <a:rPr lang="en-GB" dirty="0"/>
              <a:t>based on </a:t>
            </a:r>
            <a:r>
              <a:rPr lang="en-GB" dirty="0">
                <a:solidFill>
                  <a:srgbClr val="FFC000"/>
                </a:solidFill>
              </a:rPr>
              <a:t>legislation</a:t>
            </a:r>
            <a:r>
              <a:rPr lang="en-GB" dirty="0"/>
              <a:t>, </a:t>
            </a:r>
            <a:r>
              <a:rPr lang="en-GB" dirty="0">
                <a:solidFill>
                  <a:srgbClr val="FFC000"/>
                </a:solidFill>
              </a:rPr>
              <a:t>policy</a:t>
            </a:r>
            <a:r>
              <a:rPr lang="en-GB" dirty="0"/>
              <a:t>, </a:t>
            </a:r>
            <a:r>
              <a:rPr lang="en-GB" dirty="0">
                <a:solidFill>
                  <a:srgbClr val="FFC000"/>
                </a:solidFill>
              </a:rPr>
              <a:t>models of practice </a:t>
            </a:r>
            <a:r>
              <a:rPr lang="en-GB" dirty="0"/>
              <a:t>or </a:t>
            </a:r>
            <a:r>
              <a:rPr lang="en-GB" dirty="0">
                <a:solidFill>
                  <a:srgbClr val="FFC000"/>
                </a:solidFill>
              </a:rPr>
              <a:t>recognised tools </a:t>
            </a:r>
            <a:r>
              <a:rPr lang="en-GB" dirty="0"/>
              <a:t>utilised to come to an </a:t>
            </a:r>
            <a:r>
              <a:rPr lang="en-GB" dirty="0">
                <a:solidFill>
                  <a:srgbClr val="FFC000"/>
                </a:solidFill>
              </a:rPr>
              <a:t>informed decision……..Accurate</a:t>
            </a:r>
            <a:r>
              <a:rPr lang="en-GB" dirty="0"/>
              <a:t>, </a:t>
            </a:r>
            <a:r>
              <a:rPr lang="en-GB" dirty="0">
                <a:solidFill>
                  <a:srgbClr val="FFC000"/>
                </a:solidFill>
              </a:rPr>
              <a:t>timely</a:t>
            </a:r>
            <a:r>
              <a:rPr lang="en-GB" dirty="0"/>
              <a:t>, </a:t>
            </a:r>
            <a:r>
              <a:rPr lang="en-GB" dirty="0">
                <a:solidFill>
                  <a:srgbClr val="FFC000"/>
                </a:solidFill>
              </a:rPr>
              <a:t>concise</a:t>
            </a:r>
            <a:r>
              <a:rPr lang="en-GB" dirty="0"/>
              <a:t>, </a:t>
            </a:r>
            <a:r>
              <a:rPr lang="en-GB" dirty="0">
                <a:solidFill>
                  <a:srgbClr val="FFC000"/>
                </a:solidFill>
              </a:rPr>
              <a:t>specific</a:t>
            </a:r>
            <a:r>
              <a:rPr lang="en-GB" dirty="0"/>
              <a:t>, </a:t>
            </a:r>
            <a:r>
              <a:rPr lang="en-GB" dirty="0">
                <a:solidFill>
                  <a:srgbClr val="FFC000"/>
                </a:solidFill>
              </a:rPr>
              <a:t>appropriate</a:t>
            </a:r>
            <a:r>
              <a:rPr lang="en-GB" dirty="0"/>
              <a:t> recording will </a:t>
            </a:r>
            <a:r>
              <a:rPr lang="en-GB" dirty="0">
                <a:solidFill>
                  <a:srgbClr val="FFC000"/>
                </a:solidFill>
              </a:rPr>
              <a:t>support</a:t>
            </a:r>
            <a:r>
              <a:rPr lang="en-GB" dirty="0"/>
              <a:t> your decision making and provide </a:t>
            </a:r>
            <a:r>
              <a:rPr lang="en-GB" dirty="0">
                <a:solidFill>
                  <a:srgbClr val="FFC000"/>
                </a:solidFill>
              </a:rPr>
              <a:t>justification</a:t>
            </a:r>
            <a:r>
              <a:rPr lang="en-GB" dirty="0"/>
              <a:t> for actions taken’.</a:t>
            </a:r>
          </a:p>
          <a:p>
            <a:pPr marL="274320" indent="-274320" eaLnBrk="1" fontAlgn="auto" hangingPunct="1">
              <a:spcAft>
                <a:spcPts val="0"/>
              </a:spcAft>
              <a:buClr>
                <a:schemeClr val="accent3"/>
              </a:buClr>
              <a:buFont typeface="Wingdings 2"/>
              <a:buChar char=""/>
              <a:defRPr/>
            </a:pPr>
            <a:endParaRPr lang="en-GB" dirty="0"/>
          </a:p>
          <a:p>
            <a:pPr marL="0" indent="0" algn="r" eaLnBrk="1" fontAlgn="auto" hangingPunct="1">
              <a:spcAft>
                <a:spcPts val="0"/>
              </a:spcAft>
              <a:buClr>
                <a:schemeClr val="accent3"/>
              </a:buClr>
              <a:buFont typeface="Wingdings" pitchFamily="2" charset="2"/>
              <a:buNone/>
              <a:defRPr/>
            </a:pPr>
            <a:r>
              <a:rPr lang="en-GB" sz="1000" i="1" dirty="0"/>
              <a:t>(Source County Durham – Safeguarding Adults Inter-agency Partnership</a:t>
            </a:r>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5</a:t>
            </a:fld>
            <a:endParaRPr lang="en-GB" dirty="0"/>
          </a:p>
        </p:txBody>
      </p:sp>
    </p:spTree>
    <p:extLst>
      <p:ext uri="{BB962C8B-B14F-4D97-AF65-F5344CB8AC3E}">
        <p14:creationId xmlns:p14="http://schemas.microsoft.com/office/powerpoint/2010/main" val="1537941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0531728-5E74-46CE-8445-FF275FC9FEC3}" type="slidenum">
              <a:rPr lang="en-GB" smtClean="0"/>
              <a:t>6</a:t>
            </a:fld>
            <a:endParaRPr lang="en-GB" dirty="0"/>
          </a:p>
        </p:txBody>
      </p:sp>
    </p:spTree>
    <p:extLst>
      <p:ext uri="{BB962C8B-B14F-4D97-AF65-F5344CB8AC3E}">
        <p14:creationId xmlns:p14="http://schemas.microsoft.com/office/powerpoint/2010/main" val="374226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Current research will say, that social workers, in the absence of complete information will rely highly on their</a:t>
            </a:r>
            <a:r>
              <a:rPr lang="en-GB" baseline="0" dirty="0"/>
              <a:t> intuition.</a:t>
            </a:r>
          </a:p>
          <a:p>
            <a:endParaRPr lang="en-GB" baseline="0" dirty="0"/>
          </a:p>
          <a:p>
            <a:r>
              <a:rPr lang="en-GB" baseline="0" dirty="0"/>
              <a:t>What is key here, is both approaches have a role to play.</a:t>
            </a:r>
          </a:p>
          <a:p>
            <a:endParaRPr lang="en-GB" baseline="0" dirty="0"/>
          </a:p>
          <a:p>
            <a:r>
              <a:rPr lang="en-GB" b="1" baseline="0" dirty="0"/>
              <a:t>PHD Student Research</a:t>
            </a:r>
          </a:p>
          <a:p>
            <a:r>
              <a:rPr lang="en-GB" b="0" baseline="0" dirty="0"/>
              <a:t>4 days out, 1 day with paperwork (old days)</a:t>
            </a:r>
          </a:p>
          <a:p>
            <a:r>
              <a:rPr lang="en-GB" b="0" baseline="0" dirty="0"/>
              <a:t>1 day out, 4 days of paperwork (current situation)</a:t>
            </a:r>
            <a:endParaRPr lang="en-GB" b="0" dirty="0"/>
          </a:p>
        </p:txBody>
      </p:sp>
      <p:sp>
        <p:nvSpPr>
          <p:cNvPr id="4" name="Slide Number Placeholder 3"/>
          <p:cNvSpPr>
            <a:spLocks noGrp="1"/>
          </p:cNvSpPr>
          <p:nvPr>
            <p:ph type="sldNum" sz="quarter" idx="10"/>
          </p:nvPr>
        </p:nvSpPr>
        <p:spPr/>
        <p:txBody>
          <a:bodyPr/>
          <a:lstStyle/>
          <a:p>
            <a:fld id="{70531728-5E74-46CE-8445-FF275FC9FEC3}" type="slidenum">
              <a:rPr lang="en-GB" smtClean="0"/>
              <a:t>8</a:t>
            </a:fld>
            <a:endParaRPr lang="en-GB" dirty="0"/>
          </a:p>
        </p:txBody>
      </p:sp>
    </p:spTree>
    <p:extLst>
      <p:ext uri="{BB962C8B-B14F-4D97-AF65-F5344CB8AC3E}">
        <p14:creationId xmlns:p14="http://schemas.microsoft.com/office/powerpoint/2010/main" val="616487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0531728-5E74-46CE-8445-FF275FC9FEC3}" type="slidenum">
              <a:rPr lang="en-GB" smtClean="0"/>
              <a:t>11</a:t>
            </a:fld>
            <a:endParaRPr lang="en-GB" dirty="0"/>
          </a:p>
        </p:txBody>
      </p:sp>
    </p:spTree>
    <p:extLst>
      <p:ext uri="{BB962C8B-B14F-4D97-AF65-F5344CB8AC3E}">
        <p14:creationId xmlns:p14="http://schemas.microsoft.com/office/powerpoint/2010/main" val="1980461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06374F-788D-4AB5-9D00-A0F390B3D02C}" type="slidenum">
              <a:rPr lang="en-GB" smtClean="0"/>
              <a:pPr/>
              <a:t>12</a:t>
            </a:fld>
            <a:endParaRPr lang="en-GB"/>
          </a:p>
        </p:txBody>
      </p:sp>
    </p:spTree>
    <p:extLst>
      <p:ext uri="{BB962C8B-B14F-4D97-AF65-F5344CB8AC3E}">
        <p14:creationId xmlns:p14="http://schemas.microsoft.com/office/powerpoint/2010/main" val="379570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sGnQb8jn02I" TargetMode="External"/><Relationship Id="rId2" Type="http://schemas.openxmlformats.org/officeDocument/2006/relationships/hyperlink" Target="https://www.youtube.com/watch?v=VoTeH9f-Mf4" TargetMode="External"/><Relationship Id="rId1" Type="http://schemas.openxmlformats.org/officeDocument/2006/relationships/slideLayout" Target="../slideLayouts/slideLayout7.xml"/><Relationship Id="rId4" Type="http://schemas.openxmlformats.org/officeDocument/2006/relationships/hyperlink" Target="https://www.youtube.com/watch?v=3AxWTygNrf8"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ahUKEwikhvfv7sLLAhWDORQKHWeCAkcQjRwIBw&amp;url=http://brainden.com/face-illusions.htm&amp;psig=AFQjCNENSA0QSFav85MqBL727X2dpZyNxg&amp;ust=1458137271957710"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ahUKEwiazuOP78LLAhXI6RQKHSEtCJcQjRwIBw&amp;url=http://www.naute.com/illusions/frog.php&amp;bvm=bv.116636494,d.d24&amp;psig=AFQjCNHu0OcJXyDO9A1V6MiwfB1p4fjaGQ&amp;ust=1458137358090191" TargetMode="External"/><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35.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ved=0ahUKEwit44rI78LLAhUMbhQKHTWxBt0QjRwIBw&amp;url=http://www.moillusions.com/new-rabbit-or-duck-illusion/&amp;bvm=bv.116636494,d.d24&amp;psig=AFQjCNHj-BQ8Mu4cbd7wVvZyh5w6sBqm5w&amp;ust=1458137474232365" TargetMode="External"/><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chemeClr val="tx2"/>
                </a:solidFill>
              </a:rPr>
              <a:t>Good Recording &amp; Defensible Decision </a:t>
            </a:r>
            <a:r>
              <a:rPr lang="en-GB" b="1">
                <a:solidFill>
                  <a:schemeClr val="tx2"/>
                </a:solidFill>
              </a:rPr>
              <a:t>Making in ASP</a:t>
            </a:r>
            <a:endParaRPr lang="en-GB" b="1" dirty="0">
              <a:solidFill>
                <a:schemeClr val="tx2"/>
              </a:solidFill>
            </a:endParaRPr>
          </a:p>
        </p:txBody>
      </p:sp>
      <p:sp>
        <p:nvSpPr>
          <p:cNvPr id="3" name="Subtitle 2"/>
          <p:cNvSpPr>
            <a:spLocks noGrp="1"/>
          </p:cNvSpPr>
          <p:nvPr>
            <p:ph type="subTitle" idx="1"/>
          </p:nvPr>
        </p:nvSpPr>
        <p:spPr/>
        <p:txBody>
          <a:bodyPr/>
          <a:lstStyle/>
          <a:p>
            <a:r>
              <a:rPr lang="en-GB" dirty="0"/>
              <a:t>Johannah Lamont</a:t>
            </a:r>
          </a:p>
        </p:txBody>
      </p:sp>
    </p:spTree>
    <p:extLst>
      <p:ext uri="{BB962C8B-B14F-4D97-AF65-F5344CB8AC3E}">
        <p14:creationId xmlns:p14="http://schemas.microsoft.com/office/powerpoint/2010/main" val="1113866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8EE92-B405-F1F6-89A2-DBC20EFB4EDF}"/>
              </a:ext>
            </a:extLst>
          </p:cNvPr>
          <p:cNvSpPr>
            <a:spLocks noGrp="1"/>
          </p:cNvSpPr>
          <p:nvPr>
            <p:ph type="title"/>
          </p:nvPr>
        </p:nvSpPr>
        <p:spPr>
          <a:xfrm>
            <a:off x="677334" y="609600"/>
            <a:ext cx="8596668" cy="853440"/>
          </a:xfrm>
        </p:spPr>
        <p:txBody>
          <a:bodyPr>
            <a:noAutofit/>
          </a:bodyPr>
          <a:lstStyle/>
          <a:p>
            <a:r>
              <a:rPr lang="en-GB" sz="5400" b="1" dirty="0">
                <a:solidFill>
                  <a:schemeClr val="tx1"/>
                </a:solidFill>
              </a:rPr>
              <a:t>Evaluate Alternative Actions</a:t>
            </a:r>
          </a:p>
        </p:txBody>
      </p:sp>
      <p:sp>
        <p:nvSpPr>
          <p:cNvPr id="3" name="Content Placeholder 2">
            <a:extLst>
              <a:ext uri="{FF2B5EF4-FFF2-40B4-BE49-F238E27FC236}">
                <a16:creationId xmlns:a16="http://schemas.microsoft.com/office/drawing/2014/main" id="{93467393-A7B8-A99B-763B-D3148EA37741}"/>
              </a:ext>
            </a:extLst>
          </p:cNvPr>
          <p:cNvSpPr>
            <a:spLocks noGrp="1"/>
          </p:cNvSpPr>
          <p:nvPr>
            <p:ph idx="1"/>
          </p:nvPr>
        </p:nvSpPr>
        <p:spPr>
          <a:xfrm>
            <a:off x="677334" y="1972492"/>
            <a:ext cx="8596668" cy="3880773"/>
          </a:xfrm>
        </p:spPr>
        <p:txBody>
          <a:bodyPr/>
          <a:lstStyle/>
          <a:p>
            <a:r>
              <a:rPr lang="en-GB" sz="3600" dirty="0"/>
              <a:t>Which option will do the most good, and result in the least harm?</a:t>
            </a:r>
          </a:p>
          <a:p>
            <a:r>
              <a:rPr lang="en-GB" sz="3600" dirty="0"/>
              <a:t>Which option best supports the rights of the adult (benefit / least restrictive)</a:t>
            </a:r>
          </a:p>
          <a:p>
            <a:r>
              <a:rPr lang="en-GB" sz="3600" dirty="0"/>
              <a:t>Which option treats the adult equally?</a:t>
            </a:r>
          </a:p>
          <a:p>
            <a:endParaRPr lang="en-GB" dirty="0"/>
          </a:p>
        </p:txBody>
      </p:sp>
    </p:spTree>
    <p:extLst>
      <p:ext uri="{BB962C8B-B14F-4D97-AF65-F5344CB8AC3E}">
        <p14:creationId xmlns:p14="http://schemas.microsoft.com/office/powerpoint/2010/main" val="12771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32099"/>
            <a:ext cx="8596668" cy="839502"/>
          </a:xfrm>
        </p:spPr>
        <p:txBody>
          <a:bodyPr>
            <a:normAutofit/>
          </a:bodyPr>
          <a:lstStyle/>
          <a:p>
            <a:r>
              <a:rPr lang="en-GB" b="1" dirty="0">
                <a:solidFill>
                  <a:schemeClr val="tx2"/>
                </a:solidFill>
                <a:latin typeface="Arial" panose="020B0604020202020204" pitchFamily="34" charset="0"/>
                <a:cs typeface="Arial" panose="020B0604020202020204" pitchFamily="34" charset="0"/>
              </a:rPr>
              <a:t>Adult Support &amp; Protection</a:t>
            </a:r>
          </a:p>
        </p:txBody>
      </p:sp>
      <p:sp>
        <p:nvSpPr>
          <p:cNvPr id="3" name="Text Placeholder 2"/>
          <p:cNvSpPr>
            <a:spLocks noGrp="1"/>
          </p:cNvSpPr>
          <p:nvPr>
            <p:ph type="body" idx="1"/>
          </p:nvPr>
        </p:nvSpPr>
        <p:spPr>
          <a:xfrm>
            <a:off x="1480711" y="2058434"/>
            <a:ext cx="6719927" cy="2392541"/>
          </a:xfrm>
        </p:spPr>
        <p:txBody>
          <a:bodyPr>
            <a:noAutofit/>
          </a:bodyPr>
          <a:lstStyle/>
          <a:p>
            <a:pPr algn="ctr"/>
            <a:r>
              <a:rPr lang="en-GB" sz="3600" b="1" dirty="0">
                <a:solidFill>
                  <a:schemeClr val="tx2"/>
                </a:solidFill>
                <a:latin typeface="Arial" panose="020B0604020202020204" pitchFamily="34" charset="0"/>
                <a:cs typeface="Arial" panose="020B0604020202020204" pitchFamily="34" charset="0"/>
              </a:rPr>
              <a:t>The role of Defensible Decision Making in the process of Adult Support &amp; Protection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0711" y="4902154"/>
            <a:ext cx="2619375" cy="1743075"/>
          </a:xfrm>
          <a:prstGeom prst="rect">
            <a:avLst/>
          </a:prstGeom>
        </p:spPr>
      </p:pic>
    </p:spTree>
    <p:extLst>
      <p:ext uri="{BB962C8B-B14F-4D97-AF65-F5344CB8AC3E}">
        <p14:creationId xmlns:p14="http://schemas.microsoft.com/office/powerpoint/2010/main" val="1303493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1524000" y="2857501"/>
            <a:ext cx="9144000" cy="1196975"/>
          </a:xfrm>
          <a:prstGeom prst="rect">
            <a:avLst/>
          </a:prstGeom>
        </p:spPr>
        <p:txBody>
          <a:bodyPr/>
          <a:lstStyle/>
          <a:p>
            <a:pPr algn="ctr">
              <a:defRPr/>
            </a:pPr>
            <a:endParaRPr lang="en-US" sz="3600" b="1" kern="0" dirty="0">
              <a:solidFill>
                <a:srgbClr val="3333FF"/>
              </a:solidFill>
              <a:latin typeface="+mj-lt"/>
              <a:ea typeface="+mj-ea"/>
              <a:cs typeface="+mj-cs"/>
            </a:endParaRPr>
          </a:p>
        </p:txBody>
      </p:sp>
      <p:sp>
        <p:nvSpPr>
          <p:cNvPr id="35844" name="Rectangle 11"/>
          <p:cNvSpPr>
            <a:spLocks noChangeArrowheads="1"/>
          </p:cNvSpPr>
          <p:nvPr/>
        </p:nvSpPr>
        <p:spPr bwMode="auto">
          <a:xfrm>
            <a:off x="-965653" y="229728"/>
            <a:ext cx="7358063" cy="646112"/>
          </a:xfrm>
          <a:prstGeom prst="rect">
            <a:avLst/>
          </a:prstGeom>
          <a:noFill/>
          <a:ln w="9525">
            <a:noFill/>
            <a:miter lim="800000"/>
            <a:headEnd/>
            <a:tailEnd/>
          </a:ln>
        </p:spPr>
        <p:txBody>
          <a:bodyPr>
            <a:spAutoFit/>
          </a:bodyPr>
          <a:lstStyle/>
          <a:p>
            <a:pPr algn="ctr" eaLnBrk="0" hangingPunct="0"/>
            <a:r>
              <a:rPr lang="en-GB" sz="3600" b="1" dirty="0">
                <a:solidFill>
                  <a:schemeClr val="tx2"/>
                </a:solidFill>
                <a:latin typeface="Arial" panose="020B0604020202020204" pitchFamily="34" charset="0"/>
                <a:cs typeface="Arial" panose="020B0604020202020204" pitchFamily="34" charset="0"/>
              </a:rPr>
              <a:t>Principles of the Act</a:t>
            </a:r>
          </a:p>
        </p:txBody>
      </p:sp>
      <p:sp>
        <p:nvSpPr>
          <p:cNvPr id="14341" name="Rectangle 13"/>
          <p:cNvSpPr>
            <a:spLocks noChangeArrowheads="1"/>
          </p:cNvSpPr>
          <p:nvPr/>
        </p:nvSpPr>
        <p:spPr bwMode="auto">
          <a:xfrm>
            <a:off x="343808" y="1125587"/>
            <a:ext cx="8572500" cy="5016758"/>
          </a:xfrm>
          <a:prstGeom prst="rect">
            <a:avLst/>
          </a:prstGeom>
          <a:noFill/>
          <a:ln w="9525">
            <a:noFill/>
            <a:miter lim="800000"/>
            <a:headEnd/>
            <a:tailEnd/>
          </a:ln>
        </p:spPr>
        <p:txBody>
          <a:bodyPr>
            <a:spAutoFit/>
          </a:bodyPr>
          <a:lstStyle/>
          <a:p>
            <a:pPr eaLnBrk="0" hangingPunct="0">
              <a:defRPr/>
            </a:pPr>
            <a:r>
              <a:rPr lang="en-GB" sz="2000" b="1" dirty="0">
                <a:latin typeface="Arial" panose="020B0604020202020204" pitchFamily="34" charset="0"/>
                <a:cs typeface="Arial" panose="020B0604020202020204" pitchFamily="34" charset="0"/>
              </a:rPr>
              <a:t>Intervention must:</a:t>
            </a:r>
          </a:p>
          <a:p>
            <a:pPr lvl="1" eaLnBrk="0" hangingPunct="0">
              <a:buFont typeface="Arial" pitchFamily="34" charset="0"/>
              <a:buChar char="•"/>
              <a:defRPr/>
            </a:pP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provide </a:t>
            </a:r>
            <a:r>
              <a:rPr lang="en-GB" sz="2000" b="1" dirty="0">
                <a:latin typeface="Arial" panose="020B0604020202020204" pitchFamily="34" charset="0"/>
                <a:cs typeface="Arial" panose="020B0604020202020204" pitchFamily="34" charset="0"/>
              </a:rPr>
              <a:t>benefit</a:t>
            </a:r>
            <a:r>
              <a:rPr lang="en-GB" sz="2000" dirty="0">
                <a:latin typeface="Arial" panose="020B0604020202020204" pitchFamily="34" charset="0"/>
                <a:cs typeface="Arial" panose="020B0604020202020204" pitchFamily="34" charset="0"/>
              </a:rPr>
              <a:t> to the adult;</a:t>
            </a:r>
          </a:p>
          <a:p>
            <a:pPr lvl="2" indent="-457200" eaLnBrk="0" hangingPunct="0">
              <a:buFontTx/>
              <a:buChar char="•"/>
              <a:defRPr/>
            </a:pPr>
            <a:r>
              <a:rPr lang="en-GB" sz="2000" dirty="0">
                <a:latin typeface="Arial" panose="020B0604020202020204" pitchFamily="34" charset="0"/>
                <a:cs typeface="Arial" panose="020B0604020202020204" pitchFamily="34" charset="0"/>
              </a:rPr>
              <a:t>be </a:t>
            </a:r>
            <a:r>
              <a:rPr lang="en-GB" sz="2000" b="1" dirty="0">
                <a:latin typeface="Arial" panose="020B0604020202020204" pitchFamily="34" charset="0"/>
                <a:cs typeface="Arial" panose="020B0604020202020204" pitchFamily="34" charset="0"/>
              </a:rPr>
              <a:t>least restrictive </a:t>
            </a:r>
            <a:r>
              <a:rPr lang="en-GB" sz="2000" dirty="0">
                <a:latin typeface="Arial" panose="020B0604020202020204" pitchFamily="34" charset="0"/>
                <a:cs typeface="Arial" panose="020B0604020202020204" pitchFamily="34" charset="0"/>
              </a:rPr>
              <a:t>to the adult’s freedom;</a:t>
            </a:r>
          </a:p>
          <a:p>
            <a:pPr lvl="2" indent="-457200" eaLnBrk="0" hangingPunct="0">
              <a:defRPr/>
            </a:pPr>
            <a:endParaRPr lang="en-GB" sz="2000" b="1" dirty="0">
              <a:latin typeface="Arial" panose="020B0604020202020204" pitchFamily="34" charset="0"/>
              <a:cs typeface="Arial" panose="020B0604020202020204" pitchFamily="34" charset="0"/>
            </a:endParaRPr>
          </a:p>
          <a:p>
            <a:pPr marL="0" lvl="2" eaLnBrk="0" hangingPunct="0">
              <a:defRPr/>
            </a:pPr>
            <a:r>
              <a:rPr lang="en-GB" sz="2000" b="1" dirty="0">
                <a:latin typeface="Arial" panose="020B0604020202020204" pitchFamily="34" charset="0"/>
                <a:cs typeface="Arial" panose="020B0604020202020204" pitchFamily="34" charset="0"/>
              </a:rPr>
              <a:t>And, if relevant, have regard to:</a:t>
            </a:r>
          </a:p>
          <a:p>
            <a:pPr lvl="2" indent="-457200" eaLnBrk="0" hangingPunct="0">
              <a:defRPr/>
            </a:pPr>
            <a:endParaRPr lang="en-GB" sz="2000" b="1" dirty="0">
              <a:latin typeface="Arial" panose="020B0604020202020204" pitchFamily="34" charset="0"/>
              <a:cs typeface="Arial" panose="020B0604020202020204" pitchFamily="34" charset="0"/>
            </a:endParaRPr>
          </a:p>
          <a:p>
            <a:pPr lvl="2" indent="-457200" eaLnBrk="0" hangingPunct="0">
              <a:buFontTx/>
              <a:buChar char="•"/>
              <a:defRPr/>
            </a:pPr>
            <a:r>
              <a:rPr lang="en-GB" sz="2000" dirty="0">
                <a:latin typeface="Arial" panose="020B0604020202020204" pitchFamily="34" charset="0"/>
                <a:cs typeface="Arial" panose="020B0604020202020204" pitchFamily="34" charset="0"/>
              </a:rPr>
              <a:t>the </a:t>
            </a:r>
            <a:r>
              <a:rPr lang="en-GB" sz="2000" b="1" dirty="0">
                <a:latin typeface="Arial" panose="020B0604020202020204" pitchFamily="34" charset="0"/>
                <a:cs typeface="Arial" panose="020B0604020202020204" pitchFamily="34" charset="0"/>
              </a:rPr>
              <a:t>wishes and feelings </a:t>
            </a:r>
            <a:r>
              <a:rPr lang="en-GB" sz="2000" dirty="0">
                <a:latin typeface="Arial" panose="020B0604020202020204" pitchFamily="34" charset="0"/>
                <a:cs typeface="Arial" panose="020B0604020202020204" pitchFamily="34" charset="0"/>
              </a:rPr>
              <a:t>of the adult;</a:t>
            </a:r>
          </a:p>
          <a:p>
            <a:pPr lvl="2" indent="-457200" eaLnBrk="0" hangingPunct="0">
              <a:buFontTx/>
              <a:buChar char="•"/>
              <a:defRPr/>
            </a:pPr>
            <a:r>
              <a:rPr lang="en-GB" sz="2000" dirty="0">
                <a:latin typeface="Arial" panose="020B0604020202020204" pitchFamily="34" charset="0"/>
                <a:cs typeface="Arial" panose="020B0604020202020204" pitchFamily="34" charset="0"/>
              </a:rPr>
              <a:t>any </a:t>
            </a:r>
            <a:r>
              <a:rPr lang="en-GB" sz="2000" b="1" dirty="0">
                <a:latin typeface="Arial" panose="020B0604020202020204" pitchFamily="34" charset="0"/>
                <a:cs typeface="Arial" panose="020B0604020202020204" pitchFamily="34" charset="0"/>
              </a:rPr>
              <a:t>views of the </a:t>
            </a:r>
            <a:r>
              <a:rPr lang="en-GB" sz="2000" dirty="0">
                <a:latin typeface="Arial" panose="020B0604020202020204" pitchFamily="34" charset="0"/>
                <a:cs typeface="Arial" panose="020B0604020202020204" pitchFamily="34" charset="0"/>
              </a:rPr>
              <a:t>adult’s nearest relative, primary carer, guardian, attorney or    other person, who has an interest in the adult’s well-being or property;</a:t>
            </a:r>
          </a:p>
          <a:p>
            <a:pPr lvl="2" indent="-457200" eaLnBrk="0" hangingPunct="0">
              <a:buFontTx/>
              <a:buChar char="•"/>
              <a:defRPr/>
            </a:pPr>
            <a:r>
              <a:rPr lang="en-GB" sz="2000" dirty="0">
                <a:latin typeface="Arial" panose="020B0604020202020204" pitchFamily="34" charset="0"/>
                <a:cs typeface="Arial" panose="020B0604020202020204" pitchFamily="34" charset="0"/>
              </a:rPr>
              <a:t>the importance of the adult </a:t>
            </a:r>
            <a:r>
              <a:rPr lang="en-GB" sz="2000" b="1" dirty="0">
                <a:latin typeface="Arial" panose="020B0604020202020204" pitchFamily="34" charset="0"/>
                <a:cs typeface="Arial" panose="020B0604020202020204" pitchFamily="34" charset="0"/>
              </a:rPr>
              <a:t>participating as fully as possible </a:t>
            </a:r>
            <a:r>
              <a:rPr lang="en-GB" sz="2000" dirty="0">
                <a:latin typeface="Arial" panose="020B0604020202020204" pitchFamily="34" charset="0"/>
                <a:cs typeface="Arial" panose="020B0604020202020204" pitchFamily="34" charset="0"/>
              </a:rPr>
              <a:t>and providing  them with such information and support to enable them to participate;</a:t>
            </a:r>
          </a:p>
          <a:p>
            <a:pPr lvl="2" indent="-457200" eaLnBrk="0" hangingPunct="0">
              <a:buFontTx/>
              <a:buChar char="•"/>
              <a:defRPr/>
            </a:pPr>
            <a:r>
              <a:rPr lang="en-GB" sz="2000" dirty="0">
                <a:latin typeface="Arial" panose="020B0604020202020204" pitchFamily="34" charset="0"/>
                <a:cs typeface="Arial" panose="020B0604020202020204" pitchFamily="34" charset="0"/>
              </a:rPr>
              <a:t>ensuring the adult is </a:t>
            </a:r>
            <a:r>
              <a:rPr lang="en-GB" sz="2000" b="1" dirty="0">
                <a:latin typeface="Arial" panose="020B0604020202020204" pitchFamily="34" charset="0"/>
                <a:cs typeface="Arial" panose="020B0604020202020204" pitchFamily="34" charset="0"/>
              </a:rPr>
              <a:t>not be treated less favourably </a:t>
            </a:r>
            <a:r>
              <a:rPr lang="en-GB" sz="2000" dirty="0">
                <a:latin typeface="Arial" panose="020B0604020202020204" pitchFamily="34" charset="0"/>
                <a:cs typeface="Arial" panose="020B0604020202020204" pitchFamily="34" charset="0"/>
              </a:rPr>
              <a:t>than any other adults in a  comparable situation; and </a:t>
            </a:r>
          </a:p>
          <a:p>
            <a:pPr lvl="2" indent="-457200" eaLnBrk="0" hangingPunct="0">
              <a:buFontTx/>
              <a:buChar char="•"/>
              <a:defRPr/>
            </a:pPr>
            <a:r>
              <a:rPr lang="en-GB" sz="2000" dirty="0">
                <a:latin typeface="Arial" panose="020B0604020202020204" pitchFamily="34" charset="0"/>
                <a:cs typeface="Arial" panose="020B0604020202020204" pitchFamily="34" charset="0"/>
              </a:rPr>
              <a:t>the adult’s </a:t>
            </a:r>
            <a:r>
              <a:rPr lang="en-GB" sz="2000" b="1" dirty="0">
                <a:latin typeface="Arial" panose="020B0604020202020204" pitchFamily="34" charset="0"/>
                <a:cs typeface="Arial" panose="020B0604020202020204" pitchFamily="34" charset="0"/>
              </a:rPr>
              <a:t>abilities, background and characteristics</a:t>
            </a:r>
            <a:r>
              <a:rPr lang="en-GB"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10735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031" y="196484"/>
            <a:ext cx="8229600" cy="1143000"/>
          </a:xfrm>
        </p:spPr>
        <p:txBody>
          <a:bodyPr/>
          <a:lstStyle/>
          <a:p>
            <a:r>
              <a:rPr lang="en-GB" b="1" dirty="0">
                <a:solidFill>
                  <a:schemeClr val="tx2"/>
                </a:solidFill>
                <a:latin typeface="Arial" panose="020B0604020202020204" pitchFamily="34" charset="0"/>
                <a:cs typeface="Arial" panose="020B0604020202020204" pitchFamily="34" charset="0"/>
              </a:rPr>
              <a:t>3 Point Criteria</a:t>
            </a:r>
          </a:p>
        </p:txBody>
      </p:sp>
      <p:sp>
        <p:nvSpPr>
          <p:cNvPr id="3" name="Content Placeholder 2"/>
          <p:cNvSpPr>
            <a:spLocks noGrp="1"/>
          </p:cNvSpPr>
          <p:nvPr>
            <p:ph idx="1"/>
          </p:nvPr>
        </p:nvSpPr>
        <p:spPr>
          <a:xfrm>
            <a:off x="453031" y="1230521"/>
            <a:ext cx="8229600" cy="4911824"/>
          </a:xfrm>
        </p:spPr>
        <p:txBody>
          <a:bodyPr>
            <a:normAutofit/>
          </a:bodyPr>
          <a:lstStyle/>
          <a:p>
            <a:pPr marL="0" indent="0">
              <a:buNone/>
            </a:pPr>
            <a:r>
              <a:rPr lang="en-GB" b="1" dirty="0">
                <a:latin typeface="Arial" panose="020B0604020202020204" pitchFamily="34" charset="0"/>
                <a:cs typeface="Arial" panose="020B0604020202020204" pitchFamily="34" charset="0"/>
              </a:rPr>
              <a:t>Adults, aged 16 or over, who:</a:t>
            </a:r>
          </a:p>
          <a:p>
            <a:pPr marL="0" indent="0">
              <a:buNone/>
            </a:pPr>
            <a:endParaRPr lang="en-GB" dirty="0">
              <a:latin typeface="Arial" panose="020B0604020202020204" pitchFamily="34" charset="0"/>
              <a:cs typeface="Arial" panose="020B0604020202020204" pitchFamily="34" charset="0"/>
            </a:endParaRPr>
          </a:p>
          <a:p>
            <a:pPr>
              <a:buFont typeface="Arial" panose="020B0604020202020204" pitchFamily="34" charset="0"/>
              <a:buChar char="•"/>
            </a:pPr>
            <a:r>
              <a:rPr lang="en-GB" dirty="0">
                <a:latin typeface="Arial" panose="020B0604020202020204" pitchFamily="34" charset="0"/>
                <a:cs typeface="Arial" panose="020B0604020202020204" pitchFamily="34" charset="0"/>
              </a:rPr>
              <a:t>Are unable to safeguard their own well-being, property, rights or other interests.</a:t>
            </a:r>
          </a:p>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a:buFont typeface="Arial" panose="020B0604020202020204" pitchFamily="34" charset="0"/>
              <a:buChar char="•"/>
            </a:pPr>
            <a:r>
              <a:rPr lang="en-GB" dirty="0">
                <a:latin typeface="Arial" panose="020B0604020202020204" pitchFamily="34" charset="0"/>
                <a:cs typeface="Arial" panose="020B0604020202020204" pitchFamily="34" charset="0"/>
              </a:rPr>
              <a:t>Are at risk of harm</a:t>
            </a:r>
          </a:p>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a:buFont typeface="Arial" panose="020B0604020202020204" pitchFamily="34" charset="0"/>
              <a:buChar char="•"/>
            </a:pPr>
            <a:r>
              <a:rPr lang="en-GB" dirty="0">
                <a:latin typeface="Arial" panose="020B0604020202020204" pitchFamily="34" charset="0"/>
                <a:cs typeface="Arial" panose="020B0604020202020204" pitchFamily="34" charset="0"/>
              </a:rPr>
              <a:t>Because they are affected by disability, mental disorder, illness or physical or mental infirmity, are more vulnerable to being harmed than adults who are not so affected.</a:t>
            </a:r>
          </a:p>
        </p:txBody>
      </p:sp>
      <p:pic>
        <p:nvPicPr>
          <p:cNvPr id="49154" name="Picture 2" descr="C:\Users\lamontj\Pictures\Plus Sig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1720" y="2476725"/>
            <a:ext cx="720079" cy="6077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lamontj\Pictures\Plus Sig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3310" y="3434404"/>
            <a:ext cx="720079" cy="504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700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62A21-A146-F90F-6C80-7438ACC41A61}"/>
              </a:ext>
            </a:extLst>
          </p:cNvPr>
          <p:cNvSpPr>
            <a:spLocks noGrp="1"/>
          </p:cNvSpPr>
          <p:nvPr>
            <p:ph type="title"/>
          </p:nvPr>
        </p:nvSpPr>
        <p:spPr>
          <a:xfrm>
            <a:off x="531861" y="422564"/>
            <a:ext cx="8596668" cy="1320800"/>
          </a:xfrm>
        </p:spPr>
        <p:txBody>
          <a:bodyPr>
            <a:normAutofit/>
          </a:bodyPr>
          <a:lstStyle/>
          <a:p>
            <a:r>
              <a:rPr lang="en-GB" sz="4800" b="1" dirty="0">
                <a:solidFill>
                  <a:schemeClr val="tx1"/>
                </a:solidFill>
              </a:rPr>
              <a:t>Inability to Safeguard…</a:t>
            </a:r>
          </a:p>
        </p:txBody>
      </p:sp>
      <p:sp>
        <p:nvSpPr>
          <p:cNvPr id="3" name="Content Placeholder 2">
            <a:extLst>
              <a:ext uri="{FF2B5EF4-FFF2-40B4-BE49-F238E27FC236}">
                <a16:creationId xmlns:a16="http://schemas.microsoft.com/office/drawing/2014/main" id="{149B2D45-35EA-7D02-C46B-A0624B8094C9}"/>
              </a:ext>
            </a:extLst>
          </p:cNvPr>
          <p:cNvSpPr>
            <a:spLocks noGrp="1"/>
          </p:cNvSpPr>
          <p:nvPr>
            <p:ph idx="1"/>
          </p:nvPr>
        </p:nvSpPr>
        <p:spPr>
          <a:xfrm>
            <a:off x="531861" y="1743364"/>
            <a:ext cx="8596668" cy="3880773"/>
          </a:xfrm>
        </p:spPr>
        <p:txBody>
          <a:bodyPr>
            <a:normAutofit/>
          </a:bodyPr>
          <a:lstStyle/>
          <a:p>
            <a:pPr marL="0" indent="0">
              <a:buNone/>
            </a:pPr>
            <a:r>
              <a:rPr lang="en-GB" sz="2800" b="1" dirty="0">
                <a:solidFill>
                  <a:schemeClr val="tx1"/>
                </a:solidFill>
              </a:rPr>
              <a:t>In assessing inability to safeguard, consideration should be given to these 3 areas:</a:t>
            </a:r>
          </a:p>
          <a:p>
            <a:pPr marL="0" indent="0">
              <a:buNone/>
            </a:pPr>
            <a:endParaRPr lang="en-GB" sz="2800" dirty="0"/>
          </a:p>
          <a:p>
            <a:pPr>
              <a:buFont typeface="Arial" panose="020B0604020202020204" pitchFamily="34" charset="0"/>
              <a:buChar char="•"/>
            </a:pPr>
            <a:r>
              <a:rPr lang="en-GB" sz="2800" dirty="0"/>
              <a:t>Skills</a:t>
            </a:r>
          </a:p>
          <a:p>
            <a:pPr>
              <a:buFont typeface="Arial" panose="020B0604020202020204" pitchFamily="34" charset="0"/>
              <a:buChar char="•"/>
            </a:pPr>
            <a:r>
              <a:rPr lang="en-GB" sz="2800" dirty="0"/>
              <a:t>Means </a:t>
            </a:r>
          </a:p>
          <a:p>
            <a:pPr>
              <a:buFont typeface="Arial" panose="020B0604020202020204" pitchFamily="34" charset="0"/>
              <a:buChar char="•"/>
            </a:pPr>
            <a:r>
              <a:rPr lang="en-GB" sz="2800" dirty="0"/>
              <a:t>Opportunity</a:t>
            </a:r>
          </a:p>
        </p:txBody>
      </p:sp>
    </p:spTree>
    <p:extLst>
      <p:ext uri="{BB962C8B-B14F-4D97-AF65-F5344CB8AC3E}">
        <p14:creationId xmlns:p14="http://schemas.microsoft.com/office/powerpoint/2010/main" val="3921063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5275"/>
            <a:ext cx="8596668" cy="976313"/>
          </a:xfrm>
        </p:spPr>
        <p:txBody>
          <a:bodyPr>
            <a:normAutofit/>
          </a:bodyPr>
          <a:lstStyle/>
          <a:p>
            <a:r>
              <a:rPr lang="en-GB" sz="4800" b="1" dirty="0">
                <a:solidFill>
                  <a:schemeClr val="tx2"/>
                </a:solidFill>
                <a:latin typeface="Arial" panose="020B0604020202020204" pitchFamily="34" charset="0"/>
                <a:cs typeface="Arial" panose="020B0604020202020204" pitchFamily="34" charset="0"/>
              </a:rPr>
              <a:t>SKILLS</a:t>
            </a:r>
          </a:p>
        </p:txBody>
      </p:sp>
      <p:sp>
        <p:nvSpPr>
          <p:cNvPr id="3" name="Content Placeholder 2"/>
          <p:cNvSpPr>
            <a:spLocks noGrp="1"/>
          </p:cNvSpPr>
          <p:nvPr>
            <p:ph idx="1"/>
          </p:nvPr>
        </p:nvSpPr>
        <p:spPr>
          <a:xfrm>
            <a:off x="677334" y="1271588"/>
            <a:ext cx="8596668" cy="4593635"/>
          </a:xfrm>
        </p:spPr>
        <p:txBody>
          <a:bodyPr>
            <a:noAutofit/>
          </a:bodyPr>
          <a:lstStyle/>
          <a:p>
            <a:pPr marL="0" indent="0">
              <a:buNone/>
            </a:pPr>
            <a:r>
              <a:rPr lang="en-GB" sz="2800" b="1" dirty="0">
                <a:latin typeface="Arial" panose="020B0604020202020204" pitchFamily="34" charset="0"/>
                <a:cs typeface="Arial" panose="020B0604020202020204" pitchFamily="34" charset="0"/>
              </a:rPr>
              <a:t>More than just cognitive capacity: and they might include the ability to</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Concentrate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Think things through</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Resist the undue influence of others</a:t>
            </a:r>
          </a:p>
          <a:p>
            <a:pPr marL="0" indent="0">
              <a:buNone/>
            </a:pPr>
            <a:r>
              <a:rPr lang="en-GB" sz="2800" dirty="0">
                <a:latin typeface="Arial" panose="020B0604020202020204" pitchFamily="34" charset="0"/>
                <a:cs typeface="Arial" panose="020B0604020202020204" pitchFamily="34" charset="0"/>
              </a:rPr>
              <a:t>Self-Awareness about how the adult’s history, relationship and identity might influence choices and actions</a:t>
            </a: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a:p>
            <a:pPr marL="0" indent="0">
              <a:buNone/>
            </a:pPr>
            <a:endParaRPr lang="en-GB" sz="28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1C0B659-B2AB-4D3E-B311-F6D058A5D764}"/>
              </a:ext>
            </a:extLst>
          </p:cNvPr>
          <p:cNvSpPr txBox="1"/>
          <p:nvPr/>
        </p:nvSpPr>
        <p:spPr>
          <a:xfrm>
            <a:off x="3973286" y="6061522"/>
            <a:ext cx="5987143" cy="369332"/>
          </a:xfrm>
          <a:prstGeom prst="rect">
            <a:avLst/>
          </a:prstGeom>
          <a:noFill/>
        </p:spPr>
        <p:txBody>
          <a:bodyPr wrap="square" rtlCol="0">
            <a:spAutoFit/>
          </a:bodyPr>
          <a:lstStyle/>
          <a:p>
            <a:r>
              <a:rPr lang="en-GB" b="1" dirty="0"/>
              <a:t>Source: Mackay, K – Choosing to Live with Harm</a:t>
            </a:r>
          </a:p>
        </p:txBody>
      </p:sp>
    </p:spTree>
    <p:extLst>
      <p:ext uri="{BB962C8B-B14F-4D97-AF65-F5344CB8AC3E}">
        <p14:creationId xmlns:p14="http://schemas.microsoft.com/office/powerpoint/2010/main" val="577075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2266-BE69-78F7-024E-4CC6E2542F10}"/>
              </a:ext>
            </a:extLst>
          </p:cNvPr>
          <p:cNvSpPr>
            <a:spLocks noGrp="1"/>
          </p:cNvSpPr>
          <p:nvPr>
            <p:ph type="title"/>
          </p:nvPr>
        </p:nvSpPr>
        <p:spPr>
          <a:xfrm>
            <a:off x="358680" y="167813"/>
            <a:ext cx="8596668" cy="1320800"/>
          </a:xfrm>
        </p:spPr>
        <p:txBody>
          <a:bodyPr/>
          <a:lstStyle/>
          <a:p>
            <a:r>
              <a:rPr lang="en-GB" b="1" dirty="0">
                <a:solidFill>
                  <a:schemeClr val="tx1"/>
                </a:solidFill>
              </a:rPr>
              <a:t>MEANS</a:t>
            </a:r>
          </a:p>
        </p:txBody>
      </p:sp>
      <p:sp>
        <p:nvSpPr>
          <p:cNvPr id="3" name="Content Placeholder 2">
            <a:extLst>
              <a:ext uri="{FF2B5EF4-FFF2-40B4-BE49-F238E27FC236}">
                <a16:creationId xmlns:a16="http://schemas.microsoft.com/office/drawing/2014/main" id="{DA61ED42-D221-27EF-79D3-78C31D4813B6}"/>
              </a:ext>
            </a:extLst>
          </p:cNvPr>
          <p:cNvSpPr>
            <a:spLocks noGrp="1"/>
          </p:cNvSpPr>
          <p:nvPr>
            <p:ph idx="1"/>
          </p:nvPr>
        </p:nvSpPr>
        <p:spPr>
          <a:xfrm>
            <a:off x="358680" y="934432"/>
            <a:ext cx="8596668" cy="5127090"/>
          </a:xfrm>
        </p:spPr>
        <p:txBody>
          <a:bodyPr>
            <a:normAutofit/>
          </a:bodyPr>
          <a:lstStyle/>
          <a:p>
            <a:pPr marL="0" indent="0">
              <a:buNone/>
            </a:pPr>
            <a:r>
              <a:rPr lang="en-GB" sz="2400" b="1" dirty="0"/>
              <a:t>Extends beyond available information, advice &amp; services</a:t>
            </a:r>
          </a:p>
          <a:p>
            <a:pPr marL="0" indent="0">
              <a:buNone/>
            </a:pPr>
            <a:r>
              <a:rPr lang="en-GB" sz="2400" b="1" dirty="0">
                <a:solidFill>
                  <a:schemeClr val="tx1"/>
                </a:solidFill>
              </a:rPr>
              <a:t>Personal Resources</a:t>
            </a:r>
          </a:p>
          <a:p>
            <a:pPr>
              <a:buFont typeface="Arial" panose="020B0604020202020204" pitchFamily="34" charset="0"/>
              <a:buChar char="•"/>
            </a:pPr>
            <a:r>
              <a:rPr lang="en-GB" sz="2400" dirty="0"/>
              <a:t>Confidence</a:t>
            </a:r>
          </a:p>
          <a:p>
            <a:pPr>
              <a:buFont typeface="Arial" panose="020B0604020202020204" pitchFamily="34" charset="0"/>
              <a:buChar char="•"/>
            </a:pPr>
            <a:r>
              <a:rPr lang="en-GB" sz="2400" dirty="0"/>
              <a:t>Strength of character</a:t>
            </a:r>
          </a:p>
          <a:p>
            <a:pPr>
              <a:buFont typeface="Arial" panose="020B0604020202020204" pitchFamily="34" charset="0"/>
              <a:buChar char="•"/>
            </a:pPr>
            <a:r>
              <a:rPr lang="en-GB" sz="2400" dirty="0"/>
              <a:t>Resilience</a:t>
            </a:r>
          </a:p>
          <a:p>
            <a:pPr marL="0" indent="0">
              <a:buNone/>
            </a:pPr>
            <a:r>
              <a:rPr lang="en-GB" sz="2400" b="1" dirty="0"/>
              <a:t>Sources of Support</a:t>
            </a:r>
          </a:p>
          <a:p>
            <a:pPr>
              <a:buFont typeface="Arial" panose="020B0604020202020204" pitchFamily="34" charset="0"/>
              <a:buChar char="•"/>
            </a:pPr>
            <a:r>
              <a:rPr lang="en-GB" sz="2400" dirty="0"/>
              <a:t>Neighbours, friends, family</a:t>
            </a:r>
          </a:p>
          <a:p>
            <a:pPr>
              <a:buFont typeface="Arial" panose="020B0604020202020204" pitchFamily="34" charset="0"/>
              <a:buChar char="•"/>
            </a:pPr>
            <a:r>
              <a:rPr lang="en-GB" sz="2400" dirty="0"/>
              <a:t>Community groups:  are they known about, accessible?</a:t>
            </a:r>
          </a:p>
          <a:p>
            <a:pPr>
              <a:buFont typeface="Arial" panose="020B0604020202020204" pitchFamily="34" charset="0"/>
              <a:buChar char="•"/>
            </a:pPr>
            <a:r>
              <a:rPr lang="en-GB" sz="2400" dirty="0"/>
              <a:t>GP, nurses shop staff</a:t>
            </a:r>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ADD761A6-A853-DE6F-4BE1-E9C2890F2A5C}"/>
              </a:ext>
            </a:extLst>
          </p:cNvPr>
          <p:cNvSpPr txBox="1"/>
          <p:nvPr/>
        </p:nvSpPr>
        <p:spPr>
          <a:xfrm>
            <a:off x="3973286" y="6061522"/>
            <a:ext cx="5987143" cy="369332"/>
          </a:xfrm>
          <a:prstGeom prst="rect">
            <a:avLst/>
          </a:prstGeom>
          <a:noFill/>
        </p:spPr>
        <p:txBody>
          <a:bodyPr wrap="square" rtlCol="0">
            <a:spAutoFit/>
          </a:bodyPr>
          <a:lstStyle/>
          <a:p>
            <a:r>
              <a:rPr lang="en-GB" b="1" dirty="0"/>
              <a:t>Source: Mackay, K – Choosing to Live with Harm</a:t>
            </a:r>
          </a:p>
        </p:txBody>
      </p:sp>
    </p:spTree>
    <p:extLst>
      <p:ext uri="{BB962C8B-B14F-4D97-AF65-F5344CB8AC3E}">
        <p14:creationId xmlns:p14="http://schemas.microsoft.com/office/powerpoint/2010/main" val="436374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6272-3441-804E-9960-A531C8E77ACC}"/>
              </a:ext>
            </a:extLst>
          </p:cNvPr>
          <p:cNvSpPr>
            <a:spLocks noGrp="1"/>
          </p:cNvSpPr>
          <p:nvPr>
            <p:ph type="title"/>
          </p:nvPr>
        </p:nvSpPr>
        <p:spPr>
          <a:xfrm>
            <a:off x="483370" y="318655"/>
            <a:ext cx="8596668" cy="1320800"/>
          </a:xfrm>
        </p:spPr>
        <p:txBody>
          <a:bodyPr/>
          <a:lstStyle/>
          <a:p>
            <a:r>
              <a:rPr lang="en-GB" b="1" dirty="0">
                <a:solidFill>
                  <a:schemeClr val="tx1"/>
                </a:solidFill>
              </a:rPr>
              <a:t>OPPORTUNITY</a:t>
            </a:r>
          </a:p>
        </p:txBody>
      </p:sp>
      <p:sp>
        <p:nvSpPr>
          <p:cNvPr id="3" name="Content Placeholder 2">
            <a:extLst>
              <a:ext uri="{FF2B5EF4-FFF2-40B4-BE49-F238E27FC236}">
                <a16:creationId xmlns:a16="http://schemas.microsoft.com/office/drawing/2014/main" id="{2D36863D-CE38-373C-331B-40AEB1326030}"/>
              </a:ext>
            </a:extLst>
          </p:cNvPr>
          <p:cNvSpPr>
            <a:spLocks noGrp="1"/>
          </p:cNvSpPr>
          <p:nvPr>
            <p:ph idx="1"/>
          </p:nvPr>
        </p:nvSpPr>
        <p:spPr>
          <a:xfrm>
            <a:off x="483370" y="1488613"/>
            <a:ext cx="8596668" cy="3880773"/>
          </a:xfrm>
        </p:spPr>
        <p:txBody>
          <a:bodyPr/>
          <a:lstStyle/>
          <a:p>
            <a:r>
              <a:rPr lang="en-GB" sz="2000" b="1" dirty="0"/>
              <a:t>Dictionary Definition:  as a favourable occasion or a good chance</a:t>
            </a:r>
          </a:p>
          <a:p>
            <a:r>
              <a:rPr lang="en-GB" b="1" dirty="0"/>
              <a:t>In some ways it overlaps with means</a:t>
            </a:r>
          </a:p>
          <a:p>
            <a:r>
              <a:rPr lang="en-GB" b="1" dirty="0"/>
              <a:t>Also speaks to the more hidden psychological aspects</a:t>
            </a:r>
          </a:p>
          <a:p>
            <a:pPr>
              <a:buFont typeface="Arial" panose="020B0604020202020204" pitchFamily="34" charset="0"/>
              <a:buChar char="•"/>
            </a:pPr>
            <a:r>
              <a:rPr lang="en-GB" dirty="0"/>
              <a:t>A belief that change for the better is possible</a:t>
            </a:r>
          </a:p>
          <a:p>
            <a:pPr>
              <a:buFont typeface="Arial" panose="020B0604020202020204" pitchFamily="34" charset="0"/>
              <a:buChar char="•"/>
            </a:pPr>
            <a:r>
              <a:rPr lang="en-GB" dirty="0"/>
              <a:t>That they are worth the effort</a:t>
            </a:r>
          </a:p>
          <a:p>
            <a:pPr>
              <a:buFont typeface="Arial" panose="020B0604020202020204" pitchFamily="34" charset="0"/>
              <a:buChar char="•"/>
            </a:pPr>
            <a:r>
              <a:rPr lang="en-GB" dirty="0"/>
              <a:t>They trust someone enough to believe they will walk alongside them in an uncertain path</a:t>
            </a:r>
          </a:p>
          <a:p>
            <a:pPr marL="0" indent="0">
              <a:buNone/>
            </a:pPr>
            <a:r>
              <a:rPr lang="en-GB" b="1" dirty="0"/>
              <a:t>People can have the most irrational fears but cannot name them or overcome them as they are bound up in self-preservation.</a:t>
            </a:r>
          </a:p>
        </p:txBody>
      </p:sp>
      <p:sp>
        <p:nvSpPr>
          <p:cNvPr id="4" name="TextBox 3">
            <a:extLst>
              <a:ext uri="{FF2B5EF4-FFF2-40B4-BE49-F238E27FC236}">
                <a16:creationId xmlns:a16="http://schemas.microsoft.com/office/drawing/2014/main" id="{54D31707-3507-854A-463C-2ECF38FE2C12}"/>
              </a:ext>
            </a:extLst>
          </p:cNvPr>
          <p:cNvSpPr txBox="1"/>
          <p:nvPr/>
        </p:nvSpPr>
        <p:spPr>
          <a:xfrm>
            <a:off x="3973286" y="6061522"/>
            <a:ext cx="5987143" cy="369332"/>
          </a:xfrm>
          <a:prstGeom prst="rect">
            <a:avLst/>
          </a:prstGeom>
          <a:noFill/>
        </p:spPr>
        <p:txBody>
          <a:bodyPr wrap="square" rtlCol="0">
            <a:spAutoFit/>
          </a:bodyPr>
          <a:lstStyle/>
          <a:p>
            <a:r>
              <a:rPr lang="en-GB" b="1" dirty="0"/>
              <a:t>Source: Mackay, K – Choosing to Live with Harm</a:t>
            </a:r>
          </a:p>
        </p:txBody>
      </p:sp>
    </p:spTree>
    <p:extLst>
      <p:ext uri="{BB962C8B-B14F-4D97-AF65-F5344CB8AC3E}">
        <p14:creationId xmlns:p14="http://schemas.microsoft.com/office/powerpoint/2010/main" val="231930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766957-5EFD-8EC1-8CB8-97CA2C8F3634}"/>
              </a:ext>
            </a:extLst>
          </p:cNvPr>
          <p:cNvSpPr txBox="1"/>
          <p:nvPr/>
        </p:nvSpPr>
        <p:spPr>
          <a:xfrm>
            <a:off x="300446" y="3429000"/>
            <a:ext cx="9287691" cy="1015663"/>
          </a:xfrm>
          <a:prstGeom prst="rect">
            <a:avLst/>
          </a:prstGeom>
          <a:noFill/>
        </p:spPr>
        <p:txBody>
          <a:bodyPr wrap="square" rtlCol="0">
            <a:spAutoFit/>
          </a:bodyPr>
          <a:lstStyle/>
          <a:p>
            <a:r>
              <a:rPr lang="en-GB" sz="6000" dirty="0">
                <a:hlinkClick r:id="rId2"/>
              </a:rPr>
              <a:t>Psychological Harm</a:t>
            </a:r>
            <a:endParaRPr lang="en-GB" sz="6000" dirty="0"/>
          </a:p>
        </p:txBody>
      </p:sp>
      <p:sp>
        <p:nvSpPr>
          <p:cNvPr id="3" name="TextBox 2">
            <a:extLst>
              <a:ext uri="{FF2B5EF4-FFF2-40B4-BE49-F238E27FC236}">
                <a16:creationId xmlns:a16="http://schemas.microsoft.com/office/drawing/2014/main" id="{86107D01-6A32-D0E3-1C9A-CACA96722F93}"/>
              </a:ext>
            </a:extLst>
          </p:cNvPr>
          <p:cNvSpPr txBox="1"/>
          <p:nvPr/>
        </p:nvSpPr>
        <p:spPr>
          <a:xfrm>
            <a:off x="378822" y="1996998"/>
            <a:ext cx="9130937" cy="1015663"/>
          </a:xfrm>
          <a:prstGeom prst="rect">
            <a:avLst/>
          </a:prstGeom>
          <a:noFill/>
        </p:spPr>
        <p:txBody>
          <a:bodyPr wrap="square" rtlCol="0">
            <a:spAutoFit/>
          </a:bodyPr>
          <a:lstStyle/>
          <a:p>
            <a:r>
              <a:rPr lang="en-GB" sz="6000" dirty="0">
                <a:hlinkClick r:id="rId3"/>
              </a:rPr>
              <a:t>Sexual Harm</a:t>
            </a:r>
            <a:endParaRPr lang="en-GB" sz="6000" dirty="0"/>
          </a:p>
        </p:txBody>
      </p:sp>
      <p:sp>
        <p:nvSpPr>
          <p:cNvPr id="4" name="TextBox 3">
            <a:extLst>
              <a:ext uri="{FF2B5EF4-FFF2-40B4-BE49-F238E27FC236}">
                <a16:creationId xmlns:a16="http://schemas.microsoft.com/office/drawing/2014/main" id="{36703E55-C06C-2CD0-99BD-E5B8262EAF98}"/>
              </a:ext>
            </a:extLst>
          </p:cNvPr>
          <p:cNvSpPr txBox="1"/>
          <p:nvPr/>
        </p:nvSpPr>
        <p:spPr>
          <a:xfrm>
            <a:off x="404948" y="4861002"/>
            <a:ext cx="8294915" cy="1015663"/>
          </a:xfrm>
          <a:prstGeom prst="rect">
            <a:avLst/>
          </a:prstGeom>
          <a:noFill/>
        </p:spPr>
        <p:txBody>
          <a:bodyPr wrap="square" rtlCol="0">
            <a:spAutoFit/>
          </a:bodyPr>
          <a:lstStyle/>
          <a:p>
            <a:r>
              <a:rPr lang="en-GB" sz="6000" dirty="0">
                <a:hlinkClick r:id="rId4"/>
              </a:rPr>
              <a:t>Financial Harm</a:t>
            </a:r>
            <a:endParaRPr lang="en-GB" sz="6000" dirty="0"/>
          </a:p>
        </p:txBody>
      </p:sp>
      <p:sp>
        <p:nvSpPr>
          <p:cNvPr id="5" name="TextBox 4">
            <a:extLst>
              <a:ext uri="{FF2B5EF4-FFF2-40B4-BE49-F238E27FC236}">
                <a16:creationId xmlns:a16="http://schemas.microsoft.com/office/drawing/2014/main" id="{9D59A140-40DE-BF7E-EDCC-9E9027B714CD}"/>
              </a:ext>
            </a:extLst>
          </p:cNvPr>
          <p:cNvSpPr txBox="1"/>
          <p:nvPr/>
        </p:nvSpPr>
        <p:spPr>
          <a:xfrm>
            <a:off x="300446" y="265334"/>
            <a:ext cx="8307977" cy="1015663"/>
          </a:xfrm>
          <a:prstGeom prst="rect">
            <a:avLst/>
          </a:prstGeom>
          <a:noFill/>
        </p:spPr>
        <p:txBody>
          <a:bodyPr wrap="square" rtlCol="0">
            <a:spAutoFit/>
          </a:bodyPr>
          <a:lstStyle/>
          <a:p>
            <a:r>
              <a:rPr lang="en-GB" sz="6000" b="1" dirty="0"/>
              <a:t>3-Point Test Exercise</a:t>
            </a:r>
          </a:p>
        </p:txBody>
      </p:sp>
    </p:spTree>
    <p:extLst>
      <p:ext uri="{BB962C8B-B14F-4D97-AF65-F5344CB8AC3E}">
        <p14:creationId xmlns:p14="http://schemas.microsoft.com/office/powerpoint/2010/main" val="1077733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5F1D6-E263-1FA5-C6DD-37F55F472D3C}"/>
              </a:ext>
            </a:extLst>
          </p:cNvPr>
          <p:cNvSpPr>
            <a:spLocks noGrp="1"/>
          </p:cNvSpPr>
          <p:nvPr>
            <p:ph type="title"/>
          </p:nvPr>
        </p:nvSpPr>
        <p:spPr/>
        <p:txBody>
          <a:bodyPr>
            <a:normAutofit/>
          </a:bodyPr>
          <a:lstStyle/>
          <a:p>
            <a:r>
              <a:rPr lang="en-GB" sz="4400" b="1" dirty="0">
                <a:solidFill>
                  <a:schemeClr val="accent2">
                    <a:lumMod val="75000"/>
                  </a:schemeClr>
                </a:solidFill>
              </a:rPr>
              <a:t>Revised Code of Practice 2022</a:t>
            </a:r>
          </a:p>
        </p:txBody>
      </p:sp>
      <p:sp>
        <p:nvSpPr>
          <p:cNvPr id="3" name="Content Placeholder 2">
            <a:extLst>
              <a:ext uri="{FF2B5EF4-FFF2-40B4-BE49-F238E27FC236}">
                <a16:creationId xmlns:a16="http://schemas.microsoft.com/office/drawing/2014/main" id="{CD79BEAE-B7EB-6E6D-20AA-EB164AE93034}"/>
              </a:ext>
            </a:extLst>
          </p:cNvPr>
          <p:cNvSpPr>
            <a:spLocks noGrp="1"/>
          </p:cNvSpPr>
          <p:nvPr>
            <p:ph idx="1"/>
          </p:nvPr>
        </p:nvSpPr>
        <p:spPr>
          <a:xfrm>
            <a:off x="677334" y="1488613"/>
            <a:ext cx="8596668" cy="3880773"/>
          </a:xfrm>
        </p:spPr>
        <p:txBody>
          <a:bodyPr>
            <a:normAutofit/>
          </a:bodyPr>
          <a:lstStyle/>
          <a:p>
            <a:pPr marL="0" indent="0" algn="ctr">
              <a:buNone/>
            </a:pPr>
            <a:endParaRPr lang="en-GB" sz="5400" b="1" i="1" dirty="0"/>
          </a:p>
          <a:p>
            <a:pPr marL="0" indent="0" algn="ctr">
              <a:buNone/>
            </a:pPr>
            <a:r>
              <a:rPr lang="en-GB" sz="5400" b="1" i="1" dirty="0"/>
              <a:t>Who does what and what is it now called!</a:t>
            </a:r>
          </a:p>
        </p:txBody>
      </p:sp>
    </p:spTree>
    <p:extLst>
      <p:ext uri="{BB962C8B-B14F-4D97-AF65-F5344CB8AC3E}">
        <p14:creationId xmlns:p14="http://schemas.microsoft.com/office/powerpoint/2010/main" val="89386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28744" y="458474"/>
            <a:ext cx="3854528" cy="673096"/>
          </a:xfrm>
        </p:spPr>
        <p:txBody>
          <a:bodyPr>
            <a:normAutofit fontScale="90000"/>
          </a:bodyPr>
          <a:lstStyle/>
          <a:p>
            <a:r>
              <a:rPr lang="en-GB" sz="4400" b="1" dirty="0">
                <a:solidFill>
                  <a:schemeClr val="tx2"/>
                </a:solidFill>
                <a:latin typeface="Arial" panose="020B0604020202020204" pitchFamily="34" charset="0"/>
                <a:cs typeface="Arial" panose="020B0604020202020204" pitchFamily="34" charset="0"/>
              </a:rPr>
              <a:t>Introductions</a:t>
            </a:r>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937284" y="1452459"/>
            <a:ext cx="4035266" cy="3909059"/>
          </a:xfrm>
        </p:spPr>
      </p:pic>
      <p:sp>
        <p:nvSpPr>
          <p:cNvPr id="8" name="Text Placeholder 7"/>
          <p:cNvSpPr>
            <a:spLocks noGrp="1"/>
          </p:cNvSpPr>
          <p:nvPr>
            <p:ph type="body" sz="half" idx="2"/>
          </p:nvPr>
        </p:nvSpPr>
        <p:spPr>
          <a:xfrm>
            <a:off x="805670" y="1613341"/>
            <a:ext cx="3854528" cy="4001348"/>
          </a:xfrm>
        </p:spPr>
        <p:txBody>
          <a:bodyPr>
            <a:normAutofit/>
          </a:bodyPr>
          <a:lstStyle/>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Name</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Job Role</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Job Location</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Client Group</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Your objectives for today</a:t>
            </a:r>
          </a:p>
        </p:txBody>
      </p:sp>
    </p:spTree>
    <p:extLst>
      <p:ext uri="{BB962C8B-B14F-4D97-AF65-F5344CB8AC3E}">
        <p14:creationId xmlns:p14="http://schemas.microsoft.com/office/powerpoint/2010/main" val="2254613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878E-F71B-B03E-65C4-C4DCF0E1390A}"/>
              </a:ext>
            </a:extLst>
          </p:cNvPr>
          <p:cNvSpPr>
            <a:spLocks noGrp="1"/>
          </p:cNvSpPr>
          <p:nvPr>
            <p:ph type="title"/>
          </p:nvPr>
        </p:nvSpPr>
        <p:spPr/>
        <p:txBody>
          <a:bodyPr>
            <a:normAutofit/>
          </a:bodyPr>
          <a:lstStyle/>
          <a:p>
            <a:r>
              <a:rPr lang="en-GB" sz="4000" b="1" dirty="0">
                <a:solidFill>
                  <a:schemeClr val="accent2">
                    <a:lumMod val="75000"/>
                  </a:schemeClr>
                </a:solidFill>
              </a:rPr>
              <a:t>Duty to Inquire (without investigative powers) – Non-Council Officer</a:t>
            </a:r>
          </a:p>
        </p:txBody>
      </p:sp>
      <p:sp>
        <p:nvSpPr>
          <p:cNvPr id="3" name="Content Placeholder 2">
            <a:extLst>
              <a:ext uri="{FF2B5EF4-FFF2-40B4-BE49-F238E27FC236}">
                <a16:creationId xmlns:a16="http://schemas.microsoft.com/office/drawing/2014/main" id="{15438AE3-F59E-13FA-8CFB-A17A05F9D209}"/>
              </a:ext>
            </a:extLst>
          </p:cNvPr>
          <p:cNvSpPr>
            <a:spLocks noGrp="1"/>
          </p:cNvSpPr>
          <p:nvPr>
            <p:ph idx="1"/>
          </p:nvPr>
        </p:nvSpPr>
        <p:spPr/>
        <p:txBody>
          <a:bodyPr/>
          <a:lstStyle/>
          <a:p>
            <a:r>
              <a:rPr lang="en-GB" sz="2800" dirty="0"/>
              <a:t>Desk top inquiry only</a:t>
            </a:r>
          </a:p>
          <a:p>
            <a:r>
              <a:rPr lang="en-GB" sz="2800" dirty="0"/>
              <a:t>Consideration of other relevant materials</a:t>
            </a:r>
          </a:p>
          <a:p>
            <a:r>
              <a:rPr lang="en-GB" sz="2800" dirty="0"/>
              <a:t>Consultation with other agencies</a:t>
            </a:r>
          </a:p>
          <a:p>
            <a:r>
              <a:rPr lang="en-GB" sz="2800" dirty="0"/>
              <a:t>Make a decision if the adult meets the 3-Point Criteria</a:t>
            </a:r>
          </a:p>
          <a:p>
            <a:r>
              <a:rPr lang="en-GB" sz="2800" dirty="0"/>
              <a:t>Record ASP Actions on CareFirst</a:t>
            </a:r>
          </a:p>
          <a:p>
            <a:r>
              <a:rPr lang="en-GB" sz="2800" dirty="0"/>
              <a:t>Completion of AP1 document on CareFirst</a:t>
            </a:r>
          </a:p>
          <a:p>
            <a:endParaRPr lang="en-GB" dirty="0"/>
          </a:p>
          <a:p>
            <a:endParaRPr lang="en-GB" dirty="0"/>
          </a:p>
        </p:txBody>
      </p:sp>
      <p:sp>
        <p:nvSpPr>
          <p:cNvPr id="4" name="Slide Number Placeholder 3">
            <a:extLst>
              <a:ext uri="{FF2B5EF4-FFF2-40B4-BE49-F238E27FC236}">
                <a16:creationId xmlns:a16="http://schemas.microsoft.com/office/drawing/2014/main" id="{98A24DEA-7FA4-781B-C058-0739A0A22DC4}"/>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721573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A2329-74CF-BE15-3617-94D63F5DC321}"/>
              </a:ext>
            </a:extLst>
          </p:cNvPr>
          <p:cNvSpPr>
            <a:spLocks noGrp="1"/>
          </p:cNvSpPr>
          <p:nvPr>
            <p:ph type="title"/>
          </p:nvPr>
        </p:nvSpPr>
        <p:spPr/>
        <p:txBody>
          <a:bodyPr/>
          <a:lstStyle/>
          <a:p>
            <a:r>
              <a:rPr lang="en-GB" b="1" dirty="0">
                <a:solidFill>
                  <a:schemeClr val="accent2">
                    <a:lumMod val="75000"/>
                  </a:schemeClr>
                </a:solidFill>
              </a:rPr>
              <a:t>Duty to Inquire (With Investigative Powers – Council Officer</a:t>
            </a:r>
          </a:p>
        </p:txBody>
      </p:sp>
      <p:sp>
        <p:nvSpPr>
          <p:cNvPr id="3" name="Content Placeholder 2">
            <a:extLst>
              <a:ext uri="{FF2B5EF4-FFF2-40B4-BE49-F238E27FC236}">
                <a16:creationId xmlns:a16="http://schemas.microsoft.com/office/drawing/2014/main" id="{9020BEBA-3CE4-9739-32FD-79181FCD6EAD}"/>
              </a:ext>
            </a:extLst>
          </p:cNvPr>
          <p:cNvSpPr>
            <a:spLocks noGrp="1"/>
          </p:cNvSpPr>
          <p:nvPr>
            <p:ph idx="1"/>
          </p:nvPr>
        </p:nvSpPr>
        <p:spPr>
          <a:xfrm>
            <a:off x="677334" y="1956726"/>
            <a:ext cx="8596668" cy="4449761"/>
          </a:xfrm>
        </p:spPr>
        <p:txBody>
          <a:bodyPr>
            <a:normAutofit/>
          </a:bodyPr>
          <a:lstStyle/>
          <a:p>
            <a:r>
              <a:rPr lang="en-GB" sz="2000" dirty="0"/>
              <a:t>When a visit is required, to determine if the adult meets the 3-Point Criteria, the AP1 document should be re-assigned to a Council Officer on CareFirst</a:t>
            </a:r>
          </a:p>
          <a:p>
            <a:r>
              <a:rPr lang="en-GB" sz="2000" dirty="0"/>
              <a:t>Any visit to the adult at risk of harm, must be conducted by a Council Officer</a:t>
            </a:r>
          </a:p>
          <a:p>
            <a:r>
              <a:rPr lang="en-GB" sz="2000" dirty="0"/>
              <a:t>Investigative Interview of the adult at risk of harm, supported by 2</a:t>
            </a:r>
            <a:r>
              <a:rPr lang="en-GB" sz="2000" baseline="30000" dirty="0"/>
              <a:t>nd</a:t>
            </a:r>
            <a:r>
              <a:rPr lang="en-GB" sz="2000" dirty="0"/>
              <a:t> Person</a:t>
            </a:r>
          </a:p>
          <a:p>
            <a:r>
              <a:rPr lang="en-GB" sz="2000" dirty="0"/>
              <a:t>ASP risk assessment</a:t>
            </a:r>
          </a:p>
          <a:p>
            <a:r>
              <a:rPr lang="en-GB" sz="2000" dirty="0"/>
              <a:t>Completion of AP2 Documentation</a:t>
            </a:r>
          </a:p>
          <a:p>
            <a:r>
              <a:rPr lang="en-GB" sz="2000" dirty="0"/>
              <a:t>Presentation of Risk / Outcome of Investigation at Case Conference  </a:t>
            </a:r>
          </a:p>
          <a:p>
            <a:r>
              <a:rPr lang="en-GB" sz="2000" dirty="0"/>
              <a:t>Completion of AP3 Document (where appropriate) </a:t>
            </a:r>
          </a:p>
          <a:p>
            <a:endParaRPr lang="en-GB" dirty="0"/>
          </a:p>
        </p:txBody>
      </p:sp>
      <p:sp>
        <p:nvSpPr>
          <p:cNvPr id="4" name="Slide Number Placeholder 3">
            <a:extLst>
              <a:ext uri="{FF2B5EF4-FFF2-40B4-BE49-F238E27FC236}">
                <a16:creationId xmlns:a16="http://schemas.microsoft.com/office/drawing/2014/main" id="{37D77A98-D54F-2389-50F5-9A7B382CFC58}"/>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211610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a:xfrm>
            <a:off x="677334" y="609600"/>
            <a:ext cx="8596668" cy="926123"/>
          </a:xfrm>
        </p:spPr>
        <p:txBody>
          <a:bodyPr/>
          <a:lstStyle/>
          <a:p>
            <a:pPr eaLnBrk="1" hangingPunct="1"/>
            <a:r>
              <a:rPr lang="en-GB" altLang="en-US" b="1" dirty="0">
                <a:solidFill>
                  <a:schemeClr val="tx2"/>
                </a:solidFill>
              </a:rPr>
              <a:t>Relevant legislation (adults</a:t>
            </a:r>
            <a:r>
              <a:rPr lang="en-GB" altLang="en-US" dirty="0">
                <a:solidFill>
                  <a:schemeClr val="tx2"/>
                </a:solidFill>
              </a:rPr>
              <a:t>)</a:t>
            </a:r>
            <a:endParaRPr lang="en-GB" altLang="en-US" dirty="0">
              <a:solidFill>
                <a:schemeClr val="bg1"/>
              </a:solidFill>
            </a:endParaRPr>
          </a:p>
        </p:txBody>
      </p:sp>
      <p:sp>
        <p:nvSpPr>
          <p:cNvPr id="69636" name="Rectangle 3"/>
          <p:cNvSpPr>
            <a:spLocks noGrp="1" noChangeArrowheads="1"/>
          </p:cNvSpPr>
          <p:nvPr>
            <p:ph idx="1"/>
          </p:nvPr>
        </p:nvSpPr>
        <p:spPr>
          <a:xfrm>
            <a:off x="677334" y="1769304"/>
            <a:ext cx="8596668" cy="3880773"/>
          </a:xfrm>
        </p:spPr>
        <p:txBody>
          <a:bodyPr>
            <a:normAutofit fontScale="92500" lnSpcReduction="20000"/>
          </a:bodyPr>
          <a:lstStyle/>
          <a:p>
            <a:pPr eaLnBrk="1" hangingPunct="1">
              <a:spcBef>
                <a:spcPct val="0"/>
              </a:spcBef>
              <a:buClr>
                <a:schemeClr val="bg1"/>
              </a:buClr>
              <a:buSzPct val="100000"/>
            </a:pPr>
            <a:r>
              <a:rPr lang="en-GB" altLang="en-US" sz="2200" b="1" dirty="0">
                <a:latin typeface="Arial" panose="020B0604020202020204" pitchFamily="34" charset="0"/>
                <a:cs typeface="Arial" panose="020B0604020202020204" pitchFamily="34" charset="0"/>
              </a:rPr>
              <a:t>Social Work (Scotland) Act 1968 – </a:t>
            </a:r>
            <a:r>
              <a:rPr lang="en-GB" altLang="en-US" sz="2200" dirty="0">
                <a:latin typeface="Arial" panose="020B0604020202020204" pitchFamily="34" charset="0"/>
                <a:cs typeface="Arial" panose="020B0604020202020204" pitchFamily="34" charset="0"/>
              </a:rPr>
              <a:t>duty to promote social welfare</a:t>
            </a:r>
          </a:p>
          <a:p>
            <a:pPr eaLnBrk="1" hangingPunct="1">
              <a:spcBef>
                <a:spcPct val="0"/>
              </a:spcBef>
              <a:buClr>
                <a:schemeClr val="bg1"/>
              </a:buClr>
              <a:buSzPct val="100000"/>
            </a:pPr>
            <a:endParaRPr lang="en-GB" altLang="en-US" sz="2200" dirty="0">
              <a:latin typeface="Arial" panose="020B0604020202020204" pitchFamily="34" charset="0"/>
              <a:cs typeface="Arial" panose="020B0604020202020204" pitchFamily="34" charset="0"/>
            </a:endParaRPr>
          </a:p>
          <a:p>
            <a:pPr eaLnBrk="1" hangingPunct="1">
              <a:spcBef>
                <a:spcPct val="0"/>
              </a:spcBef>
              <a:buClr>
                <a:schemeClr val="bg1"/>
              </a:buClr>
              <a:buSzPct val="100000"/>
            </a:pPr>
            <a:r>
              <a:rPr lang="en-GB" altLang="en-US" sz="2200" b="1" dirty="0">
                <a:latin typeface="Arial" panose="020B0604020202020204" pitchFamily="34" charset="0"/>
                <a:cs typeface="Arial" panose="020B0604020202020204" pitchFamily="34" charset="0"/>
              </a:rPr>
              <a:t>NHS &amp; Community Care Act 1990 – </a:t>
            </a:r>
            <a:r>
              <a:rPr lang="en-GB" altLang="en-US" sz="2200" dirty="0">
                <a:latin typeface="Arial" panose="020B0604020202020204" pitchFamily="34" charset="0"/>
                <a:cs typeface="Arial" panose="020B0604020202020204" pitchFamily="34" charset="0"/>
              </a:rPr>
              <a:t>mainstay of needs-based assessment and community-based service provision</a:t>
            </a:r>
          </a:p>
          <a:p>
            <a:pPr eaLnBrk="1" hangingPunct="1">
              <a:spcBef>
                <a:spcPct val="0"/>
              </a:spcBef>
              <a:buClr>
                <a:schemeClr val="bg1"/>
              </a:buClr>
              <a:buSzPct val="100000"/>
            </a:pPr>
            <a:endParaRPr lang="en-GB" altLang="en-US" sz="2200" dirty="0">
              <a:latin typeface="Arial" panose="020B0604020202020204" pitchFamily="34" charset="0"/>
              <a:cs typeface="Arial" panose="020B0604020202020204" pitchFamily="34" charset="0"/>
            </a:endParaRPr>
          </a:p>
          <a:p>
            <a:pPr eaLnBrk="1" hangingPunct="1">
              <a:spcBef>
                <a:spcPct val="0"/>
              </a:spcBef>
              <a:buClr>
                <a:schemeClr val="bg1"/>
              </a:buClr>
              <a:buSzPct val="100000"/>
            </a:pPr>
            <a:r>
              <a:rPr lang="en-GB" altLang="en-US" sz="2200" b="1" dirty="0">
                <a:latin typeface="Arial" panose="020B0604020202020204" pitchFamily="34" charset="0"/>
                <a:cs typeface="Arial" panose="020B0604020202020204" pitchFamily="34" charset="0"/>
              </a:rPr>
              <a:t>The Adults with Incapacity (Scotland) Act 2000 </a:t>
            </a:r>
            <a:r>
              <a:rPr lang="en-GB" altLang="en-US" sz="2200" dirty="0">
                <a:latin typeface="Arial" panose="020B0604020202020204" pitchFamily="34" charset="0"/>
                <a:cs typeface="Arial" panose="020B0604020202020204" pitchFamily="34" charset="0"/>
              </a:rPr>
              <a:t>-  provides the means to protect people with incapacity where decision making is an issue. </a:t>
            </a:r>
          </a:p>
          <a:p>
            <a:pPr eaLnBrk="1" hangingPunct="1">
              <a:spcBef>
                <a:spcPct val="0"/>
              </a:spcBef>
              <a:buClr>
                <a:schemeClr val="bg1"/>
              </a:buClr>
              <a:buSzPct val="100000"/>
            </a:pPr>
            <a:endParaRPr lang="en-GB" altLang="en-US" sz="2200" dirty="0">
              <a:latin typeface="Arial" panose="020B0604020202020204" pitchFamily="34" charset="0"/>
              <a:cs typeface="Arial" panose="020B0604020202020204" pitchFamily="34" charset="0"/>
            </a:endParaRPr>
          </a:p>
          <a:p>
            <a:pPr eaLnBrk="1" hangingPunct="1">
              <a:spcBef>
                <a:spcPct val="0"/>
              </a:spcBef>
              <a:buClr>
                <a:schemeClr val="bg1"/>
              </a:buClr>
              <a:buSzPct val="100000"/>
            </a:pPr>
            <a:r>
              <a:rPr lang="en-GB" altLang="en-US" sz="2200" b="1" dirty="0">
                <a:latin typeface="Arial" panose="020B0604020202020204" pitchFamily="34" charset="0"/>
                <a:cs typeface="Arial" panose="020B0604020202020204" pitchFamily="34" charset="0"/>
              </a:rPr>
              <a:t>The Mental Health (Care &amp; Treatment) (Scotland) Act 2003 </a:t>
            </a:r>
            <a:r>
              <a:rPr lang="en-GB" altLang="en-US" sz="2200" dirty="0">
                <a:latin typeface="Arial" panose="020B0604020202020204" pitchFamily="34" charset="0"/>
                <a:cs typeface="Arial" panose="020B0604020202020204" pitchFamily="34" charset="0"/>
              </a:rPr>
              <a:t>-  provides powers and duties to inquire in relation to people with mental disorder, including those who are subject to ill-treatment or neglect. </a:t>
            </a:r>
          </a:p>
          <a:p>
            <a:pPr eaLnBrk="1" hangingPunct="1">
              <a:spcBef>
                <a:spcPct val="0"/>
              </a:spcBef>
              <a:buClr>
                <a:schemeClr val="bg1"/>
              </a:buClr>
              <a:buSzPct val="100000"/>
            </a:pPr>
            <a:endParaRPr lang="en-GB" altLang="en-US" sz="2200" dirty="0">
              <a:latin typeface="Arial" panose="020B0604020202020204" pitchFamily="34" charset="0"/>
              <a:cs typeface="Arial" panose="020B0604020202020204" pitchFamily="34" charset="0"/>
            </a:endParaRPr>
          </a:p>
          <a:p>
            <a:pPr eaLnBrk="1" hangingPunct="1">
              <a:spcBef>
                <a:spcPct val="0"/>
              </a:spcBef>
              <a:buClr>
                <a:schemeClr val="bg1"/>
              </a:buClr>
              <a:buSzPct val="100000"/>
            </a:pPr>
            <a:r>
              <a:rPr lang="en-GB" altLang="en-US" sz="2200" b="1" dirty="0">
                <a:latin typeface="Arial" panose="020B0604020202020204" pitchFamily="34" charset="0"/>
                <a:cs typeface="Arial" panose="020B0604020202020204" pitchFamily="34" charset="0"/>
              </a:rPr>
              <a:t>The Adult Support and Protection (Scotland) Act 2007 </a:t>
            </a:r>
            <a:r>
              <a:rPr lang="en-GB" altLang="en-US" sz="2200" dirty="0">
                <a:latin typeface="Arial" panose="020B0604020202020204" pitchFamily="34" charset="0"/>
                <a:cs typeface="Arial" panose="020B0604020202020204" pitchFamily="34" charset="0"/>
              </a:rPr>
              <a:t>-  provides powers and duties in relation to protecting adults at risk of harm.  </a:t>
            </a:r>
          </a:p>
          <a:p>
            <a:pPr eaLnBrk="1" hangingPunct="1">
              <a:lnSpc>
                <a:spcPct val="90000"/>
              </a:lnSpc>
              <a:buClr>
                <a:schemeClr val="bg1"/>
              </a:buClr>
              <a:buSzPct val="100000"/>
              <a:buFont typeface="Wingdings" panose="05000000000000000000" pitchFamily="2" charset="2"/>
              <a:buNone/>
            </a:pPr>
            <a:endParaRPr lang="en-GB" altLang="en-US" sz="2800" dirty="0"/>
          </a:p>
        </p:txBody>
      </p:sp>
      <p:sp>
        <p:nvSpPr>
          <p:cNvPr id="2" name="Footer Placeholder 1"/>
          <p:cNvSpPr>
            <a:spLocks noGrp="1"/>
          </p:cNvSpPr>
          <p:nvPr>
            <p:ph type="ftr" sz="quarter" idx="11"/>
          </p:nvPr>
        </p:nvSpPr>
        <p:spPr/>
        <p:txBody>
          <a:bodyPr/>
          <a:lstStyle/>
          <a:p>
            <a:pPr>
              <a:defRPr/>
            </a:pPr>
            <a:endParaRPr lang="en-GB" dirty="0"/>
          </a:p>
        </p:txBody>
      </p:sp>
      <p:sp>
        <p:nvSpPr>
          <p:cNvPr id="69637" name="Rectangle 5"/>
          <p:cNvSpPr>
            <a:spLocks noChangeArrowheads="1"/>
          </p:cNvSpPr>
          <p:nvPr/>
        </p:nvSpPr>
        <p:spPr bwMode="auto">
          <a:xfrm>
            <a:off x="5757863" y="324802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alibri" panose="020F050202020403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alibri" panose="020F050202020403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alibri" panose="020F050202020403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alibri" panose="020F050202020403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9pPr>
          </a:lstStyle>
          <a:p>
            <a:pPr eaLnBrk="1" hangingPunct="1">
              <a:spcBef>
                <a:spcPct val="0"/>
              </a:spcBef>
              <a:buClrTx/>
              <a:buSzTx/>
              <a:buFontTx/>
              <a:buNone/>
            </a:pPr>
            <a:endParaRPr lang="en-US" altLang="en-US" sz="2400">
              <a:solidFill>
                <a:srgbClr val="008000"/>
              </a:solidFill>
              <a:latin typeface="Arial" panose="020B0604020202020204" pitchFamily="34" charset="0"/>
            </a:endParaRPr>
          </a:p>
        </p:txBody>
      </p:sp>
      <p:sp>
        <p:nvSpPr>
          <p:cNvPr id="69638" name="Rectangle 8"/>
          <p:cNvSpPr>
            <a:spLocks noChangeArrowheads="1"/>
          </p:cNvSpPr>
          <p:nvPr/>
        </p:nvSpPr>
        <p:spPr bwMode="auto">
          <a:xfrm>
            <a:off x="5710238" y="313372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alibri" panose="020F050202020403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alibri" panose="020F050202020403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alibri" panose="020F050202020403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alibri" panose="020F050202020403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alibri" panose="020F0502020204030204" pitchFamily="34" charset="0"/>
              </a:defRPr>
            </a:lvl9pPr>
          </a:lstStyle>
          <a:p>
            <a:pPr eaLnBrk="1" hangingPunct="1">
              <a:spcBef>
                <a:spcPct val="0"/>
              </a:spcBef>
              <a:buClrTx/>
              <a:buSzTx/>
              <a:buFontTx/>
              <a:buNone/>
            </a:pPr>
            <a:endParaRPr lang="en-US" altLang="en-US" sz="2400">
              <a:solidFill>
                <a:srgbClr val="008000"/>
              </a:solidFill>
              <a:latin typeface="Arial" panose="020B0604020202020204" pitchFamily="34" charset="0"/>
            </a:endParaRPr>
          </a:p>
        </p:txBody>
      </p:sp>
    </p:spTree>
    <p:extLst>
      <p:ext uri="{BB962C8B-B14F-4D97-AF65-F5344CB8AC3E}">
        <p14:creationId xmlns:p14="http://schemas.microsoft.com/office/powerpoint/2010/main" val="424762859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3385"/>
          </a:xfrm>
        </p:spPr>
        <p:txBody>
          <a:bodyPr/>
          <a:lstStyle/>
          <a:p>
            <a:r>
              <a:rPr lang="en-GB" dirty="0">
                <a:solidFill>
                  <a:schemeClr val="tx2"/>
                </a:solidFill>
              </a:rPr>
              <a:t>What do they have in common?</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1643795"/>
            <a:ext cx="1600200" cy="286702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3315" y="1880512"/>
            <a:ext cx="2390775" cy="1914525"/>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9724" y="1734283"/>
            <a:ext cx="1933575" cy="14478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418" y="4723667"/>
            <a:ext cx="2454519" cy="1524733"/>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59515" y="4510820"/>
            <a:ext cx="2314575" cy="1295400"/>
          </a:xfrm>
          <a:prstGeom prst="rect">
            <a:avLst/>
          </a:prstGeom>
        </p:spPr>
      </p:pic>
    </p:spTree>
    <p:extLst>
      <p:ext uri="{BB962C8B-B14F-4D97-AF65-F5344CB8AC3E}">
        <p14:creationId xmlns:p14="http://schemas.microsoft.com/office/powerpoint/2010/main" val="320536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203" y="376844"/>
            <a:ext cx="8596668" cy="919942"/>
          </a:xfrm>
        </p:spPr>
        <p:txBody>
          <a:bodyPr>
            <a:normAutofit/>
          </a:bodyPr>
          <a:lstStyle/>
          <a:p>
            <a:r>
              <a:rPr lang="en-GB" sz="5400" b="1" dirty="0">
                <a:solidFill>
                  <a:schemeClr val="tx2"/>
                </a:solidFill>
                <a:latin typeface="Arial" panose="020B0604020202020204" pitchFamily="34" charset="0"/>
                <a:cs typeface="Arial" panose="020B0604020202020204" pitchFamily="34" charset="0"/>
              </a:rPr>
              <a:t>Adult’s Decision Making</a:t>
            </a:r>
          </a:p>
        </p:txBody>
      </p:sp>
      <p:graphicFrame>
        <p:nvGraphicFramePr>
          <p:cNvPr id="3" name="Diagram 2"/>
          <p:cNvGraphicFramePr/>
          <p:nvPr/>
        </p:nvGraphicFramePr>
        <p:xfrm>
          <a:off x="0" y="129678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1449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95745"/>
          </a:xfrm>
        </p:spPr>
        <p:txBody>
          <a:bodyPr>
            <a:normAutofit fontScale="90000"/>
          </a:bodyPr>
          <a:lstStyle/>
          <a:p>
            <a:r>
              <a:rPr lang="en-GB" b="1" dirty="0">
                <a:solidFill>
                  <a:schemeClr val="tx2"/>
                </a:solidFill>
              </a:rPr>
              <a:t>How do Practitioners make decisions?</a:t>
            </a:r>
          </a:p>
        </p:txBody>
      </p:sp>
      <p:sp>
        <p:nvSpPr>
          <p:cNvPr id="3" name="Content Placeholder 2"/>
          <p:cNvSpPr>
            <a:spLocks noGrp="1"/>
          </p:cNvSpPr>
          <p:nvPr>
            <p:ph idx="1"/>
          </p:nvPr>
        </p:nvSpPr>
        <p:spPr>
          <a:xfrm>
            <a:off x="677334" y="1773381"/>
            <a:ext cx="8596668" cy="4836017"/>
          </a:xfrm>
        </p:spPr>
        <p:txBody>
          <a:bodyPr>
            <a:normAutofit/>
          </a:bodyPr>
          <a:lstStyle/>
          <a:p>
            <a:pPr>
              <a:buFont typeface="Arial" panose="020B0604020202020204" pitchFamily="34" charset="0"/>
              <a:buChar char="•"/>
            </a:pPr>
            <a:r>
              <a:rPr lang="en-GB" sz="2000" dirty="0">
                <a:latin typeface="Arial" panose="020B0604020202020204" pitchFamily="34" charset="0"/>
                <a:cs typeface="Arial" panose="020B0604020202020204" pitchFamily="34" charset="0"/>
              </a:rPr>
              <a:t>Acknowledge the existence of Formal Guidance.</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Guidance was only regarded as one potential source of information.</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Formal Guidance was used IF perceived relevance and usefulness in context with each Practitioner’s Professional Judgement.</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When assessing and managing risk, Practitioners used Professional judgement and drew on wider factors e.g. Service User circumstances, Practitioner’s own experience and past knowledge &amp; experience.</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In contrast, Managers tended to adhere more strictly to Policy &amp; Guidance.</a:t>
            </a:r>
          </a:p>
        </p:txBody>
      </p:sp>
      <p:sp>
        <p:nvSpPr>
          <p:cNvPr id="4" name="Oval Callout 3"/>
          <p:cNvSpPr/>
          <p:nvPr/>
        </p:nvSpPr>
        <p:spPr>
          <a:xfrm>
            <a:off x="8671758" y="248602"/>
            <a:ext cx="2633903" cy="1496290"/>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800" dirty="0"/>
              <a:t>ASK</a:t>
            </a:r>
          </a:p>
        </p:txBody>
      </p:sp>
    </p:spTree>
    <p:extLst>
      <p:ext uri="{BB962C8B-B14F-4D97-AF65-F5344CB8AC3E}">
        <p14:creationId xmlns:p14="http://schemas.microsoft.com/office/powerpoint/2010/main" val="171608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758" y="790617"/>
            <a:ext cx="8596668" cy="785447"/>
          </a:xfrm>
        </p:spPr>
        <p:txBody>
          <a:bodyPr/>
          <a:lstStyle/>
          <a:p>
            <a:r>
              <a:rPr lang="en-GB" b="1" dirty="0">
                <a:solidFill>
                  <a:schemeClr val="tx2"/>
                </a:solidFill>
              </a:rPr>
              <a:t>Practice Wisdom</a:t>
            </a:r>
          </a:p>
        </p:txBody>
      </p:sp>
      <p:sp>
        <p:nvSpPr>
          <p:cNvPr id="3" name="Content Placeholder 2"/>
          <p:cNvSpPr>
            <a:spLocks noGrp="1"/>
          </p:cNvSpPr>
          <p:nvPr>
            <p:ph idx="1"/>
          </p:nvPr>
        </p:nvSpPr>
        <p:spPr>
          <a:xfrm>
            <a:off x="869986" y="2043358"/>
            <a:ext cx="8596668" cy="3880773"/>
          </a:xfrm>
        </p:spPr>
        <p:txBody>
          <a:bodyPr>
            <a:normAutofit fontScale="92500"/>
          </a:bodyPr>
          <a:lstStyle/>
          <a:p>
            <a:pPr marL="0" indent="0">
              <a:buNone/>
            </a:pPr>
            <a:r>
              <a:rPr lang="en-GB" sz="3200" dirty="0"/>
              <a:t>“Practice Wisdom is the knowledge and expertise that social workers, therapists, and other care providers draw upon to make professional decisions. Practice wisdom develops through on-the-job training and experience but may also be influenced by theory, research, and life experience.”</a:t>
            </a:r>
            <a:br>
              <a:rPr lang="en-GB" dirty="0"/>
            </a:br>
            <a:br>
              <a:rPr lang="en-GB" dirty="0"/>
            </a:br>
            <a:br>
              <a:rPr lang="en-GB" dirty="0"/>
            </a:br>
            <a:endParaRPr lang="en-GB" dirty="0"/>
          </a:p>
        </p:txBody>
      </p:sp>
    </p:spTree>
    <p:extLst>
      <p:ext uri="{BB962C8B-B14F-4D97-AF65-F5344CB8AC3E}">
        <p14:creationId xmlns:p14="http://schemas.microsoft.com/office/powerpoint/2010/main" val="1127544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90246"/>
          </a:xfrm>
        </p:spPr>
        <p:txBody>
          <a:bodyPr/>
          <a:lstStyle/>
          <a:p>
            <a:r>
              <a:rPr lang="en-GB" b="1" dirty="0">
                <a:solidFill>
                  <a:schemeClr val="tx2"/>
                </a:solidFill>
              </a:rPr>
              <a:t>A Sheriff’s Dilemma….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3499" y="1828801"/>
            <a:ext cx="5404338" cy="3540369"/>
          </a:xfrm>
          <a:prstGeom prst="rect">
            <a:avLst/>
          </a:prstGeom>
        </p:spPr>
      </p:pic>
    </p:spTree>
    <p:extLst>
      <p:ext uri="{BB962C8B-B14F-4D97-AF65-F5344CB8AC3E}">
        <p14:creationId xmlns:p14="http://schemas.microsoft.com/office/powerpoint/2010/main" val="2856408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23D8FC-28F4-1631-B08A-3A23A5D45EAA}"/>
              </a:ext>
            </a:extLst>
          </p:cNvPr>
          <p:cNvSpPr>
            <a:spLocks noGrp="1"/>
          </p:cNvSpPr>
          <p:nvPr>
            <p:ph type="title"/>
          </p:nvPr>
        </p:nvSpPr>
        <p:spPr>
          <a:xfrm>
            <a:off x="747672" y="2325858"/>
            <a:ext cx="8596668" cy="2991729"/>
          </a:xfrm>
        </p:spPr>
        <p:txBody>
          <a:bodyPr>
            <a:noAutofit/>
          </a:bodyPr>
          <a:lstStyle/>
          <a:p>
            <a:pPr algn="ctr"/>
            <a:r>
              <a:rPr lang="en-GB" sz="5400" b="1" dirty="0">
                <a:solidFill>
                  <a:srgbClr val="002060"/>
                </a:solidFill>
              </a:rPr>
              <a:t>What is Professional Curiosity?</a:t>
            </a:r>
          </a:p>
        </p:txBody>
      </p:sp>
    </p:spTree>
    <p:extLst>
      <p:ext uri="{BB962C8B-B14F-4D97-AF65-F5344CB8AC3E}">
        <p14:creationId xmlns:p14="http://schemas.microsoft.com/office/powerpoint/2010/main" val="231853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2"/>
                </a:solidFill>
              </a:rPr>
              <a:t>Decision Making</a:t>
            </a:r>
          </a:p>
        </p:txBody>
      </p:sp>
      <p:sp>
        <p:nvSpPr>
          <p:cNvPr id="4" name="Cloud Callout 3"/>
          <p:cNvSpPr/>
          <p:nvPr/>
        </p:nvSpPr>
        <p:spPr>
          <a:xfrm>
            <a:off x="1805354" y="1930400"/>
            <a:ext cx="3352800" cy="173892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solidFill>
              </a:rPr>
              <a:t>Analytical</a:t>
            </a:r>
          </a:p>
        </p:txBody>
      </p:sp>
      <p:sp>
        <p:nvSpPr>
          <p:cNvPr id="5" name="Cloud Callout 4"/>
          <p:cNvSpPr/>
          <p:nvPr/>
        </p:nvSpPr>
        <p:spPr>
          <a:xfrm>
            <a:off x="6401848" y="2313354"/>
            <a:ext cx="2872154" cy="169984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Intuition</a:t>
            </a:r>
          </a:p>
        </p:txBody>
      </p:sp>
      <p:sp>
        <p:nvSpPr>
          <p:cNvPr id="6" name="Cloud Callout 5"/>
          <p:cNvSpPr/>
          <p:nvPr/>
        </p:nvSpPr>
        <p:spPr>
          <a:xfrm>
            <a:off x="1957754" y="4806462"/>
            <a:ext cx="3610708" cy="144193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Practice </a:t>
            </a:r>
          </a:p>
          <a:p>
            <a:pPr algn="ctr"/>
            <a:r>
              <a:rPr lang="en-GB" sz="3200" b="1" dirty="0">
                <a:solidFill>
                  <a:schemeClr val="tx1"/>
                </a:solidFill>
              </a:rPr>
              <a:t>Wisdom</a:t>
            </a:r>
          </a:p>
        </p:txBody>
      </p:sp>
    </p:spTree>
    <p:extLst>
      <p:ext uri="{BB962C8B-B14F-4D97-AF65-F5344CB8AC3E}">
        <p14:creationId xmlns:p14="http://schemas.microsoft.com/office/powerpoint/2010/main" val="139191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6280"/>
          </a:xfrm>
        </p:spPr>
        <p:txBody>
          <a:bodyPr/>
          <a:lstStyle/>
          <a:p>
            <a:r>
              <a:rPr lang="en-GB" b="1" dirty="0">
                <a:solidFill>
                  <a:schemeClr val="tx2"/>
                </a:solidFill>
                <a:latin typeface="Arial" panose="020B0604020202020204" pitchFamily="34" charset="0"/>
                <a:cs typeface="Arial" panose="020B0604020202020204" pitchFamily="34" charset="0"/>
              </a:rPr>
              <a:t>Learning Outcomes</a:t>
            </a:r>
          </a:p>
        </p:txBody>
      </p:sp>
      <p:sp>
        <p:nvSpPr>
          <p:cNvPr id="3" name="Content Placeholder 2"/>
          <p:cNvSpPr>
            <a:spLocks noGrp="1"/>
          </p:cNvSpPr>
          <p:nvPr>
            <p:ph idx="1"/>
          </p:nvPr>
        </p:nvSpPr>
        <p:spPr>
          <a:xfrm>
            <a:off x="677334" y="1325881"/>
            <a:ext cx="8596668" cy="4715482"/>
          </a:xfrm>
        </p:spPr>
        <p:txBody>
          <a:bodyPr>
            <a:normAutofit lnSpcReduction="10000"/>
          </a:bodyPr>
          <a:lstStyle/>
          <a:p>
            <a:pPr marL="0" indent="0">
              <a:buNone/>
            </a:pPr>
            <a:r>
              <a:rPr lang="en-GB" dirty="0">
                <a:latin typeface="Arial" panose="020B0604020202020204" pitchFamily="34" charset="0"/>
                <a:cs typeface="Arial" panose="020B0604020202020204" pitchFamily="34" charset="0"/>
              </a:rPr>
              <a:t>By the end of the event, delegates will be able to;</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concept of defensible decision making and how it differs from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impact of defensible decision making within the ASP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how Adult Concern Referrals impact on defensible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impact of Practice Windom in defensible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State how professional curiosity supports the defensible decision-making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benefit of the decision-making framework.</a:t>
            </a:r>
          </a:p>
          <a:p>
            <a:pPr>
              <a:buFont typeface="Arial" panose="020B0604020202020204" pitchFamily="34" charset="0"/>
              <a:buChar char="•"/>
            </a:pPr>
            <a:r>
              <a:rPr lang="en-GB" dirty="0">
                <a:latin typeface="Arial" panose="020B0604020202020204" pitchFamily="34" charset="0"/>
                <a:cs typeface="Arial" panose="020B0604020202020204" pitchFamily="34" charset="0"/>
              </a:rPr>
              <a:t>State the importance of effective supervision within the defensible decision-making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impact of good recording within the ASP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principles &amp; practice implication of good recording.</a:t>
            </a:r>
          </a:p>
          <a:p>
            <a:pPr marL="0" indent="0">
              <a:buNone/>
            </a:pPr>
            <a:endParaRPr lang="en-GB" dirty="0"/>
          </a:p>
        </p:txBody>
      </p:sp>
    </p:spTree>
    <p:extLst>
      <p:ext uri="{BB962C8B-B14F-4D97-AF65-F5344CB8AC3E}">
        <p14:creationId xmlns:p14="http://schemas.microsoft.com/office/powerpoint/2010/main" val="2249548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44769"/>
          </a:xfrm>
        </p:spPr>
        <p:txBody>
          <a:bodyPr/>
          <a:lstStyle/>
          <a:p>
            <a:r>
              <a:rPr lang="en-GB" b="1" dirty="0">
                <a:solidFill>
                  <a:schemeClr val="tx2"/>
                </a:solidFill>
              </a:rPr>
              <a:t>Supervision</a:t>
            </a:r>
          </a:p>
        </p:txBody>
      </p:sp>
      <p:sp>
        <p:nvSpPr>
          <p:cNvPr id="3" name="Content Placeholder 2"/>
          <p:cNvSpPr>
            <a:spLocks noGrp="1"/>
          </p:cNvSpPr>
          <p:nvPr>
            <p:ph idx="1"/>
          </p:nvPr>
        </p:nvSpPr>
        <p:spPr>
          <a:xfrm>
            <a:off x="677334" y="1500555"/>
            <a:ext cx="8596668" cy="4540808"/>
          </a:xfrm>
        </p:spPr>
        <p:txBody>
          <a:bodyPr/>
          <a:lstStyle/>
          <a:p>
            <a:r>
              <a:rPr lang="en-GB" sz="2400" dirty="0">
                <a:latin typeface="Arial" panose="020B0604020202020204" pitchFamily="34" charset="0"/>
                <a:cs typeface="Arial" panose="020B0604020202020204" pitchFamily="34" charset="0"/>
              </a:rPr>
              <a:t>Reflection is important for the decision-making process</a:t>
            </a:r>
          </a:p>
          <a:p>
            <a:r>
              <a:rPr lang="en-GB" sz="2400" dirty="0">
                <a:latin typeface="Arial" panose="020B0604020202020204" pitchFamily="34" charset="0"/>
                <a:cs typeface="Arial" panose="020B0604020202020204" pitchFamily="34" charset="0"/>
              </a:rPr>
              <a:t>Opportunities for reflection maintain the capacity for sound judgement</a:t>
            </a:r>
          </a:p>
          <a:p>
            <a:r>
              <a:rPr lang="en-GB" sz="2400" dirty="0">
                <a:latin typeface="Arial" panose="020B0604020202020204" pitchFamily="34" charset="0"/>
                <a:cs typeface="Arial" panose="020B0604020202020204" pitchFamily="34" charset="0"/>
              </a:rPr>
              <a:t>Supervision is essential to support practitioners making sound judgements</a:t>
            </a:r>
          </a:p>
          <a:p>
            <a:r>
              <a:rPr lang="en-GB" sz="2400" dirty="0">
                <a:latin typeface="Arial" panose="020B0604020202020204" pitchFamily="34" charset="0"/>
                <a:cs typeface="Arial" panose="020B0604020202020204" pitchFamily="34" charset="0"/>
              </a:rPr>
              <a:t>Supervisors provide ‘supportive critical questioning’ and support with high-risk decisions</a:t>
            </a:r>
          </a:p>
          <a:p>
            <a:r>
              <a:rPr lang="en-GB" sz="2400" dirty="0">
                <a:latin typeface="Arial" panose="020B0604020202020204" pitchFamily="34" charset="0"/>
                <a:cs typeface="Arial" panose="020B0604020202020204" pitchFamily="34" charset="0"/>
              </a:rPr>
              <a:t>Supervisors can help increase practitioner’s confidence by sharing the burden of uncertainty in decision-making</a:t>
            </a:r>
          </a:p>
          <a:p>
            <a:r>
              <a:rPr lang="en-GB" sz="2400" dirty="0">
                <a:latin typeface="Arial" panose="020B0604020202020204" pitchFamily="34" charset="0"/>
                <a:cs typeface="Arial" panose="020B0604020202020204" pitchFamily="34" charset="0"/>
              </a:rPr>
              <a:t>Provide the key space for review, reflection and action</a:t>
            </a:r>
          </a:p>
          <a:p>
            <a:pPr marL="0" indent="0">
              <a:buNone/>
            </a:pPr>
            <a:endParaRPr lang="en-GB" dirty="0"/>
          </a:p>
        </p:txBody>
      </p:sp>
    </p:spTree>
    <p:extLst>
      <p:ext uri="{BB962C8B-B14F-4D97-AF65-F5344CB8AC3E}">
        <p14:creationId xmlns:p14="http://schemas.microsoft.com/office/powerpoint/2010/main" val="295203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45815"/>
          </a:xfrm>
        </p:spPr>
        <p:txBody>
          <a:bodyPr/>
          <a:lstStyle/>
          <a:p>
            <a:r>
              <a:rPr lang="en-GB" b="1" dirty="0">
                <a:solidFill>
                  <a:schemeClr val="tx2"/>
                </a:solidFill>
              </a:rPr>
              <a:t>Approaches to Risk Assessment - EXERCISE</a:t>
            </a:r>
          </a:p>
        </p:txBody>
      </p:sp>
      <p:grpSp>
        <p:nvGrpSpPr>
          <p:cNvPr id="3" name="Canvas 79"/>
          <p:cNvGrpSpPr>
            <a:grpSpLocks/>
          </p:cNvGrpSpPr>
          <p:nvPr/>
        </p:nvGrpSpPr>
        <p:grpSpPr bwMode="auto">
          <a:xfrm>
            <a:off x="1268413" y="1555415"/>
            <a:ext cx="6832600" cy="4392613"/>
            <a:chOff x="0" y="0"/>
            <a:chExt cx="3819525" cy="3409950"/>
          </a:xfrm>
        </p:grpSpPr>
        <p:sp>
          <p:nvSpPr>
            <p:cNvPr id="4" name="Rectangle 5"/>
            <p:cNvSpPr>
              <a:spLocks noChangeArrowheads="1"/>
            </p:cNvSpPr>
            <p:nvPr/>
          </p:nvSpPr>
          <p:spPr bwMode="auto">
            <a:xfrm>
              <a:off x="0" y="0"/>
              <a:ext cx="3819525"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5" name="Rectangle 6"/>
            <p:cNvSpPr>
              <a:spLocks noChangeArrowheads="1"/>
            </p:cNvSpPr>
            <p:nvPr/>
          </p:nvSpPr>
          <p:spPr bwMode="auto">
            <a:xfrm>
              <a:off x="134425" y="169800"/>
              <a:ext cx="314325" cy="101917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6" name="Rectangle 7"/>
            <p:cNvSpPr>
              <a:spLocks noChangeArrowheads="1"/>
            </p:cNvSpPr>
            <p:nvPr/>
          </p:nvSpPr>
          <p:spPr bwMode="auto">
            <a:xfrm>
              <a:off x="753550" y="150115"/>
              <a:ext cx="962025" cy="10191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7" name="Rectangle 8"/>
            <p:cNvSpPr>
              <a:spLocks noChangeArrowheads="1"/>
            </p:cNvSpPr>
            <p:nvPr/>
          </p:nvSpPr>
          <p:spPr bwMode="auto">
            <a:xfrm>
              <a:off x="1706050" y="150115"/>
              <a:ext cx="2085975" cy="10191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8" name="Rectangle 9"/>
            <p:cNvSpPr>
              <a:spLocks noChangeArrowheads="1"/>
            </p:cNvSpPr>
            <p:nvPr/>
          </p:nvSpPr>
          <p:spPr bwMode="auto">
            <a:xfrm>
              <a:off x="124900" y="1169290"/>
              <a:ext cx="314325" cy="78105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9" name="Rectangle 10"/>
            <p:cNvSpPr>
              <a:spLocks noChangeArrowheads="1"/>
            </p:cNvSpPr>
            <p:nvPr/>
          </p:nvSpPr>
          <p:spPr bwMode="auto">
            <a:xfrm>
              <a:off x="753550" y="1159765"/>
              <a:ext cx="962025" cy="79057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0" name="Rectangle 11"/>
            <p:cNvSpPr>
              <a:spLocks noChangeArrowheads="1"/>
            </p:cNvSpPr>
            <p:nvPr/>
          </p:nvSpPr>
          <p:spPr bwMode="auto">
            <a:xfrm>
              <a:off x="1706050" y="1159765"/>
              <a:ext cx="1028700" cy="7905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3200">
                <a:solidFill>
                  <a:srgbClr val="008000"/>
                </a:solidFill>
              </a:endParaRPr>
            </a:p>
          </p:txBody>
        </p:sp>
        <p:sp>
          <p:nvSpPr>
            <p:cNvPr id="11" name="Rectangle 12"/>
            <p:cNvSpPr>
              <a:spLocks noChangeArrowheads="1"/>
            </p:cNvSpPr>
            <p:nvPr/>
          </p:nvSpPr>
          <p:spPr bwMode="auto">
            <a:xfrm>
              <a:off x="2725225" y="1159765"/>
              <a:ext cx="1066800" cy="7905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2" name="Rectangle 13"/>
            <p:cNvSpPr>
              <a:spLocks noChangeArrowheads="1"/>
            </p:cNvSpPr>
            <p:nvPr/>
          </p:nvSpPr>
          <p:spPr bwMode="auto">
            <a:xfrm>
              <a:off x="124900" y="1950340"/>
              <a:ext cx="314325" cy="92392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3" name="Rectangle 14"/>
            <p:cNvSpPr>
              <a:spLocks noChangeArrowheads="1"/>
            </p:cNvSpPr>
            <p:nvPr/>
          </p:nvSpPr>
          <p:spPr bwMode="auto">
            <a:xfrm>
              <a:off x="753550" y="1940815"/>
              <a:ext cx="1981200" cy="93345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4" name="Rectangle 15"/>
            <p:cNvSpPr>
              <a:spLocks noChangeArrowheads="1"/>
            </p:cNvSpPr>
            <p:nvPr/>
          </p:nvSpPr>
          <p:spPr bwMode="auto">
            <a:xfrm>
              <a:off x="2725225" y="1940815"/>
              <a:ext cx="1066800" cy="9334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5" name="Rectangle 16"/>
            <p:cNvSpPr>
              <a:spLocks noChangeArrowheads="1"/>
            </p:cNvSpPr>
            <p:nvPr/>
          </p:nvSpPr>
          <p:spPr bwMode="auto">
            <a:xfrm>
              <a:off x="124900" y="2864740"/>
              <a:ext cx="314325" cy="20955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6" name="Rectangle 17"/>
            <p:cNvSpPr>
              <a:spLocks noChangeArrowheads="1"/>
            </p:cNvSpPr>
            <p:nvPr/>
          </p:nvSpPr>
          <p:spPr bwMode="auto">
            <a:xfrm>
              <a:off x="124900" y="3064765"/>
              <a:ext cx="3667125" cy="20955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17" name="Rectangle 18"/>
            <p:cNvSpPr>
              <a:spLocks noChangeArrowheads="1"/>
            </p:cNvSpPr>
            <p:nvPr/>
          </p:nvSpPr>
          <p:spPr bwMode="auto">
            <a:xfrm rot="-5400000">
              <a:off x="365407" y="550322"/>
              <a:ext cx="559435" cy="25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600" b="1">
                  <a:solidFill>
                    <a:srgbClr val="000000"/>
                  </a:solidFill>
                  <a:cs typeface="Times New Roman" panose="02020603050405020304" pitchFamily="18" charset="0"/>
                </a:rPr>
                <a:t>Serious</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18" name="Rectangle 19"/>
            <p:cNvSpPr>
              <a:spLocks noChangeArrowheads="1"/>
            </p:cNvSpPr>
            <p:nvPr/>
          </p:nvSpPr>
          <p:spPr bwMode="auto">
            <a:xfrm>
              <a:off x="2906200" y="569215"/>
              <a:ext cx="674428" cy="27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800" b="1">
                  <a:solidFill>
                    <a:srgbClr val="FFFFFF"/>
                  </a:solidFill>
                  <a:cs typeface="Times New Roman" panose="02020603050405020304" pitchFamily="18" charset="0"/>
                </a:rPr>
                <a:t>High </a:t>
              </a:r>
              <a:r>
                <a:rPr lang="en-US" altLang="en-US" sz="2000" b="1">
                  <a:solidFill>
                    <a:srgbClr val="FFFFFF"/>
                  </a:solidFill>
                  <a:cs typeface="Times New Roman" panose="02020603050405020304" pitchFamily="18" charset="0"/>
                </a:rPr>
                <a:t>Risk</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19" name="Rectangle 20"/>
            <p:cNvSpPr>
              <a:spLocks noChangeArrowheads="1"/>
            </p:cNvSpPr>
            <p:nvPr/>
          </p:nvSpPr>
          <p:spPr bwMode="auto">
            <a:xfrm rot="-5400000">
              <a:off x="230631" y="1427768"/>
              <a:ext cx="77914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400" b="1">
                  <a:solidFill>
                    <a:srgbClr val="000000"/>
                  </a:solidFill>
                  <a:cs typeface="Times New Roman" panose="02020603050405020304" pitchFamily="18" charset="0"/>
                </a:rPr>
                <a:t>Significant</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0" name="Rectangle 21"/>
            <p:cNvSpPr>
              <a:spLocks noChangeArrowheads="1"/>
            </p:cNvSpPr>
            <p:nvPr/>
          </p:nvSpPr>
          <p:spPr bwMode="auto">
            <a:xfrm>
              <a:off x="1753675" y="1464565"/>
              <a:ext cx="845451" cy="251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800" b="1">
                  <a:solidFill>
                    <a:srgbClr val="FFFFFF"/>
                  </a:solidFill>
                  <a:cs typeface="Times New Roman" panose="02020603050405020304" pitchFamily="18" charset="0"/>
                </a:rPr>
                <a:t>Medium</a:t>
              </a:r>
              <a:r>
                <a:rPr lang="en-US" altLang="en-US" sz="1200" b="1">
                  <a:solidFill>
                    <a:srgbClr val="FFFFFF"/>
                  </a:solidFill>
                  <a:cs typeface="Times New Roman" panose="02020603050405020304" pitchFamily="18" charset="0"/>
                </a:rPr>
                <a:t> </a:t>
              </a:r>
              <a:r>
                <a:rPr lang="en-US" altLang="en-US" sz="1800" b="1">
                  <a:solidFill>
                    <a:srgbClr val="FFFFFF"/>
                  </a:solidFill>
                  <a:cs typeface="Times New Roman" panose="02020603050405020304" pitchFamily="18" charset="0"/>
                </a:rPr>
                <a:t>Risk</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1" name="Rectangle 22"/>
            <p:cNvSpPr>
              <a:spLocks noChangeArrowheads="1"/>
            </p:cNvSpPr>
            <p:nvPr/>
          </p:nvSpPr>
          <p:spPr bwMode="auto">
            <a:xfrm rot="-5400000">
              <a:off x="412559" y="2328482"/>
              <a:ext cx="415290" cy="209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600" b="1">
                  <a:solidFill>
                    <a:srgbClr val="000000"/>
                  </a:solidFill>
                  <a:cs typeface="Times New Roman" panose="02020603050405020304" pitchFamily="18" charset="0"/>
                </a:rPr>
                <a:t>Minor</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2" name="Rectangle 23"/>
            <p:cNvSpPr>
              <a:spLocks noChangeArrowheads="1"/>
            </p:cNvSpPr>
            <p:nvPr/>
          </p:nvSpPr>
          <p:spPr bwMode="auto">
            <a:xfrm>
              <a:off x="896425" y="2321815"/>
              <a:ext cx="747861" cy="3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2400" b="1">
                  <a:solidFill>
                    <a:srgbClr val="FFFFFF"/>
                  </a:solidFill>
                  <a:cs typeface="Times New Roman" panose="02020603050405020304" pitchFamily="18" charset="0"/>
                </a:rPr>
                <a:t>Low </a:t>
              </a:r>
              <a:r>
                <a:rPr lang="en-US" altLang="en-US" sz="2000" b="1">
                  <a:solidFill>
                    <a:srgbClr val="FFFFFF"/>
                  </a:solidFill>
                  <a:cs typeface="Times New Roman" panose="02020603050405020304" pitchFamily="18" charset="0"/>
                </a:rPr>
                <a:t>Risk</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3" name="Rectangle 24"/>
            <p:cNvSpPr>
              <a:spLocks noChangeArrowheads="1"/>
            </p:cNvSpPr>
            <p:nvPr/>
          </p:nvSpPr>
          <p:spPr bwMode="auto">
            <a:xfrm>
              <a:off x="944050" y="2883790"/>
              <a:ext cx="474419" cy="20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600" b="1">
                  <a:solidFill>
                    <a:srgbClr val="000000"/>
                  </a:solidFill>
                  <a:cs typeface="Times New Roman" panose="02020603050405020304" pitchFamily="18" charset="0"/>
                </a:rPr>
                <a:t>Unlikely</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4" name="Rectangle 25"/>
            <p:cNvSpPr>
              <a:spLocks noChangeArrowheads="1"/>
            </p:cNvSpPr>
            <p:nvPr/>
          </p:nvSpPr>
          <p:spPr bwMode="auto">
            <a:xfrm>
              <a:off x="2010850" y="2883790"/>
              <a:ext cx="350742" cy="20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600" b="1">
                  <a:solidFill>
                    <a:srgbClr val="000000"/>
                  </a:solidFill>
                  <a:cs typeface="Times New Roman" panose="02020603050405020304" pitchFamily="18" charset="0"/>
                </a:rPr>
                <a:t>Likely</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5" name="Rectangle 26"/>
            <p:cNvSpPr>
              <a:spLocks noChangeArrowheads="1"/>
            </p:cNvSpPr>
            <p:nvPr/>
          </p:nvSpPr>
          <p:spPr bwMode="auto">
            <a:xfrm>
              <a:off x="2782375" y="2883790"/>
              <a:ext cx="754625" cy="223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600" b="1">
                  <a:solidFill>
                    <a:srgbClr val="000000"/>
                  </a:solidFill>
                  <a:cs typeface="Times New Roman" panose="02020603050405020304" pitchFamily="18" charset="0"/>
                </a:rPr>
                <a:t>Highly</a:t>
              </a:r>
              <a:r>
                <a:rPr lang="en-US" altLang="en-US" sz="1200" b="1">
                  <a:solidFill>
                    <a:srgbClr val="000000"/>
                  </a:solidFill>
                  <a:cs typeface="Times New Roman" panose="02020603050405020304" pitchFamily="18" charset="0"/>
                </a:rPr>
                <a:t> </a:t>
              </a:r>
              <a:r>
                <a:rPr lang="en-US" altLang="en-US" sz="1600" b="1">
                  <a:solidFill>
                    <a:srgbClr val="000000"/>
                  </a:solidFill>
                  <a:cs typeface="Times New Roman" panose="02020603050405020304" pitchFamily="18" charset="0"/>
                </a:rPr>
                <a:t>Likely</a:t>
              </a:r>
              <a:endParaRPr lang="en-GB" altLang="en-US" sz="1100">
                <a:solidFill>
                  <a:srgbClr val="008000"/>
                </a:solidFill>
                <a:latin typeface="Calibri" panose="020F0502020204030204" pitchFamily="34" charset="0"/>
                <a:cs typeface="Times New Roman" panose="02020603050405020304" pitchFamily="18" charset="0"/>
              </a:endParaRPr>
            </a:p>
          </p:txBody>
        </p:sp>
        <p:sp>
          <p:nvSpPr>
            <p:cNvPr id="26" name="Rectangle 27"/>
            <p:cNvSpPr>
              <a:spLocks noChangeArrowheads="1"/>
            </p:cNvSpPr>
            <p:nvPr/>
          </p:nvSpPr>
          <p:spPr bwMode="auto">
            <a:xfrm rot="-5400000">
              <a:off x="-310391" y="1485837"/>
              <a:ext cx="132397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800">
                  <a:solidFill>
                    <a:srgbClr val="000000"/>
                  </a:solidFill>
                  <a:cs typeface="Times New Roman" panose="02020603050405020304" pitchFamily="18" charset="0"/>
                </a:rPr>
                <a:t>Severity of Harm</a:t>
              </a:r>
              <a:endParaRPr lang="en-GB" altLang="en-US" sz="1400">
                <a:solidFill>
                  <a:srgbClr val="008000"/>
                </a:solidFill>
                <a:latin typeface="Calibri" panose="020F0502020204030204" pitchFamily="34" charset="0"/>
                <a:cs typeface="Times New Roman" panose="02020603050405020304" pitchFamily="18" charset="0"/>
              </a:endParaRPr>
            </a:p>
            <a:p>
              <a:pPr algn="ctr" eaLnBrk="1" hangingPunct="1">
                <a:lnSpc>
                  <a:spcPct val="115000"/>
                </a:lnSpc>
                <a:spcBef>
                  <a:spcPct val="0"/>
                </a:spcBef>
                <a:spcAft>
                  <a:spcPts val="1000"/>
                </a:spcAft>
                <a:buClrTx/>
                <a:buSzTx/>
                <a:buFontTx/>
                <a:buNone/>
              </a:pPr>
              <a:r>
                <a:rPr lang="en-GB" altLang="en-US" sz="1100">
                  <a:solidFill>
                    <a:srgbClr val="008000"/>
                  </a:solidFill>
                  <a:latin typeface="Calibri" panose="020F0502020204030204" pitchFamily="34" charset="0"/>
                  <a:cs typeface="Times New Roman" panose="02020603050405020304" pitchFamily="18" charset="0"/>
                </a:rPr>
                <a:t> </a:t>
              </a:r>
            </a:p>
          </p:txBody>
        </p:sp>
        <p:sp>
          <p:nvSpPr>
            <p:cNvPr id="27" name="Rectangle 28"/>
            <p:cNvSpPr>
              <a:spLocks noChangeArrowheads="1"/>
            </p:cNvSpPr>
            <p:nvPr/>
          </p:nvSpPr>
          <p:spPr bwMode="auto">
            <a:xfrm>
              <a:off x="1706050" y="3045715"/>
              <a:ext cx="626117"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lnSpc>
                  <a:spcPct val="115000"/>
                </a:lnSpc>
                <a:spcBef>
                  <a:spcPct val="0"/>
                </a:spcBef>
                <a:spcAft>
                  <a:spcPts val="1000"/>
                </a:spcAft>
                <a:buClrTx/>
                <a:buSzTx/>
                <a:buFontTx/>
                <a:buNone/>
              </a:pPr>
              <a:r>
                <a:rPr lang="en-US" altLang="en-US" sz="1800">
                  <a:solidFill>
                    <a:srgbClr val="000000"/>
                  </a:solidFill>
                  <a:cs typeface="Times New Roman" panose="02020603050405020304" pitchFamily="18" charset="0"/>
                </a:rPr>
                <a:t>Likelihood</a:t>
              </a:r>
              <a:endParaRPr lang="en-GB" altLang="en-US" sz="1100">
                <a:solidFill>
                  <a:srgbClr val="008000"/>
                </a:solidFill>
                <a:latin typeface="Calibri" panose="020F0502020204030204" pitchFamily="34" charset="0"/>
                <a:cs typeface="Times New Roman" panose="02020603050405020304" pitchFamily="18" charset="0"/>
              </a:endParaRPr>
            </a:p>
          </p:txBody>
        </p:sp>
        <p:cxnSp>
          <p:nvCxnSpPr>
            <p:cNvPr id="28" name="Line 29"/>
            <p:cNvCxnSpPr>
              <a:cxnSpLocks noChangeShapeType="1"/>
            </p:cNvCxnSpPr>
            <p:nvPr/>
          </p:nvCxnSpPr>
          <p:spPr bwMode="auto">
            <a:xfrm flipV="1">
              <a:off x="124900"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29" name="Rectangle 30"/>
            <p:cNvSpPr>
              <a:spLocks noChangeArrowheads="1"/>
            </p:cNvSpPr>
            <p:nvPr/>
          </p:nvSpPr>
          <p:spPr bwMode="auto">
            <a:xfrm>
              <a:off x="124900"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30" name="Line 31"/>
            <p:cNvCxnSpPr>
              <a:cxnSpLocks noChangeShapeType="1"/>
            </p:cNvCxnSpPr>
            <p:nvPr/>
          </p:nvCxnSpPr>
          <p:spPr bwMode="auto">
            <a:xfrm flipV="1">
              <a:off x="429700"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31" name="Rectangle 32"/>
            <p:cNvSpPr>
              <a:spLocks noChangeArrowheads="1"/>
            </p:cNvSpPr>
            <p:nvPr/>
          </p:nvSpPr>
          <p:spPr bwMode="auto">
            <a:xfrm>
              <a:off x="429700"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32" name="Line 33"/>
            <p:cNvCxnSpPr>
              <a:cxnSpLocks noChangeShapeType="1"/>
            </p:cNvCxnSpPr>
            <p:nvPr/>
          </p:nvCxnSpPr>
          <p:spPr bwMode="auto">
            <a:xfrm flipV="1">
              <a:off x="753550"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33" name="Rectangle 34"/>
            <p:cNvSpPr>
              <a:spLocks noChangeArrowheads="1"/>
            </p:cNvSpPr>
            <p:nvPr/>
          </p:nvSpPr>
          <p:spPr bwMode="auto">
            <a:xfrm>
              <a:off x="753550"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34" name="Line 35"/>
            <p:cNvCxnSpPr>
              <a:cxnSpLocks noChangeShapeType="1"/>
            </p:cNvCxnSpPr>
            <p:nvPr/>
          </p:nvCxnSpPr>
          <p:spPr bwMode="auto">
            <a:xfrm flipV="1">
              <a:off x="1706050"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35" name="Rectangle 36"/>
            <p:cNvSpPr>
              <a:spLocks noChangeArrowheads="1"/>
            </p:cNvSpPr>
            <p:nvPr/>
          </p:nvSpPr>
          <p:spPr bwMode="auto">
            <a:xfrm>
              <a:off x="1706050"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36" name="Line 37"/>
            <p:cNvCxnSpPr>
              <a:cxnSpLocks noChangeShapeType="1"/>
            </p:cNvCxnSpPr>
            <p:nvPr/>
          </p:nvCxnSpPr>
          <p:spPr bwMode="auto">
            <a:xfrm flipV="1">
              <a:off x="2725225"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37" name="Rectangle 38"/>
            <p:cNvSpPr>
              <a:spLocks noChangeArrowheads="1"/>
            </p:cNvSpPr>
            <p:nvPr/>
          </p:nvSpPr>
          <p:spPr bwMode="auto">
            <a:xfrm>
              <a:off x="2725225"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38" name="Rectangle 39"/>
            <p:cNvSpPr>
              <a:spLocks noChangeArrowheads="1"/>
            </p:cNvSpPr>
            <p:nvPr/>
          </p:nvSpPr>
          <p:spPr bwMode="auto">
            <a:xfrm>
              <a:off x="134425" y="140590"/>
              <a:ext cx="365760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39" name="Line 40"/>
            <p:cNvCxnSpPr>
              <a:cxnSpLocks noChangeShapeType="1"/>
            </p:cNvCxnSpPr>
            <p:nvPr/>
          </p:nvCxnSpPr>
          <p:spPr bwMode="auto">
            <a:xfrm flipV="1">
              <a:off x="3782500"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40" name="Rectangle 41"/>
            <p:cNvSpPr>
              <a:spLocks noChangeArrowheads="1"/>
            </p:cNvSpPr>
            <p:nvPr/>
          </p:nvSpPr>
          <p:spPr bwMode="auto">
            <a:xfrm>
              <a:off x="3782500" y="1405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41" name="Line 42"/>
            <p:cNvCxnSpPr>
              <a:cxnSpLocks noChangeShapeType="1"/>
            </p:cNvCxnSpPr>
            <p:nvPr/>
          </p:nvCxnSpPr>
          <p:spPr bwMode="auto">
            <a:xfrm>
              <a:off x="439225" y="1159765"/>
              <a:ext cx="314325" cy="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42" name="Rectangle 43"/>
            <p:cNvSpPr>
              <a:spLocks noChangeArrowheads="1"/>
            </p:cNvSpPr>
            <p:nvPr/>
          </p:nvSpPr>
          <p:spPr bwMode="auto">
            <a:xfrm>
              <a:off x="439225" y="1159765"/>
              <a:ext cx="3143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43" name="Line 44"/>
            <p:cNvCxnSpPr>
              <a:cxnSpLocks noChangeShapeType="1"/>
            </p:cNvCxnSpPr>
            <p:nvPr/>
          </p:nvCxnSpPr>
          <p:spPr bwMode="auto">
            <a:xfrm>
              <a:off x="439225" y="1940815"/>
              <a:ext cx="314325" cy="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44" name="Rectangle 45"/>
            <p:cNvSpPr>
              <a:spLocks noChangeArrowheads="1"/>
            </p:cNvSpPr>
            <p:nvPr/>
          </p:nvSpPr>
          <p:spPr bwMode="auto">
            <a:xfrm>
              <a:off x="439225" y="1940815"/>
              <a:ext cx="3143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45" name="Line 46"/>
            <p:cNvCxnSpPr>
              <a:cxnSpLocks noChangeShapeType="1"/>
            </p:cNvCxnSpPr>
            <p:nvPr/>
          </p:nvCxnSpPr>
          <p:spPr bwMode="auto">
            <a:xfrm>
              <a:off x="439225" y="2864740"/>
              <a:ext cx="314325" cy="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46" name="Rectangle 47"/>
            <p:cNvSpPr>
              <a:spLocks noChangeArrowheads="1"/>
            </p:cNvSpPr>
            <p:nvPr/>
          </p:nvSpPr>
          <p:spPr bwMode="auto">
            <a:xfrm>
              <a:off x="439225" y="2864740"/>
              <a:ext cx="3143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47" name="Rectangle 48"/>
            <p:cNvSpPr>
              <a:spLocks noChangeArrowheads="1"/>
            </p:cNvSpPr>
            <p:nvPr/>
          </p:nvSpPr>
          <p:spPr bwMode="auto">
            <a:xfrm>
              <a:off x="115375" y="140590"/>
              <a:ext cx="19050" cy="31337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48" name="Line 49"/>
            <p:cNvCxnSpPr>
              <a:cxnSpLocks noChangeShapeType="1"/>
            </p:cNvCxnSpPr>
            <p:nvPr/>
          </p:nvCxnSpPr>
          <p:spPr bwMode="auto">
            <a:xfrm>
              <a:off x="753550" y="2874265"/>
              <a:ext cx="0" cy="19050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49" name="Rectangle 50"/>
            <p:cNvSpPr>
              <a:spLocks noChangeArrowheads="1"/>
            </p:cNvSpPr>
            <p:nvPr/>
          </p:nvSpPr>
          <p:spPr bwMode="auto">
            <a:xfrm>
              <a:off x="753550" y="2874265"/>
              <a:ext cx="9525" cy="19050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50" name="Line 51"/>
            <p:cNvCxnSpPr>
              <a:cxnSpLocks noChangeShapeType="1"/>
            </p:cNvCxnSpPr>
            <p:nvPr/>
          </p:nvCxnSpPr>
          <p:spPr bwMode="auto">
            <a:xfrm>
              <a:off x="1706050" y="2874265"/>
              <a:ext cx="0" cy="19050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51" name="Rectangle 52"/>
            <p:cNvSpPr>
              <a:spLocks noChangeArrowheads="1"/>
            </p:cNvSpPr>
            <p:nvPr/>
          </p:nvSpPr>
          <p:spPr bwMode="auto">
            <a:xfrm>
              <a:off x="1706050" y="2874265"/>
              <a:ext cx="9525" cy="19050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52" name="Line 53"/>
            <p:cNvCxnSpPr>
              <a:cxnSpLocks noChangeShapeType="1"/>
            </p:cNvCxnSpPr>
            <p:nvPr/>
          </p:nvCxnSpPr>
          <p:spPr bwMode="auto">
            <a:xfrm>
              <a:off x="2725225" y="2874265"/>
              <a:ext cx="0" cy="190500"/>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53" name="Rectangle 54"/>
            <p:cNvSpPr>
              <a:spLocks noChangeArrowheads="1"/>
            </p:cNvSpPr>
            <p:nvPr/>
          </p:nvSpPr>
          <p:spPr bwMode="auto">
            <a:xfrm>
              <a:off x="2725225" y="2874265"/>
              <a:ext cx="9525" cy="19050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54" name="Rectangle 55"/>
            <p:cNvSpPr>
              <a:spLocks noChangeArrowheads="1"/>
            </p:cNvSpPr>
            <p:nvPr/>
          </p:nvSpPr>
          <p:spPr bwMode="auto">
            <a:xfrm>
              <a:off x="134425" y="3255265"/>
              <a:ext cx="365760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sp>
          <p:nvSpPr>
            <p:cNvPr id="55" name="Rectangle 56"/>
            <p:cNvSpPr>
              <a:spLocks noChangeArrowheads="1"/>
            </p:cNvSpPr>
            <p:nvPr/>
          </p:nvSpPr>
          <p:spPr bwMode="auto">
            <a:xfrm>
              <a:off x="3772975" y="159640"/>
              <a:ext cx="19050" cy="3114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56" name="Line 57"/>
            <p:cNvCxnSpPr>
              <a:cxnSpLocks noChangeShapeType="1"/>
            </p:cNvCxnSpPr>
            <p:nvPr/>
          </p:nvCxnSpPr>
          <p:spPr bwMode="auto">
            <a:xfrm>
              <a:off x="124900"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57" name="Rectangle 58"/>
            <p:cNvSpPr>
              <a:spLocks noChangeArrowheads="1"/>
            </p:cNvSpPr>
            <p:nvPr/>
          </p:nvSpPr>
          <p:spPr bwMode="auto">
            <a:xfrm>
              <a:off x="124900"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58" name="Line 59"/>
            <p:cNvCxnSpPr>
              <a:cxnSpLocks noChangeShapeType="1"/>
            </p:cNvCxnSpPr>
            <p:nvPr/>
          </p:nvCxnSpPr>
          <p:spPr bwMode="auto">
            <a:xfrm>
              <a:off x="429700"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59" name="Rectangle 60"/>
            <p:cNvSpPr>
              <a:spLocks noChangeArrowheads="1"/>
            </p:cNvSpPr>
            <p:nvPr/>
          </p:nvSpPr>
          <p:spPr bwMode="auto">
            <a:xfrm>
              <a:off x="429700"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60" name="Line 61"/>
            <p:cNvCxnSpPr>
              <a:cxnSpLocks noChangeShapeType="1"/>
            </p:cNvCxnSpPr>
            <p:nvPr/>
          </p:nvCxnSpPr>
          <p:spPr bwMode="auto">
            <a:xfrm>
              <a:off x="753550"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61" name="Rectangle 62"/>
            <p:cNvSpPr>
              <a:spLocks noChangeArrowheads="1"/>
            </p:cNvSpPr>
            <p:nvPr/>
          </p:nvSpPr>
          <p:spPr bwMode="auto">
            <a:xfrm>
              <a:off x="753550"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62" name="Line 63"/>
            <p:cNvCxnSpPr>
              <a:cxnSpLocks noChangeShapeType="1"/>
            </p:cNvCxnSpPr>
            <p:nvPr/>
          </p:nvCxnSpPr>
          <p:spPr bwMode="auto">
            <a:xfrm>
              <a:off x="1706050"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63" name="Rectangle 64"/>
            <p:cNvSpPr>
              <a:spLocks noChangeArrowheads="1"/>
            </p:cNvSpPr>
            <p:nvPr/>
          </p:nvSpPr>
          <p:spPr bwMode="auto">
            <a:xfrm>
              <a:off x="1706050"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64" name="Line 65"/>
            <p:cNvCxnSpPr>
              <a:cxnSpLocks noChangeShapeType="1"/>
            </p:cNvCxnSpPr>
            <p:nvPr/>
          </p:nvCxnSpPr>
          <p:spPr bwMode="auto">
            <a:xfrm>
              <a:off x="2725225"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65" name="Rectangle 66"/>
            <p:cNvSpPr>
              <a:spLocks noChangeArrowheads="1"/>
            </p:cNvSpPr>
            <p:nvPr/>
          </p:nvSpPr>
          <p:spPr bwMode="auto">
            <a:xfrm>
              <a:off x="2725225"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66" name="Line 67"/>
            <p:cNvCxnSpPr>
              <a:cxnSpLocks noChangeShapeType="1"/>
            </p:cNvCxnSpPr>
            <p:nvPr/>
          </p:nvCxnSpPr>
          <p:spPr bwMode="auto">
            <a:xfrm>
              <a:off x="3782500" y="32743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67" name="Rectangle 68"/>
            <p:cNvSpPr>
              <a:spLocks noChangeArrowheads="1"/>
            </p:cNvSpPr>
            <p:nvPr/>
          </p:nvSpPr>
          <p:spPr bwMode="auto">
            <a:xfrm>
              <a:off x="3782500" y="32743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68" name="Line 69"/>
            <p:cNvCxnSpPr>
              <a:cxnSpLocks noChangeShapeType="1"/>
            </p:cNvCxnSpPr>
            <p:nvPr/>
          </p:nvCxnSpPr>
          <p:spPr bwMode="auto">
            <a:xfrm>
              <a:off x="3792025" y="1501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69" name="Rectangle 70"/>
            <p:cNvSpPr>
              <a:spLocks noChangeArrowheads="1"/>
            </p:cNvSpPr>
            <p:nvPr/>
          </p:nvSpPr>
          <p:spPr bwMode="auto">
            <a:xfrm>
              <a:off x="3792025" y="1501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70" name="Line 71"/>
            <p:cNvCxnSpPr>
              <a:cxnSpLocks noChangeShapeType="1"/>
            </p:cNvCxnSpPr>
            <p:nvPr/>
          </p:nvCxnSpPr>
          <p:spPr bwMode="auto">
            <a:xfrm>
              <a:off x="3792025" y="115976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71" name="Rectangle 72"/>
            <p:cNvSpPr>
              <a:spLocks noChangeArrowheads="1"/>
            </p:cNvSpPr>
            <p:nvPr/>
          </p:nvSpPr>
          <p:spPr bwMode="auto">
            <a:xfrm>
              <a:off x="3792025" y="115976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72" name="Line 73"/>
            <p:cNvCxnSpPr>
              <a:cxnSpLocks noChangeShapeType="1"/>
            </p:cNvCxnSpPr>
            <p:nvPr/>
          </p:nvCxnSpPr>
          <p:spPr bwMode="auto">
            <a:xfrm>
              <a:off x="3792025" y="194081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73" name="Rectangle 74"/>
            <p:cNvSpPr>
              <a:spLocks noChangeArrowheads="1"/>
            </p:cNvSpPr>
            <p:nvPr/>
          </p:nvSpPr>
          <p:spPr bwMode="auto">
            <a:xfrm>
              <a:off x="3792025" y="194081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74" name="Line 75"/>
            <p:cNvCxnSpPr>
              <a:cxnSpLocks noChangeShapeType="1"/>
            </p:cNvCxnSpPr>
            <p:nvPr/>
          </p:nvCxnSpPr>
          <p:spPr bwMode="auto">
            <a:xfrm>
              <a:off x="3792025" y="2864740"/>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75" name="Rectangle 76"/>
            <p:cNvSpPr>
              <a:spLocks noChangeArrowheads="1"/>
            </p:cNvSpPr>
            <p:nvPr/>
          </p:nvSpPr>
          <p:spPr bwMode="auto">
            <a:xfrm>
              <a:off x="3792025" y="286474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76" name="Line 77"/>
            <p:cNvCxnSpPr>
              <a:cxnSpLocks noChangeShapeType="1"/>
            </p:cNvCxnSpPr>
            <p:nvPr/>
          </p:nvCxnSpPr>
          <p:spPr bwMode="auto">
            <a:xfrm>
              <a:off x="3792025" y="3064765"/>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77" name="Rectangle 78"/>
            <p:cNvSpPr>
              <a:spLocks noChangeArrowheads="1"/>
            </p:cNvSpPr>
            <p:nvPr/>
          </p:nvSpPr>
          <p:spPr bwMode="auto">
            <a:xfrm>
              <a:off x="3792025" y="3064765"/>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cxnSp>
          <p:nvCxnSpPr>
            <p:cNvPr id="78" name="Line 79"/>
            <p:cNvCxnSpPr>
              <a:cxnSpLocks noChangeShapeType="1"/>
            </p:cNvCxnSpPr>
            <p:nvPr/>
          </p:nvCxnSpPr>
          <p:spPr bwMode="auto">
            <a:xfrm>
              <a:off x="3792025" y="3264790"/>
              <a:ext cx="635" cy="635"/>
            </a:xfrm>
            <a:prstGeom prst="line">
              <a:avLst/>
            </a:prstGeom>
            <a:noFill/>
            <a:ln w="0">
              <a:solidFill>
                <a:srgbClr val="DADCDD"/>
              </a:solidFill>
              <a:round/>
              <a:headEnd/>
              <a:tailEnd/>
            </a:ln>
            <a:extLst>
              <a:ext uri="{909E8E84-426E-40DD-AFC4-6F175D3DCCD1}">
                <a14:hiddenFill xmlns:a14="http://schemas.microsoft.com/office/drawing/2010/main">
                  <a:noFill/>
                </a14:hiddenFill>
              </a:ext>
            </a:extLst>
          </p:spPr>
        </p:cxnSp>
        <p:sp>
          <p:nvSpPr>
            <p:cNvPr id="79" name="Rectangle 80"/>
            <p:cNvSpPr>
              <a:spLocks noChangeArrowheads="1"/>
            </p:cNvSpPr>
            <p:nvPr/>
          </p:nvSpPr>
          <p:spPr bwMode="auto">
            <a:xfrm>
              <a:off x="3792025" y="3264790"/>
              <a:ext cx="9525" cy="952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lgn="l" eaLnBrk="0" hangingPunct="0">
                <a:spcBef>
                  <a:spcPct val="20000"/>
                </a:spcBef>
                <a:buClr>
                  <a:schemeClr val="tx1"/>
                </a:buClr>
                <a:buSzPct val="75000"/>
                <a:buChar char="–"/>
                <a:defRPr sz="2400">
                  <a:solidFill>
                    <a:schemeClr val="tx1"/>
                  </a:solidFill>
                  <a:latin typeface="Arial" panose="020B0604020202020204" pitchFamily="34" charset="0"/>
                </a:defRPr>
              </a:lvl2pPr>
              <a:lvl3pPr marL="1143000" indent="-228600" algn="l"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lgn="l" eaLnBrk="0" hangingPunct="0">
                <a:spcBef>
                  <a:spcPct val="20000"/>
                </a:spcBef>
                <a:buClr>
                  <a:schemeClr val="tx1"/>
                </a:buClr>
                <a:buSzPct val="80000"/>
                <a:buChar char="–"/>
                <a:defRPr sz="2000">
                  <a:solidFill>
                    <a:schemeClr val="tx1"/>
                  </a:solidFill>
                  <a:latin typeface="Arial" panose="020B0604020202020204" pitchFamily="34" charset="0"/>
                </a:defRPr>
              </a:lvl4pPr>
              <a:lvl5pPr marL="2057400" indent="-228600" algn="l" eaLnBrk="0" hangingPunct="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2400">
                <a:solidFill>
                  <a:srgbClr val="008000"/>
                </a:solidFill>
              </a:endParaRPr>
            </a:p>
          </p:txBody>
        </p:sp>
      </p:grpSp>
    </p:spTree>
    <p:extLst>
      <p:ext uri="{BB962C8B-B14F-4D97-AF65-F5344CB8AC3E}">
        <p14:creationId xmlns:p14="http://schemas.microsoft.com/office/powerpoint/2010/main" val="218717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5446"/>
          </a:xfrm>
        </p:spPr>
        <p:txBody>
          <a:bodyPr/>
          <a:lstStyle/>
          <a:p>
            <a:r>
              <a:rPr lang="en-GB" b="1" dirty="0">
                <a:solidFill>
                  <a:schemeClr val="tx2"/>
                </a:solidFill>
              </a:rPr>
              <a:t>Approaches to Risk Assessment</a:t>
            </a:r>
          </a:p>
        </p:txBody>
      </p:sp>
      <p:sp>
        <p:nvSpPr>
          <p:cNvPr id="3" name="Content Placeholder 2"/>
          <p:cNvSpPr>
            <a:spLocks noGrp="1"/>
          </p:cNvSpPr>
          <p:nvPr>
            <p:ph idx="1"/>
          </p:nvPr>
        </p:nvSpPr>
        <p:spPr>
          <a:xfrm>
            <a:off x="677334" y="1582615"/>
            <a:ext cx="8596668" cy="4458747"/>
          </a:xfrm>
        </p:spPr>
        <p:txBody>
          <a:bodyPr>
            <a:normAutofit/>
          </a:bodyPr>
          <a:lstStyle/>
          <a:p>
            <a:pPr marL="0" indent="0">
              <a:buNone/>
            </a:pPr>
            <a:r>
              <a:rPr lang="en-GB" sz="2400" dirty="0"/>
              <a:t>Involves assessing:</a:t>
            </a:r>
          </a:p>
          <a:p>
            <a:pPr marL="0" indent="0">
              <a:buNone/>
            </a:pPr>
            <a:endParaRPr lang="en-GB" sz="2400" dirty="0"/>
          </a:p>
          <a:p>
            <a:pPr>
              <a:buFont typeface="Arial" panose="020B0604020202020204" pitchFamily="34" charset="0"/>
              <a:buChar char="•"/>
            </a:pPr>
            <a:r>
              <a:rPr lang="en-GB" sz="2400" dirty="0">
                <a:solidFill>
                  <a:srgbClr val="FF0000"/>
                </a:solidFill>
              </a:rPr>
              <a:t>Harmer</a:t>
            </a:r>
            <a:r>
              <a:rPr lang="en-GB" sz="2400" dirty="0"/>
              <a:t> – power, access, level of contact, access to other adults</a:t>
            </a:r>
          </a:p>
          <a:p>
            <a:pPr>
              <a:buFont typeface="Arial" panose="020B0604020202020204" pitchFamily="34" charset="0"/>
              <a:buChar char="•"/>
            </a:pPr>
            <a:endParaRPr lang="en-GB" sz="2400" dirty="0"/>
          </a:p>
          <a:p>
            <a:pPr>
              <a:buFont typeface="Arial" panose="020B0604020202020204" pitchFamily="34" charset="0"/>
              <a:buChar char="•"/>
            </a:pPr>
            <a:r>
              <a:rPr lang="en-GB" sz="2400" dirty="0">
                <a:solidFill>
                  <a:srgbClr val="FF0000"/>
                </a:solidFill>
              </a:rPr>
              <a:t>Features of the Adult </a:t>
            </a:r>
            <a:r>
              <a:rPr lang="en-GB" sz="2400" dirty="0"/>
              <a:t>at risk of harm – physical dependency, comprehension, access to advocacy, judgement</a:t>
            </a:r>
          </a:p>
          <a:p>
            <a:pPr>
              <a:buFont typeface="Arial" panose="020B0604020202020204" pitchFamily="34" charset="0"/>
              <a:buChar char="•"/>
            </a:pPr>
            <a:endParaRPr lang="en-GB" sz="2400" dirty="0"/>
          </a:p>
          <a:p>
            <a:pPr>
              <a:buFont typeface="Arial" panose="020B0604020202020204" pitchFamily="34" charset="0"/>
              <a:buChar char="•"/>
            </a:pPr>
            <a:r>
              <a:rPr lang="en-GB" sz="2400" dirty="0">
                <a:solidFill>
                  <a:srgbClr val="FF0000"/>
                </a:solidFill>
              </a:rPr>
              <a:t>Features of Harm </a:t>
            </a:r>
            <a:r>
              <a:rPr lang="en-GB" sz="2400" dirty="0"/>
              <a:t>– physical, psychological, sexual </a:t>
            </a:r>
            <a:r>
              <a:rPr lang="en-GB" sz="2400" dirty="0" err="1"/>
              <a:t>etc</a:t>
            </a:r>
            <a:endParaRPr lang="en-GB" sz="2400" dirty="0"/>
          </a:p>
        </p:txBody>
      </p:sp>
    </p:spTree>
    <p:extLst>
      <p:ext uri="{BB962C8B-B14F-4D97-AF65-F5344CB8AC3E}">
        <p14:creationId xmlns:p14="http://schemas.microsoft.com/office/powerpoint/2010/main" val="293221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5785"/>
          </a:xfrm>
        </p:spPr>
        <p:txBody>
          <a:bodyPr/>
          <a:lstStyle/>
          <a:p>
            <a:r>
              <a:rPr lang="en-GB" b="1" dirty="0">
                <a:solidFill>
                  <a:schemeClr val="tx2"/>
                </a:solidFill>
              </a:rPr>
              <a:t>What do you see?</a:t>
            </a:r>
          </a:p>
        </p:txBody>
      </p:sp>
      <p:pic>
        <p:nvPicPr>
          <p:cNvPr id="3" name="Picture 2" descr="http://brainden.com/images/optical-illusions-big.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7146" y="1737214"/>
            <a:ext cx="4248150"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9678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8892"/>
          </a:xfrm>
        </p:spPr>
        <p:txBody>
          <a:bodyPr/>
          <a:lstStyle/>
          <a:p>
            <a:r>
              <a:rPr lang="en-GB" b="1" dirty="0">
                <a:solidFill>
                  <a:schemeClr val="tx2"/>
                </a:solidFill>
              </a:rPr>
              <a:t>What do you see?</a:t>
            </a:r>
            <a:endParaRPr lang="en-GB" dirty="0"/>
          </a:p>
        </p:txBody>
      </p:sp>
      <p:pic>
        <p:nvPicPr>
          <p:cNvPr id="3" name="Picture 2" descr="http://www.naute.com/funimages/frog-horse-up.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5821" y="1737946"/>
            <a:ext cx="5011737"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9801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3723"/>
          </a:xfrm>
        </p:spPr>
        <p:txBody>
          <a:bodyPr/>
          <a:lstStyle/>
          <a:p>
            <a:r>
              <a:rPr lang="en-GB" b="1" dirty="0">
                <a:solidFill>
                  <a:schemeClr val="tx2"/>
                </a:solidFill>
              </a:rPr>
              <a:t>What do you see?</a:t>
            </a:r>
            <a:endParaRPr lang="en-GB" dirty="0"/>
          </a:p>
        </p:txBody>
      </p:sp>
      <p:pic>
        <p:nvPicPr>
          <p:cNvPr id="3" name="Picture 4" descr="http://www.moillusions.com/wp-content/uploads/photos1.blogger.com/x/blogger/5639/2020/400/821757/duckbun.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5869" y="2071077"/>
            <a:ext cx="55451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5934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648" y="406400"/>
            <a:ext cx="8596668" cy="783771"/>
          </a:xfrm>
        </p:spPr>
        <p:txBody>
          <a:bodyPr>
            <a:normAutofit/>
          </a:bodyPr>
          <a:lstStyle/>
          <a:p>
            <a:r>
              <a:rPr lang="en-GB" sz="4400" b="1" dirty="0">
                <a:solidFill>
                  <a:schemeClr val="tx2"/>
                </a:solidFill>
                <a:latin typeface="Arial" panose="020B0604020202020204" pitchFamily="34" charset="0"/>
                <a:cs typeface="Arial" panose="020B0604020202020204" pitchFamily="34" charset="0"/>
              </a:rPr>
              <a:t>Chronologies</a:t>
            </a:r>
          </a:p>
        </p:txBody>
      </p:sp>
      <p:sp>
        <p:nvSpPr>
          <p:cNvPr id="3" name="Content Placeholder 2"/>
          <p:cNvSpPr>
            <a:spLocks noGrp="1"/>
          </p:cNvSpPr>
          <p:nvPr>
            <p:ph idx="1"/>
          </p:nvPr>
        </p:nvSpPr>
        <p:spPr>
          <a:xfrm>
            <a:off x="488648" y="1725160"/>
            <a:ext cx="8596668" cy="3880773"/>
          </a:xfrm>
        </p:spPr>
        <p:txBody>
          <a:bodyPr>
            <a:normAutofit/>
          </a:bodyPr>
          <a:lstStyle/>
          <a:p>
            <a:pPr marL="0" indent="0" algn="ctr">
              <a:buNone/>
            </a:pPr>
            <a:r>
              <a:rPr lang="en-GB" sz="3600" b="1" i="1" dirty="0"/>
              <a:t>‘A chronology is not an assessment, or an end in itself.  It is a tool that professionals in a range of disciplines can use to help them understand what is happening in the life of a child or adult.’</a:t>
            </a:r>
          </a:p>
        </p:txBody>
      </p:sp>
      <p:sp>
        <p:nvSpPr>
          <p:cNvPr id="4" name="TextBox 3"/>
          <p:cNvSpPr txBox="1"/>
          <p:nvPr/>
        </p:nvSpPr>
        <p:spPr>
          <a:xfrm>
            <a:off x="488648" y="5378204"/>
            <a:ext cx="6357257" cy="830997"/>
          </a:xfrm>
          <a:prstGeom prst="rect">
            <a:avLst/>
          </a:prstGeom>
          <a:noFill/>
        </p:spPr>
        <p:txBody>
          <a:bodyPr wrap="square" rtlCol="0">
            <a:spAutoFit/>
          </a:bodyPr>
          <a:lstStyle/>
          <a:p>
            <a:r>
              <a:rPr lang="en-GB" sz="2400" b="1" i="1" dirty="0"/>
              <a:t>Practice Guide to Chronologies – Care Inspectorate </a:t>
            </a:r>
          </a:p>
        </p:txBody>
      </p:sp>
    </p:spTree>
    <p:extLst>
      <p:ext uri="{BB962C8B-B14F-4D97-AF65-F5344CB8AC3E}">
        <p14:creationId xmlns:p14="http://schemas.microsoft.com/office/powerpoint/2010/main" val="1496023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9D64D-B8E1-263B-F91D-40AF04726700}"/>
              </a:ext>
            </a:extLst>
          </p:cNvPr>
          <p:cNvSpPr>
            <a:spLocks noGrp="1"/>
          </p:cNvSpPr>
          <p:nvPr>
            <p:ph type="title"/>
          </p:nvPr>
        </p:nvSpPr>
        <p:spPr/>
        <p:txBody>
          <a:bodyPr>
            <a:normAutofit/>
          </a:bodyPr>
          <a:lstStyle/>
          <a:p>
            <a:r>
              <a:rPr lang="en-GB" sz="4800" b="1" dirty="0">
                <a:solidFill>
                  <a:schemeClr val="tx1"/>
                </a:solidFill>
              </a:rPr>
              <a:t>Entering Chronology</a:t>
            </a:r>
          </a:p>
        </p:txBody>
      </p:sp>
      <p:sp>
        <p:nvSpPr>
          <p:cNvPr id="3" name="Content Placeholder 2">
            <a:extLst>
              <a:ext uri="{FF2B5EF4-FFF2-40B4-BE49-F238E27FC236}">
                <a16:creationId xmlns:a16="http://schemas.microsoft.com/office/drawing/2014/main" id="{934F6942-4FFA-FB1A-A538-EC4D6D53AC36}"/>
              </a:ext>
            </a:extLst>
          </p:cNvPr>
          <p:cNvSpPr>
            <a:spLocks noGrp="1"/>
          </p:cNvSpPr>
          <p:nvPr>
            <p:ph idx="1"/>
          </p:nvPr>
        </p:nvSpPr>
        <p:spPr>
          <a:xfrm>
            <a:off x="677334" y="1600201"/>
            <a:ext cx="7415106" cy="4441162"/>
          </a:xfrm>
        </p:spPr>
        <p:txBody>
          <a:bodyPr>
            <a:normAutofit/>
          </a:bodyPr>
          <a:lstStyle/>
          <a:p>
            <a:pPr marL="0" indent="0">
              <a:buNone/>
            </a:pPr>
            <a:r>
              <a:rPr lang="en-GB" sz="4000" b="1" dirty="0"/>
              <a:t>DATE OF ENTRY</a:t>
            </a:r>
          </a:p>
          <a:p>
            <a:pPr>
              <a:buFont typeface="Arial" panose="020B0604020202020204" pitchFamily="34" charset="0"/>
              <a:buChar char="•"/>
            </a:pPr>
            <a:r>
              <a:rPr lang="en-GB" sz="3200" dirty="0"/>
              <a:t>Date of Significant Life Event</a:t>
            </a:r>
          </a:p>
          <a:p>
            <a:pPr>
              <a:buFont typeface="Arial" panose="020B0604020202020204" pitchFamily="34" charset="0"/>
              <a:buChar char="•"/>
            </a:pPr>
            <a:r>
              <a:rPr lang="en-GB" sz="3200" dirty="0"/>
              <a:t>Source</a:t>
            </a:r>
          </a:p>
          <a:p>
            <a:pPr>
              <a:buFont typeface="Arial" panose="020B0604020202020204" pitchFamily="34" charset="0"/>
              <a:buChar char="•"/>
            </a:pPr>
            <a:r>
              <a:rPr lang="en-GB" sz="3200" dirty="0"/>
              <a:t>Brief Description of Significant Life Event</a:t>
            </a:r>
          </a:p>
          <a:p>
            <a:pPr>
              <a:buFont typeface="Arial" panose="020B0604020202020204" pitchFamily="34" charset="0"/>
              <a:buChar char="•"/>
            </a:pPr>
            <a:r>
              <a:rPr lang="en-GB" sz="3200" dirty="0"/>
              <a:t>Impact</a:t>
            </a:r>
          </a:p>
          <a:p>
            <a:pPr>
              <a:buFont typeface="Arial" panose="020B0604020202020204" pitchFamily="34" charset="0"/>
              <a:buChar char="•"/>
            </a:pPr>
            <a:r>
              <a:rPr lang="en-GB" sz="3200" dirty="0"/>
              <a:t>Action taken or not taken</a:t>
            </a:r>
          </a:p>
        </p:txBody>
      </p:sp>
    </p:spTree>
    <p:extLst>
      <p:ext uri="{BB962C8B-B14F-4D97-AF65-F5344CB8AC3E}">
        <p14:creationId xmlns:p14="http://schemas.microsoft.com/office/powerpoint/2010/main" val="3434047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22" y="505460"/>
            <a:ext cx="10060698" cy="729343"/>
          </a:xfrm>
        </p:spPr>
        <p:txBody>
          <a:bodyPr>
            <a:normAutofit fontScale="90000"/>
          </a:bodyPr>
          <a:lstStyle/>
          <a:p>
            <a:r>
              <a:rPr lang="en-GB" b="1" dirty="0">
                <a:solidFill>
                  <a:schemeClr val="tx2"/>
                </a:solidFill>
                <a:latin typeface="Arial" panose="020B0604020202020204" pitchFamily="34" charset="0"/>
                <a:cs typeface="Arial" panose="020B0604020202020204" pitchFamily="34" charset="0"/>
              </a:rPr>
              <a:t>Exercise 3 – Good Recording in Chronologies</a:t>
            </a:r>
          </a:p>
        </p:txBody>
      </p:sp>
      <p:sp>
        <p:nvSpPr>
          <p:cNvPr id="3" name="Content Placeholder 2"/>
          <p:cNvSpPr>
            <a:spLocks noGrp="1"/>
          </p:cNvSpPr>
          <p:nvPr>
            <p:ph idx="1"/>
          </p:nvPr>
        </p:nvSpPr>
        <p:spPr>
          <a:xfrm>
            <a:off x="567440" y="1559379"/>
            <a:ext cx="8596668" cy="3739242"/>
          </a:xfrm>
        </p:spPr>
        <p:txBody>
          <a:bodyPr>
            <a:normAutofit/>
          </a:bodyPr>
          <a:lstStyle/>
          <a:p>
            <a:pPr marL="0" indent="0" algn="ctr">
              <a:buNone/>
            </a:pPr>
            <a:endParaRPr lang="en-GB" sz="2800" b="1" dirty="0">
              <a:latin typeface="Arial" panose="020B0604020202020204" pitchFamily="34" charset="0"/>
              <a:cs typeface="Arial" panose="020B0604020202020204" pitchFamily="34" charset="0"/>
            </a:endParaRPr>
          </a:p>
          <a:p>
            <a:pPr marL="0" indent="0" algn="ctr">
              <a:buNone/>
            </a:pPr>
            <a:r>
              <a:rPr lang="en-GB" sz="2800" b="1" dirty="0">
                <a:latin typeface="Arial" panose="020B0604020202020204" pitchFamily="34" charset="0"/>
                <a:cs typeface="Arial" panose="020B0604020202020204" pitchFamily="34" charset="0"/>
              </a:rPr>
              <a:t>Please decide from the information supplied, what you would record within a Chronology. </a:t>
            </a:r>
          </a:p>
          <a:p>
            <a:pPr marL="0" indent="0" algn="ctr">
              <a:buNone/>
            </a:pPr>
            <a:endParaRPr lang="en-GB" sz="2800" b="1"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800" b="1" dirty="0">
                <a:latin typeface="Arial" panose="020B0604020202020204" pitchFamily="34" charset="0"/>
                <a:cs typeface="Arial" panose="020B0604020202020204" pitchFamily="34" charset="0"/>
              </a:rPr>
              <a:t>Nominate a spokesperson</a:t>
            </a:r>
          </a:p>
          <a:p>
            <a:pPr>
              <a:buFont typeface="Arial" panose="020B0604020202020204" pitchFamily="34" charset="0"/>
              <a:buChar char="•"/>
            </a:pPr>
            <a:r>
              <a:rPr lang="en-GB" sz="2800" b="1" dirty="0">
                <a:latin typeface="Arial" panose="020B0604020202020204" pitchFamily="34" charset="0"/>
                <a:cs typeface="Arial" panose="020B0604020202020204" pitchFamily="34" charset="0"/>
              </a:rPr>
              <a:t>Be prepared to explain why things have been omitted as well as included</a:t>
            </a:r>
          </a:p>
        </p:txBody>
      </p:sp>
    </p:spTree>
    <p:extLst>
      <p:ext uri="{BB962C8B-B14F-4D97-AF65-F5344CB8AC3E}">
        <p14:creationId xmlns:p14="http://schemas.microsoft.com/office/powerpoint/2010/main" val="3760180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094" y="0"/>
            <a:ext cx="8596668" cy="1320800"/>
          </a:xfrm>
        </p:spPr>
        <p:txBody>
          <a:bodyPr/>
          <a:lstStyle/>
          <a:p>
            <a:r>
              <a:rPr lang="en-GB" b="1" dirty="0">
                <a:solidFill>
                  <a:schemeClr val="tx2"/>
                </a:solidFill>
              </a:rPr>
              <a:t>The Role of Recording</a:t>
            </a:r>
          </a:p>
        </p:txBody>
      </p:sp>
      <p:sp>
        <p:nvSpPr>
          <p:cNvPr id="4" name="Content Placeholder 3"/>
          <p:cNvSpPr>
            <a:spLocks noGrp="1"/>
          </p:cNvSpPr>
          <p:nvPr>
            <p:ph idx="1"/>
          </p:nvPr>
        </p:nvSpPr>
        <p:spPr>
          <a:xfrm>
            <a:off x="567440" y="1046480"/>
            <a:ext cx="7540543" cy="5384800"/>
          </a:xfrm>
        </p:spPr>
        <p:txBody>
          <a:bodyPr>
            <a:normAutofit fontScale="55000" lnSpcReduction="20000"/>
          </a:bodyPr>
          <a:lstStyle/>
          <a:p>
            <a:pPr marL="0" indent="0">
              <a:buNone/>
            </a:pPr>
            <a:r>
              <a:rPr lang="en-GB" altLang="en-US" sz="4400" dirty="0">
                <a:latin typeface="Arial" panose="020B0604020202020204" pitchFamily="34" charset="0"/>
                <a:cs typeface="Arial" panose="020B0604020202020204" pitchFamily="34" charset="0"/>
              </a:rPr>
              <a:t> </a:t>
            </a:r>
            <a:r>
              <a:rPr lang="en-GB" altLang="en-US" sz="4400" dirty="0">
                <a:solidFill>
                  <a:srgbClr val="002060"/>
                </a:solidFill>
                <a:latin typeface="Arial" panose="020B0604020202020204" pitchFamily="34" charset="0"/>
                <a:cs typeface="Arial" panose="020B0604020202020204" pitchFamily="34" charset="0"/>
              </a:rPr>
              <a:t>‘As a social worker , you must be accountable for the quality of your work and take responsibility for maintaining and improving your knowledge and skills.......(this includes) ‘maintaining clear and accurate records as required by procedures established for your work’.</a:t>
            </a:r>
          </a:p>
          <a:p>
            <a:pPr marL="0" indent="0" algn="r">
              <a:buNone/>
            </a:pPr>
            <a:r>
              <a:rPr lang="en-GB" altLang="en-US" sz="3300" dirty="0"/>
              <a:t>(Section 6)</a:t>
            </a:r>
          </a:p>
          <a:p>
            <a:pPr marL="0" indent="0" algn="r">
              <a:buNone/>
            </a:pPr>
            <a:endParaRPr lang="en-GB" altLang="en-US" sz="3300" dirty="0"/>
          </a:p>
          <a:p>
            <a:pPr marL="0" indent="0">
              <a:buNone/>
            </a:pPr>
            <a:r>
              <a:rPr lang="en-GB" altLang="en-US" sz="4400" dirty="0">
                <a:latin typeface="Arial" panose="020B0604020202020204" pitchFamily="34" charset="0"/>
                <a:cs typeface="Arial" panose="020B0604020202020204" pitchFamily="34" charset="0"/>
              </a:rPr>
              <a:t> </a:t>
            </a:r>
            <a:r>
              <a:rPr lang="en-GB" altLang="en-US" sz="4400" dirty="0">
                <a:solidFill>
                  <a:srgbClr val="002060"/>
                </a:solidFill>
                <a:latin typeface="Arial" panose="020B0604020202020204" pitchFamily="34" charset="0"/>
                <a:cs typeface="Arial" panose="020B0604020202020204" pitchFamily="34" charset="0"/>
              </a:rPr>
              <a:t>“The way you manage and justify positive risk taking for service users is by defensible decision making. When your records explain and analyse your decision-making you protect yourself and demonstrate accountability. In difficult times good paperwork can be an important friend”.</a:t>
            </a:r>
          </a:p>
          <a:p>
            <a:pPr marL="0" indent="0">
              <a:buNone/>
            </a:pPr>
            <a:endParaRPr lang="en-GB" altLang="en-US" sz="3400" dirty="0"/>
          </a:p>
          <a:p>
            <a:pPr marL="0" indent="0" algn="r">
              <a:buNone/>
            </a:pPr>
            <a:r>
              <a:rPr lang="en-GB" altLang="en-US" sz="3600" i="1" dirty="0"/>
              <a:t>Community Care, January 12 2015</a:t>
            </a:r>
          </a:p>
          <a:p>
            <a:pPr marL="0" indent="0" algn="r">
              <a:buNone/>
            </a:pPr>
            <a:endParaRPr lang="en-GB" altLang="en-US" dirty="0"/>
          </a:p>
          <a:p>
            <a:pPr marL="0" indent="0">
              <a:buNone/>
            </a:pPr>
            <a:endParaRPr lang="en-GB" dirty="0"/>
          </a:p>
        </p:txBody>
      </p:sp>
    </p:spTree>
    <p:extLst>
      <p:ext uri="{BB962C8B-B14F-4D97-AF65-F5344CB8AC3E}">
        <p14:creationId xmlns:p14="http://schemas.microsoft.com/office/powerpoint/2010/main" val="225254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1"/>
                </a:solidFill>
                <a:latin typeface="Arial" panose="020B0604020202020204" pitchFamily="34" charset="0"/>
                <a:cs typeface="Arial" panose="020B0604020202020204" pitchFamily="34" charset="0"/>
              </a:rPr>
              <a:t>By the end….</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605" y="1767447"/>
            <a:ext cx="8027054" cy="3914775"/>
          </a:xfrm>
          <a:prstGeom prst="rect">
            <a:avLst/>
          </a:prstGeom>
        </p:spPr>
      </p:pic>
    </p:spTree>
    <p:extLst>
      <p:ext uri="{BB962C8B-B14F-4D97-AF65-F5344CB8AC3E}">
        <p14:creationId xmlns:p14="http://schemas.microsoft.com/office/powerpoint/2010/main" val="36236979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2"/>
                </a:solidFill>
                <a:latin typeface="Arial" panose="020B0604020202020204" pitchFamily="34" charset="0"/>
                <a:cs typeface="Arial" panose="020B0604020202020204" pitchFamily="34" charset="0"/>
              </a:rPr>
              <a:t>Some Humour..</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742" y="1620089"/>
            <a:ext cx="8673352" cy="3987334"/>
          </a:xfrm>
          <a:prstGeom prst="rect">
            <a:avLst/>
          </a:prstGeom>
        </p:spPr>
      </p:pic>
    </p:spTree>
    <p:extLst>
      <p:ext uri="{BB962C8B-B14F-4D97-AF65-F5344CB8AC3E}">
        <p14:creationId xmlns:p14="http://schemas.microsoft.com/office/powerpoint/2010/main" val="2758319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07704" y="403144"/>
            <a:ext cx="8596668" cy="956733"/>
          </a:xfrm>
        </p:spPr>
        <p:txBody>
          <a:bodyPr/>
          <a:lstStyle/>
          <a:p>
            <a:r>
              <a:rPr lang="en-GB" b="1" dirty="0">
                <a:solidFill>
                  <a:schemeClr val="tx2"/>
                </a:solidFill>
              </a:rPr>
              <a:t>Activity 4</a:t>
            </a:r>
          </a:p>
        </p:txBody>
      </p:sp>
      <p:sp>
        <p:nvSpPr>
          <p:cNvPr id="3" name="Text Placeholder 2"/>
          <p:cNvSpPr>
            <a:spLocks noGrp="1"/>
          </p:cNvSpPr>
          <p:nvPr>
            <p:ph type="body" idx="1"/>
          </p:nvPr>
        </p:nvSpPr>
        <p:spPr>
          <a:xfrm>
            <a:off x="932829" y="1769076"/>
            <a:ext cx="8596668" cy="2951875"/>
          </a:xfrm>
        </p:spPr>
        <p:txBody>
          <a:bodyPr>
            <a:normAutofit/>
          </a:bodyPr>
          <a:lstStyle/>
          <a:p>
            <a:pPr algn="ctr"/>
            <a:endParaRPr lang="en-GB" sz="4800" b="1" dirty="0">
              <a:solidFill>
                <a:schemeClr val="tx2"/>
              </a:solidFill>
            </a:endParaRPr>
          </a:p>
          <a:p>
            <a:pPr algn="ctr"/>
            <a:r>
              <a:rPr lang="en-GB" sz="4800" b="1" dirty="0">
                <a:solidFill>
                  <a:schemeClr val="tx2"/>
                </a:solidFill>
              </a:rPr>
              <a:t>What is Good Recording?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0270" y="4720951"/>
            <a:ext cx="2162175" cy="2114550"/>
          </a:xfrm>
          <a:prstGeom prst="rect">
            <a:avLst/>
          </a:prstGeom>
        </p:spPr>
      </p:pic>
    </p:spTree>
    <p:extLst>
      <p:ext uri="{BB962C8B-B14F-4D97-AF65-F5344CB8AC3E}">
        <p14:creationId xmlns:p14="http://schemas.microsoft.com/office/powerpoint/2010/main" val="3183496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5D66B-0BB8-400C-10DA-66F5D9BC5C92}"/>
              </a:ext>
            </a:extLst>
          </p:cNvPr>
          <p:cNvSpPr>
            <a:spLocks noGrp="1"/>
          </p:cNvSpPr>
          <p:nvPr>
            <p:ph type="title"/>
          </p:nvPr>
        </p:nvSpPr>
        <p:spPr>
          <a:xfrm>
            <a:off x="451703" y="2438400"/>
            <a:ext cx="8596668" cy="1320800"/>
          </a:xfrm>
        </p:spPr>
        <p:txBody>
          <a:bodyPr>
            <a:normAutofit/>
          </a:bodyPr>
          <a:lstStyle/>
          <a:p>
            <a:pPr algn="ctr"/>
            <a:r>
              <a:rPr lang="en-GB" sz="8000" b="1" dirty="0"/>
              <a:t>SBAR Model</a:t>
            </a:r>
          </a:p>
        </p:txBody>
      </p:sp>
    </p:spTree>
    <p:extLst>
      <p:ext uri="{BB962C8B-B14F-4D97-AF65-F5344CB8AC3E}">
        <p14:creationId xmlns:p14="http://schemas.microsoft.com/office/powerpoint/2010/main" val="39308047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02782-AF1E-F21B-82F6-5F0D59161D2C}"/>
              </a:ext>
            </a:extLst>
          </p:cNvPr>
          <p:cNvSpPr>
            <a:spLocks noGrp="1"/>
          </p:cNvSpPr>
          <p:nvPr>
            <p:ph type="title"/>
          </p:nvPr>
        </p:nvSpPr>
        <p:spPr/>
        <p:txBody>
          <a:bodyPr>
            <a:normAutofit/>
          </a:bodyPr>
          <a:lstStyle/>
          <a:p>
            <a:r>
              <a:rPr lang="en-GB" sz="5400" b="1" dirty="0">
                <a:solidFill>
                  <a:schemeClr val="tx1"/>
                </a:solidFill>
              </a:rPr>
              <a:t>Situation</a:t>
            </a:r>
          </a:p>
        </p:txBody>
      </p:sp>
      <p:sp>
        <p:nvSpPr>
          <p:cNvPr id="3" name="Content Placeholder 2">
            <a:extLst>
              <a:ext uri="{FF2B5EF4-FFF2-40B4-BE49-F238E27FC236}">
                <a16:creationId xmlns:a16="http://schemas.microsoft.com/office/drawing/2014/main" id="{3C86DE21-6689-6941-B058-125921DC8740}"/>
              </a:ext>
            </a:extLst>
          </p:cNvPr>
          <p:cNvSpPr>
            <a:spLocks noGrp="1"/>
          </p:cNvSpPr>
          <p:nvPr>
            <p:ph idx="1"/>
          </p:nvPr>
        </p:nvSpPr>
        <p:spPr>
          <a:xfrm>
            <a:off x="677334" y="1930400"/>
            <a:ext cx="8596668" cy="3880773"/>
          </a:xfrm>
        </p:spPr>
        <p:txBody>
          <a:bodyPr>
            <a:normAutofit/>
          </a:bodyPr>
          <a:lstStyle/>
          <a:p>
            <a:r>
              <a:rPr lang="en-GB" sz="3200" dirty="0"/>
              <a:t>What communication has taken place?</a:t>
            </a:r>
          </a:p>
          <a:p>
            <a:r>
              <a:rPr lang="en-GB" sz="3200" dirty="0"/>
              <a:t>Be specific and factual – the situation should not be open to interpretation or assumption</a:t>
            </a:r>
          </a:p>
          <a:p>
            <a:r>
              <a:rPr lang="en-GB" sz="3200" dirty="0"/>
              <a:t>Examples may include, telephone call, home visit, formal meeting</a:t>
            </a:r>
          </a:p>
        </p:txBody>
      </p:sp>
    </p:spTree>
    <p:extLst>
      <p:ext uri="{BB962C8B-B14F-4D97-AF65-F5344CB8AC3E}">
        <p14:creationId xmlns:p14="http://schemas.microsoft.com/office/powerpoint/2010/main" val="2458893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2B9A-BBAD-9AED-502F-A8D866617766}"/>
              </a:ext>
            </a:extLst>
          </p:cNvPr>
          <p:cNvSpPr>
            <a:spLocks noGrp="1"/>
          </p:cNvSpPr>
          <p:nvPr>
            <p:ph type="title"/>
          </p:nvPr>
        </p:nvSpPr>
        <p:spPr/>
        <p:txBody>
          <a:bodyPr>
            <a:normAutofit/>
          </a:bodyPr>
          <a:lstStyle/>
          <a:p>
            <a:r>
              <a:rPr lang="en-GB" sz="4800" b="1" dirty="0">
                <a:solidFill>
                  <a:schemeClr val="tx1"/>
                </a:solidFill>
              </a:rPr>
              <a:t>Background</a:t>
            </a:r>
          </a:p>
        </p:txBody>
      </p:sp>
      <p:sp>
        <p:nvSpPr>
          <p:cNvPr id="3" name="Content Placeholder 2">
            <a:extLst>
              <a:ext uri="{FF2B5EF4-FFF2-40B4-BE49-F238E27FC236}">
                <a16:creationId xmlns:a16="http://schemas.microsoft.com/office/drawing/2014/main" id="{694300FF-72ED-D572-FC39-8342F7DD2E43}"/>
              </a:ext>
            </a:extLst>
          </p:cNvPr>
          <p:cNvSpPr>
            <a:spLocks noGrp="1"/>
          </p:cNvSpPr>
          <p:nvPr>
            <p:ph idx="1"/>
          </p:nvPr>
        </p:nvSpPr>
        <p:spPr>
          <a:xfrm>
            <a:off x="677334" y="1626199"/>
            <a:ext cx="8596668" cy="4845853"/>
          </a:xfrm>
        </p:spPr>
        <p:txBody>
          <a:bodyPr>
            <a:normAutofit/>
          </a:bodyPr>
          <a:lstStyle/>
          <a:p>
            <a:r>
              <a:rPr lang="en-GB" sz="2800" dirty="0"/>
              <a:t>What information has been received and from who to initiate case recording?</a:t>
            </a:r>
          </a:p>
          <a:p>
            <a:r>
              <a:rPr lang="en-GB" sz="2800" dirty="0"/>
              <a:t>Describe any core issues that are relevant including the sources of the information</a:t>
            </a:r>
          </a:p>
          <a:p>
            <a:r>
              <a:rPr lang="en-GB" sz="2800" dirty="0"/>
              <a:t>Provide a brief summary of the main points relevant to the background of the contact – include any professional judgement or case history if applicable.</a:t>
            </a:r>
          </a:p>
          <a:p>
            <a:r>
              <a:rPr lang="en-GB" sz="2800" dirty="0"/>
              <a:t>Avoid argon or acronyms to ensure anyone reading the case recording will have a clear understanding of the background.</a:t>
            </a:r>
          </a:p>
        </p:txBody>
      </p:sp>
    </p:spTree>
    <p:extLst>
      <p:ext uri="{BB962C8B-B14F-4D97-AF65-F5344CB8AC3E}">
        <p14:creationId xmlns:p14="http://schemas.microsoft.com/office/powerpoint/2010/main" val="1576166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9FD1-6F55-312E-0B84-6DF55003C7E9}"/>
              </a:ext>
            </a:extLst>
          </p:cNvPr>
          <p:cNvSpPr>
            <a:spLocks noGrp="1"/>
          </p:cNvSpPr>
          <p:nvPr>
            <p:ph type="title"/>
          </p:nvPr>
        </p:nvSpPr>
        <p:spPr>
          <a:xfrm>
            <a:off x="677334" y="609600"/>
            <a:ext cx="8596668" cy="969818"/>
          </a:xfrm>
        </p:spPr>
        <p:txBody>
          <a:bodyPr>
            <a:normAutofit/>
          </a:bodyPr>
          <a:lstStyle/>
          <a:p>
            <a:r>
              <a:rPr lang="en-GB" sz="4400" b="1" dirty="0">
                <a:solidFill>
                  <a:schemeClr val="tx1"/>
                </a:solidFill>
              </a:rPr>
              <a:t>Analysis</a:t>
            </a:r>
          </a:p>
        </p:txBody>
      </p:sp>
      <p:sp>
        <p:nvSpPr>
          <p:cNvPr id="3" name="Content Placeholder 2">
            <a:extLst>
              <a:ext uri="{FF2B5EF4-FFF2-40B4-BE49-F238E27FC236}">
                <a16:creationId xmlns:a16="http://schemas.microsoft.com/office/drawing/2014/main" id="{A2F7CC3E-167C-95B4-6608-48CB42C08C09}"/>
              </a:ext>
            </a:extLst>
          </p:cNvPr>
          <p:cNvSpPr>
            <a:spLocks noGrp="1"/>
          </p:cNvSpPr>
          <p:nvPr>
            <p:ph idx="1"/>
          </p:nvPr>
        </p:nvSpPr>
        <p:spPr>
          <a:xfrm>
            <a:off x="677334" y="1832997"/>
            <a:ext cx="8596668" cy="3880773"/>
          </a:xfrm>
        </p:spPr>
        <p:txBody>
          <a:bodyPr>
            <a:noAutofit/>
          </a:bodyPr>
          <a:lstStyle/>
          <a:p>
            <a:r>
              <a:rPr lang="en-GB" sz="2800" dirty="0"/>
              <a:t>Evaluating the information available</a:t>
            </a:r>
          </a:p>
          <a:p>
            <a:r>
              <a:rPr lang="en-GB" sz="2800" dirty="0"/>
              <a:t>Incorporating the view of the individual or relevant others that are relevant</a:t>
            </a:r>
          </a:p>
          <a:p>
            <a:r>
              <a:rPr lang="en-GB" sz="2800" dirty="0"/>
              <a:t>Examining any implications or consequences of the next steps – including any consideration of previous actions, risk management etc.</a:t>
            </a:r>
          </a:p>
          <a:p>
            <a:r>
              <a:rPr lang="en-GB" sz="2800" dirty="0"/>
              <a:t>Clarifying what action will be taken – including when it will be taken and by whom.</a:t>
            </a:r>
          </a:p>
        </p:txBody>
      </p:sp>
    </p:spTree>
    <p:extLst>
      <p:ext uri="{BB962C8B-B14F-4D97-AF65-F5344CB8AC3E}">
        <p14:creationId xmlns:p14="http://schemas.microsoft.com/office/powerpoint/2010/main" val="729169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B105A-5B87-16D1-A32F-9637EBA9C0A0}"/>
              </a:ext>
            </a:extLst>
          </p:cNvPr>
          <p:cNvSpPr>
            <a:spLocks noGrp="1"/>
          </p:cNvSpPr>
          <p:nvPr>
            <p:ph type="title"/>
          </p:nvPr>
        </p:nvSpPr>
        <p:spPr/>
        <p:txBody>
          <a:bodyPr>
            <a:normAutofit/>
          </a:bodyPr>
          <a:lstStyle/>
          <a:p>
            <a:r>
              <a:rPr lang="en-GB" sz="4800" b="1" dirty="0">
                <a:solidFill>
                  <a:schemeClr val="tx1"/>
                </a:solidFill>
              </a:rPr>
              <a:t>Recommendations</a:t>
            </a:r>
          </a:p>
        </p:txBody>
      </p:sp>
      <p:sp>
        <p:nvSpPr>
          <p:cNvPr id="3" name="Content Placeholder 2">
            <a:extLst>
              <a:ext uri="{FF2B5EF4-FFF2-40B4-BE49-F238E27FC236}">
                <a16:creationId xmlns:a16="http://schemas.microsoft.com/office/drawing/2014/main" id="{F128DD0E-9086-A6DD-B246-D0C03FBED570}"/>
              </a:ext>
            </a:extLst>
          </p:cNvPr>
          <p:cNvSpPr>
            <a:spLocks noGrp="1"/>
          </p:cNvSpPr>
          <p:nvPr>
            <p:ph idx="1"/>
          </p:nvPr>
        </p:nvSpPr>
        <p:spPr>
          <a:xfrm>
            <a:off x="677334" y="1649950"/>
            <a:ext cx="8596668" cy="4833977"/>
          </a:xfrm>
        </p:spPr>
        <p:txBody>
          <a:bodyPr>
            <a:noAutofit/>
          </a:bodyPr>
          <a:lstStyle/>
          <a:p>
            <a:r>
              <a:rPr lang="en-GB" sz="3200" dirty="0"/>
              <a:t>What has been the outcome/conclusion of the contact</a:t>
            </a:r>
          </a:p>
          <a:p>
            <a:r>
              <a:rPr lang="en-GB" sz="3200" dirty="0"/>
              <a:t>Has the situation been resolved or are follow-up actions required – if yes, by whom and when will this occur</a:t>
            </a:r>
          </a:p>
          <a:p>
            <a:r>
              <a:rPr lang="en-GB" sz="3200" dirty="0"/>
              <a:t>Any final comments or professional reflection to conclude the case recording as a stand alone piece of work that ensure it can be understood by the reader.</a:t>
            </a:r>
          </a:p>
        </p:txBody>
      </p:sp>
    </p:spTree>
    <p:extLst>
      <p:ext uri="{BB962C8B-B14F-4D97-AF65-F5344CB8AC3E}">
        <p14:creationId xmlns:p14="http://schemas.microsoft.com/office/powerpoint/2010/main" val="718808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620" y="391886"/>
            <a:ext cx="8596668" cy="798286"/>
          </a:xfrm>
        </p:spPr>
        <p:txBody>
          <a:bodyPr/>
          <a:lstStyle/>
          <a:p>
            <a:r>
              <a:rPr lang="en-GB" b="1" dirty="0">
                <a:solidFill>
                  <a:schemeClr val="tx2"/>
                </a:solidFill>
              </a:rPr>
              <a:t>Good Recording in ASP</a:t>
            </a:r>
          </a:p>
        </p:txBody>
      </p:sp>
      <p:sp>
        <p:nvSpPr>
          <p:cNvPr id="3" name="Content Placeholder 2"/>
          <p:cNvSpPr>
            <a:spLocks noGrp="1"/>
          </p:cNvSpPr>
          <p:nvPr>
            <p:ph idx="1"/>
          </p:nvPr>
        </p:nvSpPr>
        <p:spPr>
          <a:xfrm>
            <a:off x="459620" y="1571645"/>
            <a:ext cx="8596668" cy="3214441"/>
          </a:xfrm>
        </p:spPr>
        <p:txBody>
          <a:bodyPr/>
          <a:lstStyle/>
          <a:p>
            <a:pPr>
              <a:buFont typeface="Arial" panose="020B0604020202020204" pitchFamily="34" charset="0"/>
              <a:buChar char="•"/>
            </a:pPr>
            <a:r>
              <a:rPr lang="en-GB" sz="2000" dirty="0">
                <a:latin typeface="Arial" panose="020B0604020202020204" pitchFamily="34" charset="0"/>
                <a:cs typeface="Arial" panose="020B0604020202020204" pitchFamily="34" charset="0"/>
              </a:rPr>
              <a:t>ASP inquiry and AP1 – evidence for 3-point criteria?</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ASP investigation and AP2 – what evidence do you have of risk and strengths? Consider significant events, adult’s views and those of others, use risk assessment frameworks.  Analysis risks – what does it mean for the adult.</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ASP Case Conference – How can the adult best be supported and protected? Consider adult’s views, completion of AP3 , sharing with adult and others contributing to intervention.</a:t>
            </a:r>
          </a:p>
          <a:p>
            <a:pPr>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139000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46C04-1083-E022-DB9D-9F56D3966C95}"/>
              </a:ext>
            </a:extLst>
          </p:cNvPr>
          <p:cNvSpPr>
            <a:spLocks noGrp="1"/>
          </p:cNvSpPr>
          <p:nvPr>
            <p:ph type="title"/>
          </p:nvPr>
        </p:nvSpPr>
        <p:spPr>
          <a:xfrm>
            <a:off x="677334" y="322217"/>
            <a:ext cx="8596668" cy="814252"/>
          </a:xfrm>
        </p:spPr>
        <p:txBody>
          <a:bodyPr/>
          <a:lstStyle/>
          <a:p>
            <a:r>
              <a:rPr lang="en-GB" b="1" dirty="0">
                <a:solidFill>
                  <a:schemeClr val="tx1"/>
                </a:solidFill>
              </a:rPr>
              <a:t>What the Inspectors said….</a:t>
            </a:r>
          </a:p>
        </p:txBody>
      </p:sp>
      <p:sp>
        <p:nvSpPr>
          <p:cNvPr id="3" name="Content Placeholder 2">
            <a:extLst>
              <a:ext uri="{FF2B5EF4-FFF2-40B4-BE49-F238E27FC236}">
                <a16:creationId xmlns:a16="http://schemas.microsoft.com/office/drawing/2014/main" id="{06282824-26CE-C291-CA4A-B838B52C7276}"/>
              </a:ext>
            </a:extLst>
          </p:cNvPr>
          <p:cNvSpPr>
            <a:spLocks noGrp="1"/>
          </p:cNvSpPr>
          <p:nvPr>
            <p:ph idx="1"/>
          </p:nvPr>
        </p:nvSpPr>
        <p:spPr>
          <a:xfrm>
            <a:off x="677334" y="1346337"/>
            <a:ext cx="8596668" cy="4858520"/>
          </a:xfrm>
        </p:spPr>
        <p:txBody>
          <a:bodyPr/>
          <a:lstStyle/>
          <a:p>
            <a:r>
              <a:rPr lang="en-GB" sz="2400" dirty="0"/>
              <a:t>Adults at risk of harm – were they informed?</a:t>
            </a:r>
          </a:p>
          <a:p>
            <a:r>
              <a:rPr lang="en-GB" sz="2400" dirty="0"/>
              <a:t>Chronologies</a:t>
            </a:r>
          </a:p>
          <a:p>
            <a:r>
              <a:rPr lang="en-GB" sz="2400" dirty="0"/>
              <a:t>Risk Assessments</a:t>
            </a:r>
          </a:p>
          <a:p>
            <a:r>
              <a:rPr lang="en-GB" sz="2400" dirty="0"/>
              <a:t>ASP Initial Case Conferences</a:t>
            </a:r>
          </a:p>
          <a:p>
            <a:r>
              <a:rPr lang="en-GB" sz="2400" dirty="0"/>
              <a:t>Advocacy – offered / not offered</a:t>
            </a:r>
          </a:p>
          <a:p>
            <a:r>
              <a:rPr lang="en-GB" sz="2400" dirty="0"/>
              <a:t>Adult Protection Plans / Risk Management Plans</a:t>
            </a:r>
          </a:p>
          <a:p>
            <a:r>
              <a:rPr lang="en-GB" sz="2400" dirty="0"/>
              <a:t>Implementation / effectiveness of adult protection plans</a:t>
            </a:r>
          </a:p>
          <a:p>
            <a:r>
              <a:rPr lang="en-GB" sz="2400" dirty="0"/>
              <a:t>Police involvement in ASP</a:t>
            </a:r>
          </a:p>
          <a:p>
            <a:r>
              <a:rPr lang="en-GB" sz="2400" dirty="0"/>
              <a:t>Management oversight &amp; governance</a:t>
            </a:r>
          </a:p>
          <a:p>
            <a:endParaRPr lang="en-GB" dirty="0"/>
          </a:p>
        </p:txBody>
      </p:sp>
    </p:spTree>
    <p:extLst>
      <p:ext uri="{BB962C8B-B14F-4D97-AF65-F5344CB8AC3E}">
        <p14:creationId xmlns:p14="http://schemas.microsoft.com/office/powerpoint/2010/main" val="19158548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6A836-6C70-D7B5-F10C-97EF2758B4F9}"/>
              </a:ext>
            </a:extLst>
          </p:cNvPr>
          <p:cNvSpPr>
            <a:spLocks noGrp="1"/>
          </p:cNvSpPr>
          <p:nvPr>
            <p:ph type="title"/>
          </p:nvPr>
        </p:nvSpPr>
        <p:spPr>
          <a:xfrm>
            <a:off x="677334" y="293077"/>
            <a:ext cx="8596668" cy="715108"/>
          </a:xfrm>
        </p:spPr>
        <p:txBody>
          <a:bodyPr/>
          <a:lstStyle/>
          <a:p>
            <a:r>
              <a:rPr lang="en-GB" b="1" dirty="0"/>
              <a:t>Improvements – Adult Participation</a:t>
            </a:r>
          </a:p>
        </p:txBody>
      </p:sp>
      <p:sp>
        <p:nvSpPr>
          <p:cNvPr id="3" name="Content Placeholder 2">
            <a:extLst>
              <a:ext uri="{FF2B5EF4-FFF2-40B4-BE49-F238E27FC236}">
                <a16:creationId xmlns:a16="http://schemas.microsoft.com/office/drawing/2014/main" id="{04C65D01-452F-F8E1-CD1A-273F5F6F968E}"/>
              </a:ext>
            </a:extLst>
          </p:cNvPr>
          <p:cNvSpPr>
            <a:spLocks noGrp="1"/>
          </p:cNvSpPr>
          <p:nvPr>
            <p:ph idx="1"/>
          </p:nvPr>
        </p:nvSpPr>
        <p:spPr>
          <a:xfrm>
            <a:off x="595272" y="1008185"/>
            <a:ext cx="8596668" cy="5342180"/>
          </a:xfrm>
        </p:spPr>
        <p:txBody>
          <a:bodyPr>
            <a:normAutofit fontScale="85000" lnSpcReduction="10000"/>
          </a:bodyPr>
          <a:lstStyle/>
          <a:p>
            <a:pPr marL="342900" lvl="0" indent="-342900">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Increase participation of adults in Case Conference (audited)</a:t>
            </a:r>
          </a:p>
          <a:p>
            <a:pPr marL="342900" lvl="0" indent="-342900">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Record reasons for non-attendance  (audited)</a:t>
            </a:r>
          </a:p>
          <a:p>
            <a:pPr marL="342900" lvl="0" indent="-342900">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Visits where adults known/believed to be at risk of harm appropriate contact needs to be made with them to assess and analyse risk (learning from audit and individual case reviews). Revision to ASP training and ASP team managers to cover (audited)</a:t>
            </a:r>
          </a:p>
          <a:p>
            <a:pPr>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Good practice in supporting adult’s attendance at Case Conference – needs recorded to evidence this (audited)</a:t>
            </a:r>
          </a:p>
          <a:p>
            <a:pPr>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ASP Protection Plans to be completed within 10 working days of Case Conference and circulated to adult at risk of harm and involved professionals  (audited)</a:t>
            </a:r>
          </a:p>
          <a:p>
            <a:pPr>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Where adult does not attend reason should be provide to Case Conference for the minutes (audited)</a:t>
            </a:r>
          </a:p>
          <a:p>
            <a:pPr>
              <a:lnSpc>
                <a:spcPct val="115000"/>
              </a:lnSpc>
              <a:spcAft>
                <a:spcPts val="800"/>
              </a:spcAft>
              <a:buSzPts val="1000"/>
              <a:buFont typeface="Symbol" panose="05050102010706020507" pitchFamily="18" charset="2"/>
              <a:buChar char=""/>
              <a:tabLst>
                <a:tab pos="457200" algn="l"/>
              </a:tabLs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Develop professional curiosity workshops ASAP</a:t>
            </a:r>
          </a:p>
          <a:p>
            <a:pPr>
              <a:lnSpc>
                <a:spcPct val="115000"/>
              </a:lnSpc>
              <a:spcAft>
                <a:spcPts val="800"/>
              </a:spcAft>
              <a:buSzPts val="1000"/>
              <a:buFont typeface="Symbol" panose="05050102010706020507" pitchFamily="18" charset="2"/>
              <a:buChar char=""/>
              <a:tabLst>
                <a:tab pos="457200" algn="l"/>
              </a:tabLs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SzPts val="1000"/>
              <a:buFont typeface="Symbol" panose="05050102010706020507" pitchFamily="18" charset="2"/>
              <a:buChar char=""/>
              <a:tabLst>
                <a:tab pos="457200" algn="l"/>
              </a:tabLs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SzPts val="1000"/>
              <a:buFont typeface="Symbol" panose="05050102010706020507" pitchFamily="18" charset="2"/>
              <a:buChar char=""/>
              <a:tabLst>
                <a:tab pos="457200" algn="l"/>
              </a:tabLs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47372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5785"/>
          </a:xfrm>
        </p:spPr>
        <p:txBody>
          <a:bodyPr/>
          <a:lstStyle/>
          <a:p>
            <a:r>
              <a:rPr lang="en-GB" b="1" dirty="0">
                <a:solidFill>
                  <a:schemeClr val="tx2"/>
                </a:solidFill>
                <a:latin typeface="Arial" panose="020B0604020202020204" pitchFamily="34" charset="0"/>
                <a:cs typeface="Arial" panose="020B0604020202020204" pitchFamily="34" charset="0"/>
              </a:rPr>
              <a:t>Defensible Decision-Making..</a:t>
            </a:r>
          </a:p>
        </p:txBody>
      </p:sp>
      <p:sp>
        <p:nvSpPr>
          <p:cNvPr id="3" name="Content Placeholder 2"/>
          <p:cNvSpPr>
            <a:spLocks noGrp="1"/>
          </p:cNvSpPr>
          <p:nvPr>
            <p:ph idx="1"/>
          </p:nvPr>
        </p:nvSpPr>
        <p:spPr>
          <a:xfrm>
            <a:off x="677333" y="1306286"/>
            <a:ext cx="9119809" cy="4840513"/>
          </a:xfrm>
        </p:spPr>
        <p:txBody>
          <a:bodyPr>
            <a:normAutofit lnSpcReduction="10000"/>
          </a:bodyPr>
          <a:lstStyle/>
          <a:p>
            <a:pPr marL="0" indent="0" algn="ctr">
              <a:buNone/>
            </a:pPr>
            <a:endParaRPr lang="en-GB" b="1" dirty="0">
              <a:solidFill>
                <a:schemeClr val="tx2"/>
              </a:solidFill>
            </a:endParaRPr>
          </a:p>
          <a:p>
            <a:pPr marL="0" indent="0" algn="ctr">
              <a:buNone/>
            </a:pPr>
            <a:r>
              <a:rPr lang="en-GB" sz="3600" b="1" dirty="0">
                <a:latin typeface="Arial" panose="020B0604020202020204" pitchFamily="34" charset="0"/>
                <a:cs typeface="Arial" panose="020B0604020202020204" pitchFamily="34" charset="0"/>
              </a:rPr>
              <a:t>Defensible decision making – this means recording a clear rationale for all the decisions made and the discussions that led to the decisions, including reference to relevant legislation such as the Adult Support &amp; Protection (Scotland) 2007 Act or Adults with Incapacity (Scotland) 2022 Act</a:t>
            </a:r>
          </a:p>
          <a:p>
            <a:pPr marL="0" indent="0" algn="ctr">
              <a:buNone/>
            </a:pPr>
            <a:endParaRPr lang="en-GB" dirty="0"/>
          </a:p>
        </p:txBody>
      </p:sp>
    </p:spTree>
    <p:extLst>
      <p:ext uri="{BB962C8B-B14F-4D97-AF65-F5344CB8AC3E}">
        <p14:creationId xmlns:p14="http://schemas.microsoft.com/office/powerpoint/2010/main" val="2748445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BF74C-0C34-8D71-4800-7D2485CC34A7}"/>
              </a:ext>
            </a:extLst>
          </p:cNvPr>
          <p:cNvSpPr>
            <a:spLocks noGrp="1"/>
          </p:cNvSpPr>
          <p:nvPr>
            <p:ph type="title"/>
          </p:nvPr>
        </p:nvSpPr>
        <p:spPr>
          <a:xfrm>
            <a:off x="677334" y="339969"/>
            <a:ext cx="8596668" cy="996462"/>
          </a:xfrm>
        </p:spPr>
        <p:txBody>
          <a:bodyPr/>
          <a:lstStyle/>
          <a:p>
            <a:r>
              <a:rPr lang="en-GB" b="1" dirty="0"/>
              <a:t>Improvements - Recording</a:t>
            </a:r>
          </a:p>
        </p:txBody>
      </p:sp>
      <p:sp>
        <p:nvSpPr>
          <p:cNvPr id="3" name="Content Placeholder 2">
            <a:extLst>
              <a:ext uri="{FF2B5EF4-FFF2-40B4-BE49-F238E27FC236}">
                <a16:creationId xmlns:a16="http://schemas.microsoft.com/office/drawing/2014/main" id="{AC24DC4E-AD51-4EC0-5198-C727E34001EF}"/>
              </a:ext>
            </a:extLst>
          </p:cNvPr>
          <p:cNvSpPr>
            <a:spLocks noGrp="1"/>
          </p:cNvSpPr>
          <p:nvPr>
            <p:ph idx="1"/>
          </p:nvPr>
        </p:nvSpPr>
        <p:spPr>
          <a:xfrm>
            <a:off x="677334" y="1518138"/>
            <a:ext cx="8596668" cy="3821723"/>
          </a:xfrm>
        </p:spPr>
        <p:txBody>
          <a:bodyPr/>
          <a:lstStyle/>
          <a:p>
            <a:pPr marL="342900" lvl="0" indent="-342900">
              <a:lnSpc>
                <a:spcPct val="115000"/>
              </a:lnSpc>
              <a:spcAft>
                <a:spcPts val="800"/>
              </a:spcAft>
              <a:buSzPts val="1000"/>
              <a:buFont typeface="Symbol" panose="05050102010706020507" pitchFamily="18" charset="2"/>
              <a:buChar char=""/>
              <a:tabLst>
                <a:tab pos="457200" algn="l"/>
              </a:tabLs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Chronology training – mandatory – progress being reported to CI as part of Partnership Improvement Plan</a:t>
            </a:r>
          </a:p>
          <a:p>
            <a:pPr marL="342900" lvl="0" indent="-342900">
              <a:lnSpc>
                <a:spcPct val="115000"/>
              </a:lnSpc>
              <a:spcAft>
                <a:spcPts val="800"/>
              </a:spcAft>
              <a:buSzPts val="1000"/>
              <a:buFont typeface="Symbol" panose="05050102010706020507" pitchFamily="18" charset="2"/>
              <a:buChar char=""/>
              <a:tabLst>
                <a:tab pos="457200" algn="l"/>
              </a:tabLs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Chronologies need to inform ASP decisions. Case managers responsibility to collate and analyse chronology.</a:t>
            </a:r>
          </a:p>
          <a:p>
            <a:pPr marL="342900" lvl="0" indent="-342900">
              <a:lnSpc>
                <a:spcPct val="115000"/>
              </a:lnSpc>
              <a:spcAft>
                <a:spcPts val="800"/>
              </a:spcAft>
              <a:buSzPts val="1000"/>
              <a:buFont typeface="Symbol" panose="05050102010706020507" pitchFamily="18" charset="2"/>
              <a:buChar char=""/>
              <a:tabLst>
                <a:tab pos="457200" algn="l"/>
              </a:tabLst>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5251512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E6EB2-5128-D42A-3A72-0CCB52734B0D}"/>
              </a:ext>
            </a:extLst>
          </p:cNvPr>
          <p:cNvSpPr>
            <a:spLocks noGrp="1"/>
          </p:cNvSpPr>
          <p:nvPr>
            <p:ph type="title"/>
          </p:nvPr>
        </p:nvSpPr>
        <p:spPr/>
        <p:txBody>
          <a:bodyPr/>
          <a:lstStyle/>
          <a:p>
            <a:r>
              <a:rPr lang="en-GB" b="1" dirty="0"/>
              <a:t>Improvements – Multi-Agency</a:t>
            </a:r>
          </a:p>
        </p:txBody>
      </p:sp>
      <p:sp>
        <p:nvSpPr>
          <p:cNvPr id="3" name="Content Placeholder 2">
            <a:extLst>
              <a:ext uri="{FF2B5EF4-FFF2-40B4-BE49-F238E27FC236}">
                <a16:creationId xmlns:a16="http://schemas.microsoft.com/office/drawing/2014/main" id="{A3BF024E-66B1-B99D-6708-72B4F9859504}"/>
              </a:ext>
            </a:extLst>
          </p:cNvPr>
          <p:cNvSpPr>
            <a:spLocks noGrp="1"/>
          </p:cNvSpPr>
          <p:nvPr>
            <p:ph idx="1"/>
          </p:nvPr>
        </p:nvSpPr>
        <p:spPr>
          <a:xfrm>
            <a:off x="677334" y="1773728"/>
            <a:ext cx="8970758" cy="3880773"/>
          </a:xfrm>
        </p:spPr>
        <p:txBody>
          <a:bodyPr/>
          <a:lstStyle/>
          <a:p>
            <a:pPr marL="342900" lvl="0" indent="-342900">
              <a:lnSpc>
                <a:spcPct val="115000"/>
              </a:lnSpc>
              <a:spcAft>
                <a:spcPts val="800"/>
              </a:spcAft>
              <a:buSzPts val="1000"/>
              <a:buFont typeface="Symbol" panose="05050102010706020507" pitchFamily="18" charset="2"/>
              <a:buChar char=""/>
              <a:tabLst>
                <a:tab pos="457200" algn="l"/>
              </a:tabLst>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Increase invites to police/health where beneficial  (audited)</a:t>
            </a:r>
          </a:p>
          <a:p>
            <a:pPr marL="342900" lvl="0" indent="-342900">
              <a:lnSpc>
                <a:spcPct val="115000"/>
              </a:lnSpc>
              <a:spcAft>
                <a:spcPts val="800"/>
              </a:spcAft>
              <a:buSzPts val="1000"/>
              <a:buFont typeface="Symbol" panose="05050102010706020507" pitchFamily="18" charset="2"/>
              <a:buChar char=""/>
              <a:tabLst>
                <a:tab pos="457200" algn="l"/>
              </a:tabLst>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Improve referrals to advocacy  (audited)</a:t>
            </a:r>
          </a:p>
          <a:p>
            <a:pPr>
              <a:lnSpc>
                <a:spcPct val="115000"/>
              </a:lnSpc>
              <a:spcAft>
                <a:spcPts val="800"/>
              </a:spcAft>
              <a:buSzPts val="1000"/>
              <a:buFont typeface="Symbol" panose="05050102010706020507" pitchFamily="18" charset="2"/>
              <a:buChar char=""/>
              <a:tabLst>
                <a:tab pos="457200" algn="l"/>
              </a:tabLst>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Reminders of multi-agency ASP procedures, practice guidance for social workers requesting capacity assessments, cross boundary protocol.</a:t>
            </a:r>
          </a:p>
          <a:p>
            <a:pPr>
              <a:lnSpc>
                <a:spcPct val="115000"/>
              </a:lnSpc>
              <a:spcAft>
                <a:spcPts val="800"/>
              </a:spcAft>
              <a:buSzPts val="1000"/>
              <a:buFont typeface="Symbol" panose="05050102010706020507" pitchFamily="18" charset="2"/>
              <a:buChar char=""/>
              <a:tabLst>
                <a:tab pos="457200" algn="l"/>
              </a:tabLst>
            </a:pPr>
            <a:r>
              <a:rPr lang="en-GB" sz="2400" kern="100" dirty="0">
                <a:latin typeface="Aptos" panose="020B0004020202020204" pitchFamily="34" charset="0"/>
                <a:ea typeface="Aptos" panose="020B0004020202020204" pitchFamily="34" charset="0"/>
                <a:cs typeface="Times New Roman" panose="02020603050405020304" pitchFamily="18" charset="0"/>
              </a:rPr>
              <a:t>Feedback to referrer – recorded accurately using the narrative box of who received the feedback and when.(audited)</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9380480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6280"/>
          </a:xfrm>
        </p:spPr>
        <p:txBody>
          <a:bodyPr/>
          <a:lstStyle/>
          <a:p>
            <a:r>
              <a:rPr lang="en-GB" dirty="0">
                <a:solidFill>
                  <a:schemeClr val="tx2"/>
                </a:solidFill>
                <a:latin typeface="Arial" panose="020B0604020202020204" pitchFamily="34" charset="0"/>
                <a:cs typeface="Arial" panose="020B0604020202020204" pitchFamily="34" charset="0"/>
              </a:rPr>
              <a:t>Learning Outcomes</a:t>
            </a:r>
          </a:p>
        </p:txBody>
      </p:sp>
      <p:sp>
        <p:nvSpPr>
          <p:cNvPr id="3" name="Content Placeholder 2"/>
          <p:cNvSpPr>
            <a:spLocks noGrp="1"/>
          </p:cNvSpPr>
          <p:nvPr>
            <p:ph idx="1"/>
          </p:nvPr>
        </p:nvSpPr>
        <p:spPr>
          <a:xfrm>
            <a:off x="677334" y="1325881"/>
            <a:ext cx="8596668" cy="4715482"/>
          </a:xfrm>
        </p:spPr>
        <p:txBody>
          <a:bodyPr/>
          <a:lstStyle/>
          <a:p>
            <a:pPr marL="0" indent="0">
              <a:buNone/>
            </a:pPr>
            <a:r>
              <a:rPr lang="en-GB" dirty="0">
                <a:latin typeface="Arial" panose="020B0604020202020204" pitchFamily="34" charset="0"/>
                <a:cs typeface="Arial" panose="020B0604020202020204" pitchFamily="34" charset="0"/>
              </a:rPr>
              <a:t>By the end of the event, delegates will be able to;</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concept of defensible decision making and how it differs from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impact of defensible decision making within the ASP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how Adult Concern Referrals impact on defensible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impact of Practice Windom in defensible decision making.</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benefit of the decision making framework.</a:t>
            </a:r>
          </a:p>
          <a:p>
            <a:pPr>
              <a:buFont typeface="Arial" panose="020B0604020202020204" pitchFamily="34" charset="0"/>
              <a:buChar char="•"/>
            </a:pPr>
            <a:r>
              <a:rPr lang="en-GB" dirty="0">
                <a:latin typeface="Arial" panose="020B0604020202020204" pitchFamily="34" charset="0"/>
                <a:cs typeface="Arial" panose="020B0604020202020204" pitchFamily="34" charset="0"/>
              </a:rPr>
              <a:t>State the importance of effective supervision within the defensible decision making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Recognise the impact of good recording within the ASP process.</a:t>
            </a:r>
          </a:p>
          <a:p>
            <a:pPr>
              <a:buFont typeface="Arial" panose="020B0604020202020204" pitchFamily="34" charset="0"/>
              <a:buChar char="•"/>
            </a:pPr>
            <a:r>
              <a:rPr lang="en-GB" dirty="0">
                <a:latin typeface="Arial" panose="020B0604020202020204" pitchFamily="34" charset="0"/>
                <a:cs typeface="Arial" panose="020B0604020202020204" pitchFamily="34" charset="0"/>
              </a:rPr>
              <a:t>Understand the principles &amp; practice implication of good recording.</a:t>
            </a:r>
          </a:p>
          <a:p>
            <a:pPr marL="0" indent="0">
              <a:buNone/>
            </a:pPr>
            <a:endParaRPr lang="en-GB" dirty="0"/>
          </a:p>
        </p:txBody>
      </p:sp>
      <p:pic>
        <p:nvPicPr>
          <p:cNvPr id="4" name="Picture 10"/>
          <p:cNvPicPr>
            <a:picLocks noChangeAspect="1" noChangeArrowheads="1"/>
          </p:cNvPicPr>
          <p:nvPr/>
        </p:nvPicPr>
        <p:blipFill>
          <a:blip r:embed="rId3" cstate="print"/>
          <a:srcRect/>
          <a:stretch>
            <a:fillRect/>
          </a:stretch>
        </p:blipFill>
        <p:spPr bwMode="auto">
          <a:xfrm>
            <a:off x="567440" y="6146799"/>
            <a:ext cx="794883" cy="498430"/>
          </a:xfrm>
          <a:prstGeom prst="rect">
            <a:avLst/>
          </a:prstGeom>
          <a:noFill/>
          <a:ln w="9525">
            <a:noFill/>
            <a:miter lim="800000"/>
            <a:headEnd/>
            <a:tailEnd/>
          </a:ln>
        </p:spPr>
      </p:pic>
    </p:spTree>
    <p:extLst>
      <p:ext uri="{BB962C8B-B14F-4D97-AF65-F5344CB8AC3E}">
        <p14:creationId xmlns:p14="http://schemas.microsoft.com/office/powerpoint/2010/main" val="66540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7871"/>
          </a:xfrm>
        </p:spPr>
        <p:txBody>
          <a:bodyPr/>
          <a:lstStyle/>
          <a:p>
            <a:r>
              <a:rPr lang="en-GB" b="1" dirty="0">
                <a:solidFill>
                  <a:schemeClr val="tx1"/>
                </a:solidFill>
                <a:latin typeface="Arial" panose="020B0604020202020204" pitchFamily="34" charset="0"/>
                <a:cs typeface="Arial" panose="020B0604020202020204" pitchFamily="34" charset="0"/>
              </a:rPr>
              <a:t>Defensible Decision Making..</a:t>
            </a:r>
          </a:p>
        </p:txBody>
      </p:sp>
      <p:sp>
        <p:nvSpPr>
          <p:cNvPr id="3" name="Content Placeholder 2"/>
          <p:cNvSpPr>
            <a:spLocks noGrp="1"/>
          </p:cNvSpPr>
          <p:nvPr>
            <p:ph idx="1"/>
          </p:nvPr>
        </p:nvSpPr>
        <p:spPr>
          <a:xfrm>
            <a:off x="677334" y="1398495"/>
            <a:ext cx="8596668" cy="4642868"/>
          </a:xfrm>
        </p:spPr>
        <p:txBody>
          <a:bodyPr>
            <a:normAutofit lnSpcReduction="10000"/>
          </a:bodyPr>
          <a:lstStyle/>
          <a:p>
            <a:pPr marL="0" indent="0" algn="ctr">
              <a:buNone/>
            </a:pPr>
            <a:r>
              <a:rPr lang="en-GB" sz="4400" b="1" dirty="0">
                <a:latin typeface="Arial" panose="020B0604020202020204" pitchFamily="34" charset="0"/>
                <a:cs typeface="Arial" panose="020B0604020202020204" pitchFamily="34" charset="0"/>
              </a:rPr>
              <a:t>A defensible decision is when all reasonable steps have been taken to avoid harm.  Reliable assessment tools have been utilised, and information collected has been thoroughly evaluated.</a:t>
            </a:r>
          </a:p>
        </p:txBody>
      </p:sp>
    </p:spTree>
    <p:extLst>
      <p:ext uri="{BB962C8B-B14F-4D97-AF65-F5344CB8AC3E}">
        <p14:creationId xmlns:p14="http://schemas.microsoft.com/office/powerpoint/2010/main" val="359549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95CD4-D917-D93F-63CC-37D9A3AE2C9D}"/>
              </a:ext>
            </a:extLst>
          </p:cNvPr>
          <p:cNvSpPr>
            <a:spLocks noGrp="1"/>
          </p:cNvSpPr>
          <p:nvPr>
            <p:ph type="title"/>
          </p:nvPr>
        </p:nvSpPr>
        <p:spPr>
          <a:xfrm>
            <a:off x="677334" y="609600"/>
            <a:ext cx="8596668" cy="801189"/>
          </a:xfrm>
        </p:spPr>
        <p:txBody>
          <a:bodyPr>
            <a:noAutofit/>
          </a:bodyPr>
          <a:lstStyle/>
          <a:p>
            <a:r>
              <a:rPr lang="en-GB" sz="5400" b="1" dirty="0">
                <a:solidFill>
                  <a:schemeClr val="tx1"/>
                </a:solidFill>
              </a:rPr>
              <a:t>Your Decisions..</a:t>
            </a:r>
          </a:p>
        </p:txBody>
      </p:sp>
      <p:sp>
        <p:nvSpPr>
          <p:cNvPr id="3" name="Content Placeholder 2">
            <a:extLst>
              <a:ext uri="{FF2B5EF4-FFF2-40B4-BE49-F238E27FC236}">
                <a16:creationId xmlns:a16="http://schemas.microsoft.com/office/drawing/2014/main" id="{6F4446E9-ED86-5F14-2BDB-3AFA0936F46D}"/>
              </a:ext>
            </a:extLst>
          </p:cNvPr>
          <p:cNvSpPr>
            <a:spLocks noGrp="1"/>
          </p:cNvSpPr>
          <p:nvPr>
            <p:ph idx="1"/>
          </p:nvPr>
        </p:nvSpPr>
        <p:spPr>
          <a:xfrm>
            <a:off x="677334" y="1932752"/>
            <a:ext cx="8596668" cy="3214016"/>
          </a:xfrm>
        </p:spPr>
        <p:txBody>
          <a:bodyPr>
            <a:normAutofit/>
          </a:bodyPr>
          <a:lstStyle/>
          <a:p>
            <a:pPr marL="0" indent="0" algn="ctr">
              <a:buNone/>
            </a:pPr>
            <a:r>
              <a:rPr lang="en-GB" sz="5400" b="1" dirty="0"/>
              <a:t>In practice should withstand ‘hindsight scrutiny’ should something go wrong.</a:t>
            </a:r>
          </a:p>
        </p:txBody>
      </p:sp>
    </p:spTree>
    <p:extLst>
      <p:ext uri="{BB962C8B-B14F-4D97-AF65-F5344CB8AC3E}">
        <p14:creationId xmlns:p14="http://schemas.microsoft.com/office/powerpoint/2010/main" val="52900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302" y="569258"/>
            <a:ext cx="8596668" cy="750277"/>
          </a:xfrm>
        </p:spPr>
        <p:txBody>
          <a:bodyPr/>
          <a:lstStyle/>
          <a:p>
            <a:r>
              <a:rPr lang="en-GB" b="1" dirty="0">
                <a:solidFill>
                  <a:schemeClr val="tx2"/>
                </a:solidFill>
              </a:rPr>
              <a:t>The same old dilemma….</a:t>
            </a:r>
          </a:p>
        </p:txBody>
      </p:sp>
      <p:sp>
        <p:nvSpPr>
          <p:cNvPr id="3" name="Content Placeholder 2"/>
          <p:cNvSpPr>
            <a:spLocks noGrp="1"/>
          </p:cNvSpPr>
          <p:nvPr>
            <p:ph idx="1"/>
          </p:nvPr>
        </p:nvSpPr>
        <p:spPr>
          <a:xfrm>
            <a:off x="225651" y="2214626"/>
            <a:ext cx="9556912" cy="4267200"/>
          </a:xfrm>
        </p:spPr>
        <p:txBody>
          <a:bodyPr>
            <a:normAutofit/>
          </a:bodyPr>
          <a:lstStyle/>
          <a:p>
            <a:pPr marL="0" indent="0" algn="ctr">
              <a:buNone/>
            </a:pPr>
            <a:r>
              <a:rPr lang="en-GB" sz="6600" b="1" dirty="0">
                <a:latin typeface="Arial" panose="020B0604020202020204" pitchFamily="34" charset="0"/>
                <a:cs typeface="Arial" panose="020B0604020202020204" pitchFamily="34" charset="0"/>
              </a:rPr>
              <a:t>Analytical </a:t>
            </a:r>
          </a:p>
          <a:p>
            <a:pPr marL="0" indent="0" algn="ctr">
              <a:buNone/>
            </a:pPr>
            <a:r>
              <a:rPr lang="en-GB" sz="5400" b="1" dirty="0">
                <a:latin typeface="Arial" panose="020B0604020202020204" pitchFamily="34" charset="0"/>
                <a:cs typeface="Arial" panose="020B0604020202020204" pitchFamily="34" charset="0"/>
              </a:rPr>
              <a:t>v</a:t>
            </a:r>
          </a:p>
          <a:p>
            <a:pPr marL="0" indent="0" algn="ctr">
              <a:buNone/>
            </a:pPr>
            <a:r>
              <a:rPr lang="en-GB" sz="6600" b="1" dirty="0">
                <a:latin typeface="Arial" panose="020B0604020202020204" pitchFamily="34" charset="0"/>
                <a:cs typeface="Arial" panose="020B0604020202020204" pitchFamily="34" charset="0"/>
              </a:rPr>
              <a:t>Intuitive</a:t>
            </a:r>
          </a:p>
        </p:txBody>
      </p:sp>
    </p:spTree>
    <p:extLst>
      <p:ext uri="{BB962C8B-B14F-4D97-AF65-F5344CB8AC3E}">
        <p14:creationId xmlns:p14="http://schemas.microsoft.com/office/powerpoint/2010/main" val="277196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01E1B-F195-9A10-6F7A-1C4F469782DC}"/>
              </a:ext>
            </a:extLst>
          </p:cNvPr>
          <p:cNvSpPr>
            <a:spLocks noGrp="1"/>
          </p:cNvSpPr>
          <p:nvPr>
            <p:ph type="title"/>
          </p:nvPr>
        </p:nvSpPr>
        <p:spPr>
          <a:xfrm>
            <a:off x="677334" y="609600"/>
            <a:ext cx="8596668" cy="709749"/>
          </a:xfrm>
        </p:spPr>
        <p:txBody>
          <a:bodyPr/>
          <a:lstStyle/>
          <a:p>
            <a:r>
              <a:rPr lang="en-GB" b="1" dirty="0">
                <a:solidFill>
                  <a:schemeClr val="tx1"/>
                </a:solidFill>
              </a:rPr>
              <a:t>Getting the Facts</a:t>
            </a:r>
          </a:p>
        </p:txBody>
      </p:sp>
      <p:sp>
        <p:nvSpPr>
          <p:cNvPr id="3" name="Content Placeholder 2">
            <a:extLst>
              <a:ext uri="{FF2B5EF4-FFF2-40B4-BE49-F238E27FC236}">
                <a16:creationId xmlns:a16="http://schemas.microsoft.com/office/drawing/2014/main" id="{555A6431-BBB3-7460-349A-77796795B283}"/>
              </a:ext>
            </a:extLst>
          </p:cNvPr>
          <p:cNvSpPr>
            <a:spLocks noGrp="1"/>
          </p:cNvSpPr>
          <p:nvPr>
            <p:ph idx="1"/>
          </p:nvPr>
        </p:nvSpPr>
        <p:spPr>
          <a:xfrm>
            <a:off x="559769" y="1450840"/>
            <a:ext cx="8596668" cy="4401320"/>
          </a:xfrm>
        </p:spPr>
        <p:txBody>
          <a:bodyPr>
            <a:normAutofit fontScale="92500" lnSpcReduction="10000"/>
          </a:bodyPr>
          <a:lstStyle/>
          <a:p>
            <a:pPr>
              <a:buFont typeface="Arial" panose="020B0604020202020204" pitchFamily="34" charset="0"/>
              <a:buChar char="•"/>
            </a:pPr>
            <a:r>
              <a:rPr lang="en-GB" sz="3200" dirty="0"/>
              <a:t>What are the relevant facts?</a:t>
            </a:r>
          </a:p>
          <a:p>
            <a:pPr>
              <a:buFont typeface="Arial" panose="020B0604020202020204" pitchFamily="34" charset="0"/>
              <a:buChar char="•"/>
            </a:pPr>
            <a:r>
              <a:rPr lang="en-GB" sz="3200" dirty="0"/>
              <a:t>What information is not known?</a:t>
            </a:r>
          </a:p>
          <a:p>
            <a:pPr>
              <a:buFont typeface="Arial" panose="020B0604020202020204" pitchFamily="34" charset="0"/>
              <a:buChar char="•"/>
            </a:pPr>
            <a:r>
              <a:rPr lang="en-GB" sz="3200" dirty="0"/>
              <a:t>Can I learn more about the situation?</a:t>
            </a:r>
          </a:p>
          <a:p>
            <a:pPr>
              <a:buFont typeface="Arial" panose="020B0604020202020204" pitchFamily="34" charset="0"/>
              <a:buChar char="•"/>
            </a:pPr>
            <a:r>
              <a:rPr lang="en-GB" sz="3200" dirty="0"/>
              <a:t>Do I know enough to make a decision?</a:t>
            </a:r>
          </a:p>
          <a:p>
            <a:pPr>
              <a:buFont typeface="Arial" panose="020B0604020202020204" pitchFamily="34" charset="0"/>
              <a:buChar char="•"/>
            </a:pPr>
            <a:r>
              <a:rPr lang="en-GB" sz="3200" dirty="0"/>
              <a:t>Who has an important stake in the outcome?</a:t>
            </a:r>
          </a:p>
          <a:p>
            <a:pPr>
              <a:buFont typeface="Arial" panose="020B0604020202020204" pitchFamily="34" charset="0"/>
              <a:buChar char="•"/>
            </a:pPr>
            <a:r>
              <a:rPr lang="en-GB" sz="3200" dirty="0"/>
              <a:t>Are some concerns more important than others?</a:t>
            </a:r>
          </a:p>
          <a:p>
            <a:pPr>
              <a:buFont typeface="Arial" panose="020B0604020202020204" pitchFamily="34" charset="0"/>
              <a:buChar char="•"/>
            </a:pPr>
            <a:r>
              <a:rPr lang="en-GB" sz="3200" dirty="0"/>
              <a:t>What evidence have I gathered that supports the facts?</a:t>
            </a:r>
          </a:p>
          <a:p>
            <a:pPr marL="0" indent="0">
              <a:buNone/>
            </a:pPr>
            <a:endParaRPr lang="en-GB" dirty="0"/>
          </a:p>
        </p:txBody>
      </p:sp>
    </p:spTree>
    <p:extLst>
      <p:ext uri="{BB962C8B-B14F-4D97-AF65-F5344CB8AC3E}">
        <p14:creationId xmlns:p14="http://schemas.microsoft.com/office/powerpoint/2010/main" val="1626586116"/>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1325</TotalTime>
  <Words>5045</Words>
  <Application>Microsoft Office PowerPoint</Application>
  <PresentationFormat>Widescreen</PresentationFormat>
  <Paragraphs>456</Paragraphs>
  <Slides>52</Slides>
  <Notes>38</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52</vt:i4>
      </vt:variant>
    </vt:vector>
  </HeadingPairs>
  <TitlesOfParts>
    <vt:vector size="61" baseType="lpstr">
      <vt:lpstr>Aptos</vt:lpstr>
      <vt:lpstr>Arial</vt:lpstr>
      <vt:lpstr>Calibri</vt:lpstr>
      <vt:lpstr>Symbol</vt:lpstr>
      <vt:lpstr>Times New Roman</vt:lpstr>
      <vt:lpstr>Wingdings</vt:lpstr>
      <vt:lpstr>Wingdings 2</vt:lpstr>
      <vt:lpstr>Wingdings 3</vt:lpstr>
      <vt:lpstr>Facet</vt:lpstr>
      <vt:lpstr>Good Recording &amp; Defensible Decision Making in ASP</vt:lpstr>
      <vt:lpstr>Introductions</vt:lpstr>
      <vt:lpstr>Learning Outcomes</vt:lpstr>
      <vt:lpstr>By the end….</vt:lpstr>
      <vt:lpstr>Defensible Decision-Making..</vt:lpstr>
      <vt:lpstr>Defensible Decision Making..</vt:lpstr>
      <vt:lpstr>Your Decisions..</vt:lpstr>
      <vt:lpstr>The same old dilemma….</vt:lpstr>
      <vt:lpstr>Getting the Facts</vt:lpstr>
      <vt:lpstr>Evaluate Alternative Actions</vt:lpstr>
      <vt:lpstr>Adult Support &amp; Protection</vt:lpstr>
      <vt:lpstr>PowerPoint Presentation</vt:lpstr>
      <vt:lpstr>3 Point Criteria</vt:lpstr>
      <vt:lpstr>Inability to Safeguard…</vt:lpstr>
      <vt:lpstr>SKILLS</vt:lpstr>
      <vt:lpstr>MEANS</vt:lpstr>
      <vt:lpstr>OPPORTUNITY</vt:lpstr>
      <vt:lpstr>PowerPoint Presentation</vt:lpstr>
      <vt:lpstr>Revised Code of Practice 2022</vt:lpstr>
      <vt:lpstr>Duty to Inquire (without investigative powers) – Non-Council Officer</vt:lpstr>
      <vt:lpstr>Duty to Inquire (With Investigative Powers – Council Officer</vt:lpstr>
      <vt:lpstr>Relevant legislation (adults)</vt:lpstr>
      <vt:lpstr>What do they have in common?</vt:lpstr>
      <vt:lpstr>Adult’s Decision Making</vt:lpstr>
      <vt:lpstr>How do Practitioners make decisions?</vt:lpstr>
      <vt:lpstr>Practice Wisdom</vt:lpstr>
      <vt:lpstr>A Sheriff’s Dilemma…. </vt:lpstr>
      <vt:lpstr>What is Professional Curiosity?</vt:lpstr>
      <vt:lpstr>Decision Making</vt:lpstr>
      <vt:lpstr>Supervision</vt:lpstr>
      <vt:lpstr>Approaches to Risk Assessment - EXERCISE</vt:lpstr>
      <vt:lpstr>Approaches to Risk Assessment</vt:lpstr>
      <vt:lpstr>What do you see?</vt:lpstr>
      <vt:lpstr>What do you see?</vt:lpstr>
      <vt:lpstr>What do you see?</vt:lpstr>
      <vt:lpstr>Chronologies</vt:lpstr>
      <vt:lpstr>Entering Chronology</vt:lpstr>
      <vt:lpstr>Exercise 3 – Good Recording in Chronologies</vt:lpstr>
      <vt:lpstr>The Role of Recording</vt:lpstr>
      <vt:lpstr>Some Humour..</vt:lpstr>
      <vt:lpstr>Activity 4</vt:lpstr>
      <vt:lpstr>SBAR Model</vt:lpstr>
      <vt:lpstr>Situation</vt:lpstr>
      <vt:lpstr>Background</vt:lpstr>
      <vt:lpstr>Analysis</vt:lpstr>
      <vt:lpstr>Recommendations</vt:lpstr>
      <vt:lpstr>Good Recording in ASP</vt:lpstr>
      <vt:lpstr>What the Inspectors said….</vt:lpstr>
      <vt:lpstr>Improvements – Adult Participation</vt:lpstr>
      <vt:lpstr>Improvements - Recording</vt:lpstr>
      <vt:lpstr>Improvements – Multi-Agency</vt:lpstr>
      <vt:lpstr>Learning Outcomes</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Recording &amp; Defensible Decision Making</dc:title>
  <dc:creator>Johannah Lamont</dc:creator>
  <cp:lastModifiedBy>Johannah Lamont ( Learning &amp; Development Adviser / HCC - Locality Services )</cp:lastModifiedBy>
  <cp:revision>97</cp:revision>
  <cp:lastPrinted>2023-06-23T13:09:22Z</cp:lastPrinted>
  <dcterms:created xsi:type="dcterms:W3CDTF">2016-12-12T09:42:29Z</dcterms:created>
  <dcterms:modified xsi:type="dcterms:W3CDTF">2025-06-30T14:34:41Z</dcterms:modified>
</cp:coreProperties>
</file>